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33.jpg" ContentType="image/jp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51.jpg" ContentType="image/jpg"/>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media/image54.jpg" ContentType="image/jpg"/>
  <Override PartName="/ppt/notesSlides/notesSlide50.xml" ContentType="application/vnd.openxmlformats-officedocument.presentationml.notesSlide+xml"/>
  <Override PartName="/ppt/media/image55.jpg" ContentType="image/jpg"/>
  <Override PartName="/ppt/notesSlides/notesSlide51.xml" ContentType="application/vnd.openxmlformats-officedocument.presentationml.notesSlide+xml"/>
  <Override PartName="/ppt/media/image56.jpg" ContentType="image/jpg"/>
  <Override PartName="/ppt/media/image57.jpg" ContentType="image/jpg"/>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media/image61.jpg" ContentType="image/jpg"/>
  <Override PartName="/ppt/media/image62.jpg" ContentType="image/jpg"/>
  <Override PartName="/ppt/notesSlides/notesSlide55.xml" ContentType="application/vnd.openxmlformats-officedocument.presentationml.notesSlide+xml"/>
  <Override PartName="/ppt/media/image63.jpg" ContentType="image/jpg"/>
  <Override PartName="/ppt/notesSlides/notesSlide56.xml" ContentType="application/vnd.openxmlformats-officedocument.presentationml.notesSlide+xml"/>
  <Override PartName="/ppt/media/image64.jpg" ContentType="image/jpg"/>
  <Override PartName="/ppt/notesSlides/notesSlide57.xml" ContentType="application/vnd.openxmlformats-officedocument.presentationml.notesSlide+xml"/>
  <Override PartName="/ppt/media/image65.jpg" ContentType="image/jpg"/>
  <Override PartName="/ppt/notesSlides/notesSlide58.xml" ContentType="application/vnd.openxmlformats-officedocument.presentationml.notesSlide+xml"/>
  <Override PartName="/ppt/media/image66.jpg" ContentType="image/jpg"/>
  <Override PartName="/ppt/notesSlides/notesSlide59.xml" ContentType="application/vnd.openxmlformats-officedocument.presentationml.notesSlide+xml"/>
  <Override PartName="/ppt/media/image67.jpg" ContentType="image/jpg"/>
  <Override PartName="/ppt/media/image68.jpg" ContentType="image/jpg"/>
  <Override PartName="/ppt/media/image69.jpg" ContentType="image/jpg"/>
  <Override PartName="/ppt/notesSlides/notesSlide60.xml" ContentType="application/vnd.openxmlformats-officedocument.presentationml.notesSlide+xml"/>
  <Override PartName="/ppt/media/image70.jpg" ContentType="image/jpg"/>
  <Override PartName="/ppt/media/image71.jpg" ContentType="image/jpg"/>
  <Override PartName="/ppt/notesSlides/notesSlide61.xml" ContentType="application/vnd.openxmlformats-officedocument.presentationml.notesSlide+xml"/>
  <Override PartName="/ppt/media/image72.jpg" ContentType="image/jpg"/>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media/image78.jpg" ContentType="image/jpg"/>
  <Override PartName="/ppt/media/image79.jpg" ContentType="image/jpg"/>
  <Override PartName="/ppt/notesSlides/notesSlide67.xml" ContentType="application/vnd.openxmlformats-officedocument.presentationml.notesSlide+xml"/>
  <Override PartName="/ppt/notesSlides/notesSlide68.xml" ContentType="application/vnd.openxmlformats-officedocument.presentationml.notesSlide+xml"/>
  <Override PartName="/ppt/media/image87.jpg" ContentType="image/jpg"/>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media/image92.jpg" ContentType="image/jpg"/>
  <Override PartName="/ppt/notesSlides/notesSlide73.xml" ContentType="application/vnd.openxmlformats-officedocument.presentationml.notesSlide+xml"/>
  <Override PartName="/ppt/media/image93.jpg" ContentType="image/jpg"/>
  <Override PartName="/ppt/notesSlides/notesSlide74.xml" ContentType="application/vnd.openxmlformats-officedocument.presentationml.notesSlide+xml"/>
  <Override PartName="/ppt/media/image94.jpg" ContentType="image/jpg"/>
  <Override PartName="/ppt/media/image95.jpg" ContentType="image/jpg"/>
  <Override PartName="/ppt/media/image96.jpg" ContentType="image/jpg"/>
  <Override PartName="/ppt/notesSlides/notesSlide75.xml" ContentType="application/vnd.openxmlformats-officedocument.presentationml.notesSlide+xml"/>
  <Override PartName="/ppt/notesSlides/notesSlide76.xml" ContentType="application/vnd.openxmlformats-officedocument.presentationml.notesSlide+xml"/>
  <Override PartName="/ppt/media/image98.jpg" ContentType="image/jpg"/>
  <Override PartName="/ppt/notesSlides/notesSlide77.xml" ContentType="application/vnd.openxmlformats-officedocument.presentationml.notesSlide+xml"/>
  <Override PartName="/ppt/media/image99.jpg" ContentType="image/jpg"/>
  <Override PartName="/ppt/media/image100.jpg" ContentType="image/jpg"/>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media/image128.jpg" ContentType="image/jpg"/>
  <Override PartName="/ppt/media/image129.jpg" ContentType="image/jpg"/>
  <Override PartName="/ppt/media/image130.jpg" ContentType="image/jpg"/>
  <Override PartName="/ppt/notesSlides/notesSlide99.xml" ContentType="application/vnd.openxmlformats-officedocument.presentationml.notesSlide+xml"/>
  <Override PartName="/ppt/media/image131.jpg" ContentType="image/jpg"/>
  <Override PartName="/ppt/media/image132.jpg" ContentType="image/jpg"/>
  <Override PartName="/ppt/media/image133.jpg" ContentType="image/jpg"/>
  <Override PartName="/ppt/notesSlides/notesSlide100.xml" ContentType="application/vnd.openxmlformats-officedocument.presentationml.notesSlide+xml"/>
  <Override PartName="/ppt/media/image134.jpg" ContentType="image/jpg"/>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media/image143.jpg" ContentType="image/jpg"/>
  <Override PartName="/ppt/notesSlides/notesSlide105.xml" ContentType="application/vnd.openxmlformats-officedocument.presentationml.notesSlide+xml"/>
  <Override PartName="/ppt/notesSlides/notesSlide106.xml" ContentType="application/vnd.openxmlformats-officedocument.presentationml.notesSlide+xml"/>
  <Override PartName="/ppt/media/image145.jpg" ContentType="image/jpg"/>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media/image150.jpg" ContentType="image/jpg"/>
  <Override PartName="/ppt/notesSlides/notesSlide112.xml" ContentType="application/vnd.openxmlformats-officedocument.presentationml.notesSlide+xml"/>
  <Override PartName="/ppt/media/image152.jpg" ContentType="image/jpg"/>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media/image157.jpg" ContentType="image/jpg"/>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media/image162.jpg" ContentType="image/jpg"/>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media/image165.jpg" ContentType="image/jpg"/>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media/image169.jpg" ContentType="image/jpg"/>
  <Override PartName="/ppt/notesSlides/notesSlide127.xml" ContentType="application/vnd.openxmlformats-officedocument.presentationml.notesSlide+xml"/>
  <Override PartName="/ppt/media/image170.jpg" ContentType="image/jpg"/>
  <Override PartName="/ppt/notesSlides/notesSlide128.xml" ContentType="application/vnd.openxmlformats-officedocument.presentationml.notesSlide+xml"/>
  <Override PartName="/ppt/media/image173.jpg" ContentType="image/jpg"/>
  <Override PartName="/ppt/media/image178.jpg" ContentType="image/jpg"/>
  <Override PartName="/ppt/media/image179.jpg" ContentType="image/jpg"/>
  <Override PartName="/ppt/media/image180.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87"/>
  </p:notesMasterIdLst>
  <p:sldIdLst>
    <p:sldId id="256" r:id="rId3"/>
    <p:sldId id="471" r:id="rId4"/>
    <p:sldId id="476" r:id="rId5"/>
    <p:sldId id="477" r:id="rId6"/>
    <p:sldId id="511" r:id="rId7"/>
    <p:sldId id="478" r:id="rId8"/>
    <p:sldId id="480" r:id="rId9"/>
    <p:sldId id="479" r:id="rId10"/>
    <p:sldId id="530" r:id="rId11"/>
    <p:sldId id="266" r:id="rId12"/>
    <p:sldId id="626" r:id="rId13"/>
    <p:sldId id="627" r:id="rId14"/>
    <p:sldId id="628" r:id="rId15"/>
    <p:sldId id="529" r:id="rId16"/>
    <p:sldId id="269" r:id="rId17"/>
    <p:sldId id="440" r:id="rId18"/>
    <p:sldId id="531" r:id="rId19"/>
    <p:sldId id="625" r:id="rId20"/>
    <p:sldId id="624" r:id="rId21"/>
    <p:sldId id="489" r:id="rId22"/>
    <p:sldId id="490" r:id="rId23"/>
    <p:sldId id="491" r:id="rId24"/>
    <p:sldId id="492" r:id="rId25"/>
    <p:sldId id="532" r:id="rId26"/>
    <p:sldId id="441" r:id="rId27"/>
    <p:sldId id="442" r:id="rId28"/>
    <p:sldId id="443" r:id="rId29"/>
    <p:sldId id="444" r:id="rId30"/>
    <p:sldId id="533" r:id="rId31"/>
    <p:sldId id="493" r:id="rId32"/>
    <p:sldId id="623" r:id="rId33"/>
    <p:sldId id="495" r:id="rId34"/>
    <p:sldId id="534" r:id="rId35"/>
    <p:sldId id="503" r:id="rId36"/>
    <p:sldId id="504" r:id="rId37"/>
    <p:sldId id="505" r:id="rId38"/>
    <p:sldId id="499" r:id="rId39"/>
    <p:sldId id="500" r:id="rId40"/>
    <p:sldId id="501" r:id="rId41"/>
    <p:sldId id="621" r:id="rId42"/>
    <p:sldId id="620" r:id="rId43"/>
    <p:sldId id="535" r:id="rId44"/>
    <p:sldId id="446" r:id="rId45"/>
    <p:sldId id="447" r:id="rId46"/>
    <p:sldId id="448" r:id="rId47"/>
    <p:sldId id="280" r:id="rId48"/>
    <p:sldId id="281" r:id="rId49"/>
    <p:sldId id="282" r:id="rId50"/>
    <p:sldId id="283" r:id="rId51"/>
    <p:sldId id="285" r:id="rId52"/>
    <p:sldId id="286" r:id="rId53"/>
    <p:sldId id="450" r:id="rId54"/>
    <p:sldId id="288" r:id="rId55"/>
    <p:sldId id="454" r:id="rId56"/>
    <p:sldId id="455" r:id="rId57"/>
    <p:sldId id="456" r:id="rId58"/>
    <p:sldId id="457" r:id="rId59"/>
    <p:sldId id="458" r:id="rId60"/>
    <p:sldId id="297" r:id="rId61"/>
    <p:sldId id="468" r:id="rId62"/>
    <p:sldId id="467" r:id="rId63"/>
    <p:sldId id="469" r:id="rId64"/>
    <p:sldId id="301" r:id="rId65"/>
    <p:sldId id="302" r:id="rId66"/>
    <p:sldId id="460" r:id="rId67"/>
    <p:sldId id="461" r:id="rId68"/>
    <p:sldId id="305" r:id="rId69"/>
    <p:sldId id="306" r:id="rId70"/>
    <p:sldId id="536" r:id="rId71"/>
    <p:sldId id="629" r:id="rId72"/>
    <p:sldId id="314" r:id="rId73"/>
    <p:sldId id="315" r:id="rId74"/>
    <p:sldId id="322" r:id="rId75"/>
    <p:sldId id="325" r:id="rId76"/>
    <p:sldId id="326" r:id="rId77"/>
    <p:sldId id="327" r:id="rId78"/>
    <p:sldId id="328" r:id="rId79"/>
    <p:sldId id="329" r:id="rId80"/>
    <p:sldId id="330" r:id="rId81"/>
    <p:sldId id="331" r:id="rId82"/>
    <p:sldId id="332" r:id="rId83"/>
    <p:sldId id="464" r:id="rId84"/>
    <p:sldId id="631" r:id="rId85"/>
    <p:sldId id="630" r:id="rId86"/>
    <p:sldId id="537" r:id="rId87"/>
    <p:sldId id="385" r:id="rId88"/>
    <p:sldId id="632" r:id="rId89"/>
    <p:sldId id="386" r:id="rId90"/>
    <p:sldId id="388" r:id="rId91"/>
    <p:sldId id="387" r:id="rId92"/>
    <p:sldId id="487" r:id="rId93"/>
    <p:sldId id="538" r:id="rId94"/>
    <p:sldId id="539" r:id="rId95"/>
    <p:sldId id="540" r:id="rId96"/>
    <p:sldId id="618" r:id="rId97"/>
    <p:sldId id="617" r:id="rId98"/>
    <p:sldId id="552" r:id="rId99"/>
    <p:sldId id="553" r:id="rId100"/>
    <p:sldId id="554" r:id="rId101"/>
    <p:sldId id="555" r:id="rId102"/>
    <p:sldId id="556" r:id="rId103"/>
    <p:sldId id="557" r:id="rId104"/>
    <p:sldId id="558" r:id="rId105"/>
    <p:sldId id="611" r:id="rId106"/>
    <p:sldId id="612" r:id="rId107"/>
    <p:sldId id="616" r:id="rId108"/>
    <p:sldId id="559" r:id="rId109"/>
    <p:sldId id="564" r:id="rId110"/>
    <p:sldId id="567" r:id="rId111"/>
    <p:sldId id="568" r:id="rId112"/>
    <p:sldId id="572" r:id="rId113"/>
    <p:sldId id="585" r:id="rId114"/>
    <p:sldId id="633" r:id="rId115"/>
    <p:sldId id="634" r:id="rId116"/>
    <p:sldId id="640" r:id="rId117"/>
    <p:sldId id="587" r:id="rId118"/>
    <p:sldId id="635" r:id="rId119"/>
    <p:sldId id="636" r:id="rId120"/>
    <p:sldId id="586" r:id="rId121"/>
    <p:sldId id="638" r:id="rId122"/>
    <p:sldId id="610" r:id="rId123"/>
    <p:sldId id="649" r:id="rId124"/>
    <p:sldId id="588" r:id="rId125"/>
    <p:sldId id="642" r:id="rId126"/>
    <p:sldId id="641" r:id="rId127"/>
    <p:sldId id="646" r:id="rId128"/>
    <p:sldId id="647" r:id="rId129"/>
    <p:sldId id="648" r:id="rId130"/>
    <p:sldId id="643" r:id="rId131"/>
    <p:sldId id="644" r:id="rId132"/>
    <p:sldId id="645" r:id="rId133"/>
    <p:sldId id="396" r:id="rId134"/>
    <p:sldId id="397" r:id="rId135"/>
    <p:sldId id="398" r:id="rId136"/>
    <p:sldId id="399" r:id="rId137"/>
    <p:sldId id="400" r:id="rId138"/>
    <p:sldId id="401" r:id="rId139"/>
    <p:sldId id="598" r:id="rId140"/>
    <p:sldId id="599" r:id="rId141"/>
    <p:sldId id="600" r:id="rId142"/>
    <p:sldId id="601" r:id="rId143"/>
    <p:sldId id="602" r:id="rId144"/>
    <p:sldId id="603" r:id="rId145"/>
    <p:sldId id="604" r:id="rId146"/>
    <p:sldId id="619" r:id="rId147"/>
    <p:sldId id="510" r:id="rId148"/>
    <p:sldId id="403" r:id="rId149"/>
    <p:sldId id="404" r:id="rId150"/>
    <p:sldId id="402" r:id="rId151"/>
    <p:sldId id="405" r:id="rId152"/>
    <p:sldId id="406" r:id="rId153"/>
    <p:sldId id="407" r:id="rId154"/>
    <p:sldId id="408" r:id="rId155"/>
    <p:sldId id="639" r:id="rId156"/>
    <p:sldId id="605" r:id="rId157"/>
    <p:sldId id="606" r:id="rId158"/>
    <p:sldId id="607" r:id="rId159"/>
    <p:sldId id="608" r:id="rId160"/>
    <p:sldId id="609" r:id="rId161"/>
    <p:sldId id="573" r:id="rId162"/>
    <p:sldId id="574" r:id="rId163"/>
    <p:sldId id="575" r:id="rId164"/>
    <p:sldId id="576" r:id="rId165"/>
    <p:sldId id="507" r:id="rId166"/>
    <p:sldId id="410" r:id="rId167"/>
    <p:sldId id="411" r:id="rId168"/>
    <p:sldId id="417" r:id="rId169"/>
    <p:sldId id="412" r:id="rId170"/>
    <p:sldId id="415" r:id="rId171"/>
    <p:sldId id="416" r:id="rId172"/>
    <p:sldId id="413" r:id="rId173"/>
    <p:sldId id="414" r:id="rId174"/>
    <p:sldId id="418" r:id="rId175"/>
    <p:sldId id="506" r:id="rId176"/>
    <p:sldId id="481" r:id="rId177"/>
    <p:sldId id="577" r:id="rId178"/>
    <p:sldId id="579" r:id="rId179"/>
    <p:sldId id="584" r:id="rId180"/>
    <p:sldId id="581" r:id="rId181"/>
    <p:sldId id="582" r:id="rId182"/>
    <p:sldId id="583" r:id="rId183"/>
    <p:sldId id="580" r:id="rId184"/>
    <p:sldId id="528" r:id="rId185"/>
    <p:sldId id="578" r:id="rId186"/>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3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37" autoAdjust="0"/>
    <p:restoredTop sz="94660"/>
  </p:normalViewPr>
  <p:slideViewPr>
    <p:cSldViewPr>
      <p:cViewPr varScale="1">
        <p:scale>
          <a:sx n="105" d="100"/>
          <a:sy n="105" d="100"/>
        </p:scale>
        <p:origin x="1626" y="114"/>
      </p:cViewPr>
      <p:guideLst>
        <p:guide orient="horz" pos="2160"/>
        <p:guide pos="2880"/>
      </p:guideLst>
    </p:cSldViewPr>
  </p:slideViewPr>
  <p:outlineViewPr>
    <p:cViewPr>
      <p:scale>
        <a:sx n="33" d="100"/>
        <a:sy n="33" d="100"/>
      </p:scale>
      <p:origin x="0" y="-576"/>
    </p:cViewPr>
  </p:outlineViewPr>
  <p:notesTextViewPr>
    <p:cViewPr>
      <p:scale>
        <a:sx n="1" d="1"/>
        <a:sy n="1" d="1"/>
      </p:scale>
      <p:origin x="0" y="0"/>
    </p:cViewPr>
  </p:notesTextViewPr>
  <p:sorterViewPr>
    <p:cViewPr>
      <p:scale>
        <a:sx n="100" d="100"/>
        <a:sy n="100" d="100"/>
      </p:scale>
      <p:origin x="0" y="-25164"/>
    </p:cViewPr>
  </p:sorterViewPr>
  <p:notesViewPr>
    <p:cSldViewPr>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91"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0"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06623C-A253-44BB-A13C-9015CC724D8E}" type="datetimeFigureOut">
              <a:rPr lang="en-US" smtClean="0"/>
              <a:t>1/17/2024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AF9336-456F-4096-9463-3ECF0F5A40BC}" type="slidenum">
              <a:rPr lang="en-US" smtClean="0"/>
              <a:t>‹#›</a:t>
            </a:fld>
            <a:endParaRPr lang="en-US"/>
          </a:p>
        </p:txBody>
      </p:sp>
    </p:spTree>
    <p:extLst>
      <p:ext uri="{BB962C8B-B14F-4D97-AF65-F5344CB8AC3E}">
        <p14:creationId xmlns:p14="http://schemas.microsoft.com/office/powerpoint/2010/main" val="621600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a:t>
            </a:fld>
            <a:endParaRPr lang="en-US"/>
          </a:p>
        </p:txBody>
      </p:sp>
    </p:spTree>
    <p:extLst>
      <p:ext uri="{BB962C8B-B14F-4D97-AF65-F5344CB8AC3E}">
        <p14:creationId xmlns:p14="http://schemas.microsoft.com/office/powerpoint/2010/main" val="93762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15</a:t>
            </a:fld>
            <a:endParaRPr lang="en-US"/>
          </a:p>
        </p:txBody>
      </p:sp>
    </p:spTree>
    <p:extLst>
      <p:ext uri="{BB962C8B-B14F-4D97-AF65-F5344CB8AC3E}">
        <p14:creationId xmlns:p14="http://schemas.microsoft.com/office/powerpoint/2010/main" val="24907834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Don’t allow practice of bad technique. Have scouts repeat until they get it right.</a:t>
            </a:r>
            <a:endParaRPr lang="en-US" dirty="0" smtClean="0"/>
          </a:p>
        </p:txBody>
      </p:sp>
      <p:sp>
        <p:nvSpPr>
          <p:cNvPr id="4" name="Slide Number Placeholder 3"/>
          <p:cNvSpPr>
            <a:spLocks noGrp="1"/>
          </p:cNvSpPr>
          <p:nvPr>
            <p:ph type="sldNum" sz="quarter" idx="10"/>
          </p:nvPr>
        </p:nvSpPr>
        <p:spPr/>
        <p:txBody>
          <a:bodyPr/>
          <a:lstStyle/>
          <a:p>
            <a:fld id="{21AF9336-456F-4096-9463-3ECF0F5A40BC}" type="slidenum">
              <a:rPr lang="en-US" smtClean="0"/>
              <a:t>128</a:t>
            </a:fld>
            <a:endParaRPr lang="en-US"/>
          </a:p>
        </p:txBody>
      </p:sp>
    </p:spTree>
    <p:extLst>
      <p:ext uri="{BB962C8B-B14F-4D97-AF65-F5344CB8AC3E}">
        <p14:creationId xmlns:p14="http://schemas.microsoft.com/office/powerpoint/2010/main" val="33151684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129</a:t>
            </a:fld>
            <a:endParaRPr lang="en-US"/>
          </a:p>
        </p:txBody>
      </p:sp>
    </p:spTree>
    <p:extLst>
      <p:ext uri="{BB962C8B-B14F-4D97-AF65-F5344CB8AC3E}">
        <p14:creationId xmlns:p14="http://schemas.microsoft.com/office/powerpoint/2010/main" val="48131271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130</a:t>
            </a:fld>
            <a:endParaRPr lang="en-US"/>
          </a:p>
        </p:txBody>
      </p:sp>
    </p:spTree>
    <p:extLst>
      <p:ext uri="{BB962C8B-B14F-4D97-AF65-F5344CB8AC3E}">
        <p14:creationId xmlns:p14="http://schemas.microsoft.com/office/powerpoint/2010/main" val="304243082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131</a:t>
            </a:fld>
            <a:endParaRPr lang="en-US"/>
          </a:p>
        </p:txBody>
      </p:sp>
    </p:spTree>
    <p:extLst>
      <p:ext uri="{BB962C8B-B14F-4D97-AF65-F5344CB8AC3E}">
        <p14:creationId xmlns:p14="http://schemas.microsoft.com/office/powerpoint/2010/main" val="153346696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need to take frost nip seriously. Frost bite or hypothermia is coming. This is a warning.</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133</a:t>
            </a:fld>
            <a:endParaRPr lang="en-US"/>
          </a:p>
        </p:txBody>
      </p:sp>
    </p:spTree>
    <p:extLst>
      <p:ext uri="{BB962C8B-B14F-4D97-AF65-F5344CB8AC3E}">
        <p14:creationId xmlns:p14="http://schemas.microsoft.com/office/powerpoint/2010/main" val="331940386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Frostbite means that body cells have died. The body can heal from most minor frostbite if we treat it quickly.</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134</a:t>
            </a:fld>
            <a:endParaRPr lang="en-US"/>
          </a:p>
        </p:txBody>
      </p:sp>
    </p:spTree>
    <p:extLst>
      <p:ext uri="{BB962C8B-B14F-4D97-AF65-F5344CB8AC3E}">
        <p14:creationId xmlns:p14="http://schemas.microsoft.com/office/powerpoint/2010/main" val="15339467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Do not rub frostbite.</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135</a:t>
            </a:fld>
            <a:endParaRPr lang="en-US"/>
          </a:p>
        </p:txBody>
      </p:sp>
    </p:spTree>
    <p:extLst>
      <p:ext uri="{BB962C8B-B14F-4D97-AF65-F5344CB8AC3E}">
        <p14:creationId xmlns:p14="http://schemas.microsoft.com/office/powerpoint/2010/main" val="258136914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Once hypothermia begins it will get worse unless you treat it.</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136</a:t>
            </a:fld>
            <a:endParaRPr lang="en-US"/>
          </a:p>
        </p:txBody>
      </p:sp>
    </p:spTree>
    <p:extLst>
      <p:ext uri="{BB962C8B-B14F-4D97-AF65-F5344CB8AC3E}">
        <p14:creationId xmlns:p14="http://schemas.microsoft.com/office/powerpoint/2010/main" val="138246265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Remember that most hypothermia victims quickly lose motivation to help themselves. You need to help them.</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137</a:t>
            </a:fld>
            <a:endParaRPr lang="en-US"/>
          </a:p>
        </p:txBody>
      </p:sp>
    </p:spTree>
    <p:extLst>
      <p:ext uri="{BB962C8B-B14F-4D97-AF65-F5344CB8AC3E}">
        <p14:creationId xmlns:p14="http://schemas.microsoft.com/office/powerpoint/2010/main" val="203295821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Sometimes there are more than one type of burn present.</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139</a:t>
            </a:fld>
            <a:endParaRPr lang="en-US"/>
          </a:p>
        </p:txBody>
      </p:sp>
    </p:spTree>
    <p:extLst>
      <p:ext uri="{BB962C8B-B14F-4D97-AF65-F5344CB8AC3E}">
        <p14:creationId xmlns:p14="http://schemas.microsoft.com/office/powerpoint/2010/main" val="197567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wilderness areas have no cell services. Know where the nearest phone is, or, can you get someplace nearby where your cell phone will work.</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16</a:t>
            </a:fld>
            <a:endParaRPr lang="en-US"/>
          </a:p>
        </p:txBody>
      </p:sp>
    </p:spTree>
    <p:extLst>
      <p:ext uri="{BB962C8B-B14F-4D97-AF65-F5344CB8AC3E}">
        <p14:creationId xmlns:p14="http://schemas.microsoft.com/office/powerpoint/2010/main" val="257996430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Cooling the burn is always the first priority.</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140</a:t>
            </a:fld>
            <a:endParaRPr lang="en-US"/>
          </a:p>
        </p:txBody>
      </p:sp>
    </p:spTree>
    <p:extLst>
      <p:ext uri="{BB962C8B-B14F-4D97-AF65-F5344CB8AC3E}">
        <p14:creationId xmlns:p14="http://schemas.microsoft.com/office/powerpoint/2010/main" val="11965710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Discuss sunburn. Mention how body phobia keeps folks from having sunburn cream put on their backs. Discuss that the chance of skin cancer is increased if you have multiple sun burns.</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141</a:t>
            </a:fld>
            <a:endParaRPr lang="en-US"/>
          </a:p>
        </p:txBody>
      </p:sp>
    </p:spTree>
    <p:extLst>
      <p:ext uri="{BB962C8B-B14F-4D97-AF65-F5344CB8AC3E}">
        <p14:creationId xmlns:p14="http://schemas.microsoft.com/office/powerpoint/2010/main" val="215603215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second degree burn needs medical attention if it is large, on the face, on the genitals, or all the way around a limb. Remind scouts that these blisters are not like the blisters you get on your feet. You don’t try to take skin off or drain them.</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142</a:t>
            </a:fld>
            <a:endParaRPr lang="en-US"/>
          </a:p>
        </p:txBody>
      </p:sp>
    </p:spTree>
    <p:extLst>
      <p:ext uri="{BB962C8B-B14F-4D97-AF65-F5344CB8AC3E}">
        <p14:creationId xmlns:p14="http://schemas.microsoft.com/office/powerpoint/2010/main" val="259898557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Even a small third degree burn need medical attention.</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143</a:t>
            </a:fld>
            <a:endParaRPr lang="en-US"/>
          </a:p>
        </p:txBody>
      </p:sp>
    </p:spTree>
    <p:extLst>
      <p:ext uri="{BB962C8B-B14F-4D97-AF65-F5344CB8AC3E}">
        <p14:creationId xmlns:p14="http://schemas.microsoft.com/office/powerpoint/2010/main" val="395164501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All chemical burns should be checked out, especially if large. Watch out for where the wash water goes, including splashing. Most electrical burns should be checked out by a doctor.</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144</a:t>
            </a:fld>
            <a:endParaRPr lang="en-US"/>
          </a:p>
        </p:txBody>
      </p:sp>
    </p:spTree>
    <p:extLst>
      <p:ext uri="{BB962C8B-B14F-4D97-AF65-F5344CB8AC3E}">
        <p14:creationId xmlns:p14="http://schemas.microsoft.com/office/powerpoint/2010/main" val="96737756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On a hard surface, an EMT trick is to put the front part of the foot under their head so they don’t abrade/knock against the sidewalk or street.</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145</a:t>
            </a:fld>
            <a:endParaRPr lang="en-US"/>
          </a:p>
        </p:txBody>
      </p:sp>
    </p:spTree>
    <p:extLst>
      <p:ext uri="{BB962C8B-B14F-4D97-AF65-F5344CB8AC3E}">
        <p14:creationId xmlns:p14="http://schemas.microsoft.com/office/powerpoint/2010/main" val="114547100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Take heat cramps seriously. They can be a warning that more serious heat injury will happen soon.</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147</a:t>
            </a:fld>
            <a:endParaRPr lang="en-US"/>
          </a:p>
        </p:txBody>
      </p:sp>
    </p:spTree>
    <p:extLst>
      <p:ext uri="{BB962C8B-B14F-4D97-AF65-F5344CB8AC3E}">
        <p14:creationId xmlns:p14="http://schemas.microsoft.com/office/powerpoint/2010/main" val="357787036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If you don’t have a sports drink continue with water.</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148</a:t>
            </a:fld>
            <a:endParaRPr lang="en-US"/>
          </a:p>
        </p:txBody>
      </p:sp>
    </p:spTree>
    <p:extLst>
      <p:ext uri="{BB962C8B-B14F-4D97-AF65-F5344CB8AC3E}">
        <p14:creationId xmlns:p14="http://schemas.microsoft.com/office/powerpoint/2010/main" val="319977458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Rest is very important. It takes time for the body to recover. You can’t just take a drink and continue activities.</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150</a:t>
            </a:fld>
            <a:endParaRPr lang="en-US"/>
          </a:p>
        </p:txBody>
      </p:sp>
    </p:spTree>
    <p:extLst>
      <p:ext uri="{BB962C8B-B14F-4D97-AF65-F5344CB8AC3E}">
        <p14:creationId xmlns:p14="http://schemas.microsoft.com/office/powerpoint/2010/main" val="218192511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If you don’t have a sports drink continue with water.</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151</a:t>
            </a:fld>
            <a:endParaRPr lang="en-US"/>
          </a:p>
        </p:txBody>
      </p:sp>
    </p:spTree>
    <p:extLst>
      <p:ext uri="{BB962C8B-B14F-4D97-AF65-F5344CB8AC3E}">
        <p14:creationId xmlns:p14="http://schemas.microsoft.com/office/powerpoint/2010/main" val="580736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are the first priority to keep safe…not the victim. After yourself, make sure your helpers are safe, then deal with the victim. No one should be hurt by giving first aid.</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18</a:t>
            </a:fld>
            <a:endParaRPr lang="en-US"/>
          </a:p>
        </p:txBody>
      </p:sp>
    </p:spTree>
    <p:extLst>
      <p:ext uri="{BB962C8B-B14F-4D97-AF65-F5344CB8AC3E}">
        <p14:creationId xmlns:p14="http://schemas.microsoft.com/office/powerpoint/2010/main" val="423031268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Heat stroke is life threatening and a hurry case. Cool the victim quickly using anything you can.</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152</a:t>
            </a:fld>
            <a:endParaRPr lang="en-US"/>
          </a:p>
        </p:txBody>
      </p:sp>
    </p:spTree>
    <p:extLst>
      <p:ext uri="{BB962C8B-B14F-4D97-AF65-F5344CB8AC3E}">
        <p14:creationId xmlns:p14="http://schemas.microsoft.com/office/powerpoint/2010/main" val="148756048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Use multiple techniques to cool the victim if necessary.</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153</a:t>
            </a:fld>
            <a:endParaRPr lang="en-US"/>
          </a:p>
        </p:txBody>
      </p:sp>
    </p:spTree>
    <p:extLst>
      <p:ext uri="{BB962C8B-B14F-4D97-AF65-F5344CB8AC3E}">
        <p14:creationId xmlns:p14="http://schemas.microsoft.com/office/powerpoint/2010/main" val="279245390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If you don’t have a sports drink continue with water.</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154</a:t>
            </a:fld>
            <a:endParaRPr lang="en-US"/>
          </a:p>
        </p:txBody>
      </p:sp>
    </p:spTree>
    <p:extLst>
      <p:ext uri="{BB962C8B-B14F-4D97-AF65-F5344CB8AC3E}">
        <p14:creationId xmlns:p14="http://schemas.microsoft.com/office/powerpoint/2010/main" val="35028296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There is not much the first aider can do for an abdominal injury. Watch for shock, keep them warm, get help.</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155</a:t>
            </a:fld>
            <a:endParaRPr lang="en-US"/>
          </a:p>
        </p:txBody>
      </p:sp>
    </p:spTree>
    <p:extLst>
      <p:ext uri="{BB962C8B-B14F-4D97-AF65-F5344CB8AC3E}">
        <p14:creationId xmlns:p14="http://schemas.microsoft.com/office/powerpoint/2010/main" val="219640107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Use all fingers and push around the corners of the abdomen.</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156</a:t>
            </a:fld>
            <a:endParaRPr lang="en-US"/>
          </a:p>
        </p:txBody>
      </p:sp>
    </p:spTree>
    <p:extLst>
      <p:ext uri="{BB962C8B-B14F-4D97-AF65-F5344CB8AC3E}">
        <p14:creationId xmlns:p14="http://schemas.microsoft.com/office/powerpoint/2010/main" val="141829721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If they feel more comfortable with their knees bent then put something under the knees to hold them up.</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157</a:t>
            </a:fld>
            <a:endParaRPr lang="en-US"/>
          </a:p>
        </p:txBody>
      </p:sp>
    </p:spTree>
    <p:extLst>
      <p:ext uri="{BB962C8B-B14F-4D97-AF65-F5344CB8AC3E}">
        <p14:creationId xmlns:p14="http://schemas.microsoft.com/office/powerpoint/2010/main" val="153228547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Never try to push organs back inside</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158</a:t>
            </a:fld>
            <a:endParaRPr lang="en-US"/>
          </a:p>
        </p:txBody>
      </p:sp>
    </p:spTree>
    <p:extLst>
      <p:ext uri="{BB962C8B-B14F-4D97-AF65-F5344CB8AC3E}">
        <p14:creationId xmlns:p14="http://schemas.microsoft.com/office/powerpoint/2010/main" val="13008035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Occlusive dressing means something that is partially airtight. You can use plastic wrap on these, and then lightly bandage.</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159</a:t>
            </a:fld>
            <a:endParaRPr lang="en-US"/>
          </a:p>
        </p:txBody>
      </p:sp>
    </p:spTree>
    <p:extLst>
      <p:ext uri="{BB962C8B-B14F-4D97-AF65-F5344CB8AC3E}">
        <p14:creationId xmlns:p14="http://schemas.microsoft.com/office/powerpoint/2010/main" val="151098741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If there is trauma to other tissues then seek medical attention or call EMS. Generally, a dentist would not be available in an emergency room so take the victim directly to a dentist.</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161</a:t>
            </a:fld>
            <a:endParaRPr lang="en-US"/>
          </a:p>
        </p:txBody>
      </p:sp>
    </p:spTree>
    <p:extLst>
      <p:ext uri="{BB962C8B-B14F-4D97-AF65-F5344CB8AC3E}">
        <p14:creationId xmlns:p14="http://schemas.microsoft.com/office/powerpoint/2010/main" val="2012548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most Americans don’t take first aid training and rely too much on calling 911.</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19</a:t>
            </a:fld>
            <a:endParaRPr lang="en-US"/>
          </a:p>
        </p:txBody>
      </p:sp>
    </p:spTree>
    <p:extLst>
      <p:ext uri="{BB962C8B-B14F-4D97-AF65-F5344CB8AC3E}">
        <p14:creationId xmlns:p14="http://schemas.microsoft.com/office/powerpoint/2010/main" val="83370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AF9336-456F-4096-9463-3ECF0F5A40BC}" type="slidenum">
              <a:rPr lang="en-US" smtClean="0"/>
              <a:t>20</a:t>
            </a:fld>
            <a:endParaRPr lang="en-US"/>
          </a:p>
        </p:txBody>
      </p:sp>
    </p:spTree>
    <p:extLst>
      <p:ext uri="{BB962C8B-B14F-4D97-AF65-F5344CB8AC3E}">
        <p14:creationId xmlns:p14="http://schemas.microsoft.com/office/powerpoint/2010/main" val="4069001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AF9336-456F-4096-9463-3ECF0F5A40BC}" type="slidenum">
              <a:rPr lang="en-US" smtClean="0"/>
              <a:t>21</a:t>
            </a:fld>
            <a:endParaRPr lang="en-US"/>
          </a:p>
        </p:txBody>
      </p:sp>
    </p:spTree>
    <p:extLst>
      <p:ext uri="{BB962C8B-B14F-4D97-AF65-F5344CB8AC3E}">
        <p14:creationId xmlns:p14="http://schemas.microsoft.com/office/powerpoint/2010/main" val="733275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AF9336-456F-4096-9463-3ECF0F5A40BC}" type="slidenum">
              <a:rPr lang="en-US" smtClean="0"/>
              <a:t>22</a:t>
            </a:fld>
            <a:endParaRPr lang="en-US"/>
          </a:p>
        </p:txBody>
      </p:sp>
    </p:spTree>
    <p:extLst>
      <p:ext uri="{BB962C8B-B14F-4D97-AF65-F5344CB8AC3E}">
        <p14:creationId xmlns:p14="http://schemas.microsoft.com/office/powerpoint/2010/main" val="2433173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AF9336-456F-4096-9463-3ECF0F5A40BC}" type="slidenum">
              <a:rPr lang="en-US" smtClean="0"/>
              <a:t>23</a:t>
            </a:fld>
            <a:endParaRPr lang="en-US"/>
          </a:p>
        </p:txBody>
      </p:sp>
    </p:spTree>
    <p:extLst>
      <p:ext uri="{BB962C8B-B14F-4D97-AF65-F5344CB8AC3E}">
        <p14:creationId xmlns:p14="http://schemas.microsoft.com/office/powerpoint/2010/main" val="2326428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25</a:t>
            </a:fld>
            <a:endParaRPr lang="en-US"/>
          </a:p>
        </p:txBody>
      </p:sp>
    </p:spTree>
    <p:extLst>
      <p:ext uri="{BB962C8B-B14F-4D97-AF65-F5344CB8AC3E}">
        <p14:creationId xmlns:p14="http://schemas.microsoft.com/office/powerpoint/2010/main" val="3469556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26</a:t>
            </a:fld>
            <a:endParaRPr lang="en-US"/>
          </a:p>
        </p:txBody>
      </p:sp>
    </p:spTree>
    <p:extLst>
      <p:ext uri="{BB962C8B-B14F-4D97-AF65-F5344CB8AC3E}">
        <p14:creationId xmlns:p14="http://schemas.microsoft.com/office/powerpoint/2010/main" val="1276508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AF9336-456F-4096-9463-3ECF0F5A40BC}" type="slidenum">
              <a:rPr lang="en-US" smtClean="0"/>
              <a:t>2</a:t>
            </a:fld>
            <a:endParaRPr lang="en-US"/>
          </a:p>
        </p:txBody>
      </p:sp>
    </p:spTree>
    <p:extLst>
      <p:ext uri="{BB962C8B-B14F-4D97-AF65-F5344CB8AC3E}">
        <p14:creationId xmlns:p14="http://schemas.microsoft.com/office/powerpoint/2010/main" val="4044563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27</a:t>
            </a:fld>
            <a:endParaRPr lang="en-US"/>
          </a:p>
        </p:txBody>
      </p:sp>
    </p:spTree>
    <p:extLst>
      <p:ext uri="{BB962C8B-B14F-4D97-AF65-F5344CB8AC3E}">
        <p14:creationId xmlns:p14="http://schemas.microsoft.com/office/powerpoint/2010/main" val="1229189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28</a:t>
            </a:fld>
            <a:endParaRPr lang="en-US"/>
          </a:p>
        </p:txBody>
      </p:sp>
    </p:spTree>
    <p:extLst>
      <p:ext uri="{BB962C8B-B14F-4D97-AF65-F5344CB8AC3E}">
        <p14:creationId xmlns:p14="http://schemas.microsoft.com/office/powerpoint/2010/main" val="436588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AF9336-456F-4096-9463-3ECF0F5A40BC}" type="slidenum">
              <a:rPr lang="en-US" smtClean="0"/>
              <a:t>30</a:t>
            </a:fld>
            <a:endParaRPr lang="en-US"/>
          </a:p>
        </p:txBody>
      </p:sp>
    </p:spTree>
    <p:extLst>
      <p:ext uri="{BB962C8B-B14F-4D97-AF65-F5344CB8AC3E}">
        <p14:creationId xmlns:p14="http://schemas.microsoft.com/office/powerpoint/2010/main" val="882481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AF9336-456F-4096-9463-3ECF0F5A40BC}" type="slidenum">
              <a:rPr lang="en-US" smtClean="0"/>
              <a:t>32</a:t>
            </a:fld>
            <a:endParaRPr lang="en-US"/>
          </a:p>
        </p:txBody>
      </p:sp>
    </p:spTree>
    <p:extLst>
      <p:ext uri="{BB962C8B-B14F-4D97-AF65-F5344CB8AC3E}">
        <p14:creationId xmlns:p14="http://schemas.microsoft.com/office/powerpoint/2010/main" val="264478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Shock can be caused by all kinds of things, both minor and major. Treat serious injuries for shock, even if there are no symptoms.</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34</a:t>
            </a:fld>
            <a:endParaRPr lang="en-US"/>
          </a:p>
        </p:txBody>
      </p:sp>
    </p:spTree>
    <p:extLst>
      <p:ext uri="{BB962C8B-B14F-4D97-AF65-F5344CB8AC3E}">
        <p14:creationId xmlns:p14="http://schemas.microsoft.com/office/powerpoint/2010/main" val="2348068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Shock will worsen if it is not treated.</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35</a:t>
            </a:fld>
            <a:endParaRPr lang="en-US"/>
          </a:p>
        </p:txBody>
      </p:sp>
    </p:spTree>
    <p:extLst>
      <p:ext uri="{BB962C8B-B14F-4D97-AF65-F5344CB8AC3E}">
        <p14:creationId xmlns:p14="http://schemas.microsoft.com/office/powerpoint/2010/main" val="2502973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Don’t forget to monitor the airway of an unconscious victim. If they start to vomit turn them on their side.</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36</a:t>
            </a:fld>
            <a:endParaRPr lang="en-US"/>
          </a:p>
        </p:txBody>
      </p:sp>
    </p:spTree>
    <p:extLst>
      <p:ext uri="{BB962C8B-B14F-4D97-AF65-F5344CB8AC3E}">
        <p14:creationId xmlns:p14="http://schemas.microsoft.com/office/powerpoint/2010/main" val="3319680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There is no typical heart attack. However, the longer there is pain or discomfort the more heart muscle will die.</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38</a:t>
            </a:fld>
            <a:endParaRPr lang="en-US"/>
          </a:p>
        </p:txBody>
      </p:sp>
    </p:spTree>
    <p:extLst>
      <p:ext uri="{BB962C8B-B14F-4D97-AF65-F5344CB8AC3E}">
        <p14:creationId xmlns:p14="http://schemas.microsoft.com/office/powerpoint/2010/main" val="2771854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Not all heart attacks have clear symptoms, especially in the early stages. You must pay attention to all clues and signs.</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39</a:t>
            </a:fld>
            <a:endParaRPr lang="en-US"/>
          </a:p>
        </p:txBody>
      </p:sp>
    </p:spTree>
    <p:extLst>
      <p:ext uri="{BB962C8B-B14F-4D97-AF65-F5344CB8AC3E}">
        <p14:creationId xmlns:p14="http://schemas.microsoft.com/office/powerpoint/2010/main" val="3355563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Symptoms may be subtle. Not all strokes are dramatic sudden events. This is a challenge when you are someone in denial…”It is just a headache”.</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41</a:t>
            </a:fld>
            <a:endParaRPr lang="en-US"/>
          </a:p>
        </p:txBody>
      </p:sp>
    </p:spTree>
    <p:extLst>
      <p:ext uri="{BB962C8B-B14F-4D97-AF65-F5344CB8AC3E}">
        <p14:creationId xmlns:p14="http://schemas.microsoft.com/office/powerpoint/2010/main" val="561056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AF9336-456F-4096-9463-3ECF0F5A40BC}" type="slidenum">
              <a:rPr lang="en-US" smtClean="0"/>
              <a:t>3</a:t>
            </a:fld>
            <a:endParaRPr lang="en-US"/>
          </a:p>
        </p:txBody>
      </p:sp>
    </p:spTree>
    <p:extLst>
      <p:ext uri="{BB962C8B-B14F-4D97-AF65-F5344CB8AC3E}">
        <p14:creationId xmlns:p14="http://schemas.microsoft.com/office/powerpoint/2010/main" val="20806882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a:t>
            </a:r>
            <a:r>
              <a:rPr lang="en-US" sz="1400" b="0" i="0" u="none" strike="noStrike" kern="1200" baseline="0" dirty="0" smtClean="0">
                <a:solidFill>
                  <a:schemeClr val="tx1"/>
                </a:solidFill>
                <a:latin typeface="+mn-lt"/>
                <a:ea typeface="+mn-ea"/>
                <a:cs typeface="+mn-cs"/>
              </a:rPr>
              <a:t>A‐B</a:t>
            </a:r>
            <a:r>
              <a:rPr lang="en-US" sz="1200" b="0" i="0" u="none" strike="noStrike" kern="1200" baseline="0" dirty="0" smtClean="0">
                <a:solidFill>
                  <a:schemeClr val="tx1"/>
                </a:solidFill>
                <a:latin typeface="+mn-lt"/>
                <a:ea typeface="+mn-ea"/>
                <a:cs typeface="+mn-cs"/>
              </a:rPr>
              <a:t> is the new protocol for CPR. There are still many books and web sites that are pending revision. If you hear about A‐B‐C’s that is old guidance. Follow C‐A‐B.</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43</a:t>
            </a:fld>
            <a:endParaRPr lang="en-US"/>
          </a:p>
        </p:txBody>
      </p:sp>
    </p:spTree>
    <p:extLst>
      <p:ext uri="{BB962C8B-B14F-4D97-AF65-F5344CB8AC3E}">
        <p14:creationId xmlns:p14="http://schemas.microsoft.com/office/powerpoint/2010/main" val="2000002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don’t look‐listen‐feel anymore by putting our ear next to the victim’s face. Just look at the victim. If they don’t look like they are breathing then begin CPR. Tap the shoulder and ask if they are ok. This is the way first aid volunteers check responsiveness.</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44</a:t>
            </a:fld>
            <a:endParaRPr lang="en-US"/>
          </a:p>
        </p:txBody>
      </p:sp>
    </p:spTree>
    <p:extLst>
      <p:ext uri="{BB962C8B-B14F-4D97-AF65-F5344CB8AC3E}">
        <p14:creationId xmlns:p14="http://schemas.microsoft.com/office/powerpoint/2010/main" val="4261820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Go up and down smoothly. Don’t stab or jerk the compressions. The rate is important, too. Counting out loud will let others in the area know that CPR has started and will help your breathing. This is hard work. The rate of 100/minute is a minimum.</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46</a:t>
            </a:fld>
            <a:endParaRPr lang="en-US"/>
          </a:p>
        </p:txBody>
      </p:sp>
    </p:spTree>
    <p:extLst>
      <p:ext uri="{BB962C8B-B14F-4D97-AF65-F5344CB8AC3E}">
        <p14:creationId xmlns:p14="http://schemas.microsoft.com/office/powerpoint/2010/main" val="1976915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is the head tilt chin lift. Do not lift the neck from behind. Use hands as shown.</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47</a:t>
            </a:fld>
            <a:endParaRPr lang="en-US"/>
          </a:p>
        </p:txBody>
      </p:sp>
    </p:spTree>
    <p:extLst>
      <p:ext uri="{BB962C8B-B14F-4D97-AF65-F5344CB8AC3E}">
        <p14:creationId xmlns:p14="http://schemas.microsoft.com/office/powerpoint/2010/main" val="27852851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Each breath should last about a second.</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48</a:t>
            </a:fld>
            <a:endParaRPr lang="en-US"/>
          </a:p>
        </p:txBody>
      </p:sp>
    </p:spTree>
    <p:extLst>
      <p:ext uri="{BB962C8B-B14F-4D97-AF65-F5344CB8AC3E}">
        <p14:creationId xmlns:p14="http://schemas.microsoft.com/office/powerpoint/2010/main" val="1475147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recommended ratio is 30 </a:t>
            </a:r>
            <a:r>
              <a:rPr lang="en-US" sz="1200" b="0" i="0" u="none" strike="noStrike" kern="1200" baseline="0" dirty="0" err="1" smtClean="0">
                <a:solidFill>
                  <a:schemeClr val="tx1"/>
                </a:solidFill>
                <a:latin typeface="+mn-lt"/>
                <a:ea typeface="+mn-ea"/>
                <a:cs typeface="+mn-cs"/>
              </a:rPr>
              <a:t>compressionsn</a:t>
            </a:r>
            <a:r>
              <a:rPr lang="en-US" sz="1200" b="0" i="0" u="none" strike="noStrike" kern="1200" baseline="0" dirty="0" smtClean="0">
                <a:solidFill>
                  <a:schemeClr val="tx1"/>
                </a:solidFill>
                <a:latin typeface="+mn-lt"/>
                <a:ea typeface="+mn-ea"/>
                <a:cs typeface="+mn-cs"/>
              </a:rPr>
              <a:t> to two breaths. This if for adults, children, and infants.</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49</a:t>
            </a:fld>
            <a:endParaRPr lang="en-US"/>
          </a:p>
        </p:txBody>
      </p:sp>
    </p:spTree>
    <p:extLst>
      <p:ext uri="{BB962C8B-B14F-4D97-AF65-F5344CB8AC3E}">
        <p14:creationId xmlns:p14="http://schemas.microsoft.com/office/powerpoint/2010/main" val="1781283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If air does not go in </a:t>
            </a:r>
            <a:r>
              <a:rPr lang="en-US" sz="1200" b="0" i="0" u="none" strike="noStrike" kern="1200" baseline="0" dirty="0" err="1" smtClean="0">
                <a:solidFill>
                  <a:schemeClr val="tx1"/>
                </a:solidFill>
                <a:latin typeface="+mn-lt"/>
                <a:ea typeface="+mn-ea"/>
                <a:cs typeface="+mn-cs"/>
              </a:rPr>
              <a:t>retilt</a:t>
            </a:r>
            <a:r>
              <a:rPr lang="en-US" sz="1200" b="0" i="0" u="none" strike="noStrike" kern="1200" baseline="0" dirty="0" smtClean="0">
                <a:solidFill>
                  <a:schemeClr val="tx1"/>
                </a:solidFill>
                <a:latin typeface="+mn-lt"/>
                <a:ea typeface="+mn-ea"/>
                <a:cs typeface="+mn-cs"/>
              </a:rPr>
              <a:t> the head and try again. If you can’t get air in apply choking protocols. Use full CPR and check for an object before you attempt to put in breaths. The CPR compressions may push the object up to where you can see it. No blind finger sweeps. If you see an object get it. Otherwise continue CPR with choking protocols. </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50</a:t>
            </a:fld>
            <a:endParaRPr lang="en-US"/>
          </a:p>
        </p:txBody>
      </p:sp>
    </p:spTree>
    <p:extLst>
      <p:ext uri="{BB962C8B-B14F-4D97-AF65-F5344CB8AC3E}">
        <p14:creationId xmlns:p14="http://schemas.microsoft.com/office/powerpoint/2010/main" val="3549413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Do not check for breathing with look‐listen‐feel. That is old protocols. Don’t check for once you start CPR. While the AED is being set up continue CPR. When help arrives continue CPR until you are</a:t>
            </a:r>
          </a:p>
          <a:p>
            <a:r>
              <a:rPr lang="en-US" sz="1200" b="0" i="0" u="none" strike="noStrike" kern="1200" baseline="0" dirty="0" smtClean="0">
                <a:solidFill>
                  <a:schemeClr val="tx1"/>
                </a:solidFill>
                <a:latin typeface="+mn-lt"/>
                <a:ea typeface="+mn-ea"/>
                <a:cs typeface="+mn-cs"/>
              </a:rPr>
              <a:t>Told to stop.</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51</a:t>
            </a:fld>
            <a:endParaRPr lang="en-US"/>
          </a:p>
        </p:txBody>
      </p:sp>
    </p:spTree>
    <p:extLst>
      <p:ext uri="{BB962C8B-B14F-4D97-AF65-F5344CB8AC3E}">
        <p14:creationId xmlns:p14="http://schemas.microsoft.com/office/powerpoint/2010/main" val="2453840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Instructors need to talk the scouts through the first cycle – this is step‐by‐step. There is no CPR video like a first aid class so the presenter must talk them through the first time. Repeat the practice for a total of three times if time permits. Make sure the scouts do the CPR correctly. Make positive comments as well as corrections.</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53</a:t>
            </a:fld>
            <a:endParaRPr lang="en-US"/>
          </a:p>
        </p:txBody>
      </p:sp>
    </p:spTree>
    <p:extLst>
      <p:ext uri="{BB962C8B-B14F-4D97-AF65-F5344CB8AC3E}">
        <p14:creationId xmlns:p14="http://schemas.microsoft.com/office/powerpoint/2010/main" val="16740307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AED is a key reason why survival rates from heart attacks are rising. We are getting CPR and AED help on the victim quickly and properly.</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54</a:t>
            </a:fld>
            <a:endParaRPr lang="en-US"/>
          </a:p>
        </p:txBody>
      </p:sp>
    </p:spTree>
    <p:extLst>
      <p:ext uri="{BB962C8B-B14F-4D97-AF65-F5344CB8AC3E}">
        <p14:creationId xmlns:p14="http://schemas.microsoft.com/office/powerpoint/2010/main" val="986574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AF9336-456F-4096-9463-3ECF0F5A40BC}" type="slidenum">
              <a:rPr lang="en-US" smtClean="0"/>
              <a:t>4</a:t>
            </a:fld>
            <a:endParaRPr lang="en-US"/>
          </a:p>
        </p:txBody>
      </p:sp>
    </p:spTree>
    <p:extLst>
      <p:ext uri="{BB962C8B-B14F-4D97-AF65-F5344CB8AC3E}">
        <p14:creationId xmlns:p14="http://schemas.microsoft.com/office/powerpoint/2010/main" val="613632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AED is automated with regards to analyzing the heartbeat and deciding if a shock is appropriate. The user still has to clear responders away from the victim and push a button to supply the shock. The AED will not shock unless a specific heart abnormal rhythm is detected.</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55</a:t>
            </a:fld>
            <a:endParaRPr lang="en-US"/>
          </a:p>
        </p:txBody>
      </p:sp>
    </p:spTree>
    <p:extLst>
      <p:ext uri="{BB962C8B-B14F-4D97-AF65-F5344CB8AC3E}">
        <p14:creationId xmlns:p14="http://schemas.microsoft.com/office/powerpoint/2010/main" val="3535540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You need to be able to find the landmarks to have the correct position for compressions. If an AED is being used you will need to put the pads on a bare chest.</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56</a:t>
            </a:fld>
            <a:endParaRPr lang="en-US"/>
          </a:p>
        </p:txBody>
      </p:sp>
    </p:spTree>
    <p:extLst>
      <p:ext uri="{BB962C8B-B14F-4D97-AF65-F5344CB8AC3E}">
        <p14:creationId xmlns:p14="http://schemas.microsoft.com/office/powerpoint/2010/main" val="27091530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AED is automated with regards to analyzing the heartbeat and deciding if a shock is appropriate. The user still has to clear responders away from the victim and push a button to supply</a:t>
            </a:r>
          </a:p>
          <a:p>
            <a:r>
              <a:rPr lang="en-US" sz="1200" b="0" i="0" u="none" strike="noStrike" kern="1200" baseline="0" dirty="0" smtClean="0">
                <a:solidFill>
                  <a:schemeClr val="tx1"/>
                </a:solidFill>
                <a:latin typeface="+mn-lt"/>
                <a:ea typeface="+mn-ea"/>
                <a:cs typeface="+mn-cs"/>
              </a:rPr>
              <a:t>The shock. The AED will not shock unless a specific heart abnormal rhythm is detected.</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57</a:t>
            </a:fld>
            <a:endParaRPr lang="en-US"/>
          </a:p>
        </p:txBody>
      </p:sp>
    </p:spTree>
    <p:extLst>
      <p:ext uri="{BB962C8B-B14F-4D97-AF65-F5344CB8AC3E}">
        <p14:creationId xmlns:p14="http://schemas.microsoft.com/office/powerpoint/2010/main" val="16748705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If we can deploy the AED in time and use it quickly survival rates for the victim will increase.</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58</a:t>
            </a:fld>
            <a:endParaRPr lang="en-US"/>
          </a:p>
        </p:txBody>
      </p:sp>
    </p:spTree>
    <p:extLst>
      <p:ext uri="{BB962C8B-B14F-4D97-AF65-F5344CB8AC3E}">
        <p14:creationId xmlns:p14="http://schemas.microsoft.com/office/powerpoint/2010/main" val="31352809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Time is critical. Leadership is necessary from the responder. Get help from bystanders and deploy the AED quickly. However, as in all first aid situations, don’t panic or go so fast you make mistakes.  Apply CPR and the AED quickly, calmly, promptly, and correctly.</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59</a:t>
            </a:fld>
            <a:endParaRPr lang="en-US"/>
          </a:p>
        </p:txBody>
      </p:sp>
    </p:spTree>
    <p:extLst>
      <p:ext uri="{BB962C8B-B14F-4D97-AF65-F5344CB8AC3E}">
        <p14:creationId xmlns:p14="http://schemas.microsoft.com/office/powerpoint/2010/main" val="12927017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Some AED units have the pads already attached. Others will have the pads in a separate package which you have to open.</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60</a:t>
            </a:fld>
            <a:endParaRPr lang="en-US"/>
          </a:p>
        </p:txBody>
      </p:sp>
    </p:spTree>
    <p:extLst>
      <p:ext uri="{BB962C8B-B14F-4D97-AF65-F5344CB8AC3E}">
        <p14:creationId xmlns:p14="http://schemas.microsoft.com/office/powerpoint/2010/main" val="24763524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underside is sticky and will work if the victim is dry and not too hairy. If there is a lot of chest hair use the razor in the AED kit to shave a palm sized area for the pad.</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61</a:t>
            </a:fld>
            <a:endParaRPr lang="en-US"/>
          </a:p>
        </p:txBody>
      </p:sp>
    </p:spTree>
    <p:extLst>
      <p:ext uri="{BB962C8B-B14F-4D97-AF65-F5344CB8AC3E}">
        <p14:creationId xmlns:p14="http://schemas.microsoft.com/office/powerpoint/2010/main" val="16357332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AED will tell you to discontinue CPR and not touch the patient. Then, after analysis, will tell you to continue CPR (no shock) or to apply a shock. Clear everyone away from the patient at least six inches and push the button to deliver the shock.</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62</a:t>
            </a:fld>
            <a:endParaRPr lang="en-US"/>
          </a:p>
        </p:txBody>
      </p:sp>
    </p:spTree>
    <p:extLst>
      <p:ext uri="{BB962C8B-B14F-4D97-AF65-F5344CB8AC3E}">
        <p14:creationId xmlns:p14="http://schemas.microsoft.com/office/powerpoint/2010/main" val="32229540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Don’t forget to clear the bystanders and helpers away from the victim before pushing the button to shock.</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63</a:t>
            </a:fld>
            <a:endParaRPr lang="en-US"/>
          </a:p>
        </p:txBody>
      </p:sp>
    </p:spTree>
    <p:extLst>
      <p:ext uri="{BB962C8B-B14F-4D97-AF65-F5344CB8AC3E}">
        <p14:creationId xmlns:p14="http://schemas.microsoft.com/office/powerpoint/2010/main" val="958969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Start CPR immediately after the shock.</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64</a:t>
            </a:fld>
            <a:endParaRPr lang="en-US"/>
          </a:p>
        </p:txBody>
      </p:sp>
    </p:spTree>
    <p:extLst>
      <p:ext uri="{BB962C8B-B14F-4D97-AF65-F5344CB8AC3E}">
        <p14:creationId xmlns:p14="http://schemas.microsoft.com/office/powerpoint/2010/main" val="1673144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AF9336-456F-4096-9463-3ECF0F5A40BC}" type="slidenum">
              <a:rPr lang="en-US" smtClean="0"/>
              <a:t>5</a:t>
            </a:fld>
            <a:endParaRPr lang="en-US"/>
          </a:p>
        </p:txBody>
      </p:sp>
    </p:spTree>
    <p:extLst>
      <p:ext uri="{BB962C8B-B14F-4D97-AF65-F5344CB8AC3E}">
        <p14:creationId xmlns:p14="http://schemas.microsoft.com/office/powerpoint/2010/main" val="25815824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Some units include pediatric pads.</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65</a:t>
            </a:fld>
            <a:endParaRPr lang="en-US"/>
          </a:p>
        </p:txBody>
      </p:sp>
    </p:spTree>
    <p:extLst>
      <p:ext uri="{BB962C8B-B14F-4D97-AF65-F5344CB8AC3E}">
        <p14:creationId xmlns:p14="http://schemas.microsoft.com/office/powerpoint/2010/main" val="986659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Do the demonstration on either a live scout, or, use a CPR dummy. Do the demo using the scouts and make it as realistic as possible. This is a demonstration only – the scouts do not have to practice this.</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66</a:t>
            </a:fld>
            <a:endParaRPr lang="en-US"/>
          </a:p>
        </p:txBody>
      </p:sp>
    </p:spTree>
    <p:extLst>
      <p:ext uri="{BB962C8B-B14F-4D97-AF65-F5344CB8AC3E}">
        <p14:creationId xmlns:p14="http://schemas.microsoft.com/office/powerpoint/2010/main" val="30691326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good news is the body’s ability to stop bleeding for most trauma. However, without help from the first aid volunteer a significant volume can be lost. Loss of blood is a life threatening condition.</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71</a:t>
            </a:fld>
            <a:endParaRPr lang="en-US"/>
          </a:p>
        </p:txBody>
      </p:sp>
    </p:spTree>
    <p:extLst>
      <p:ext uri="{BB962C8B-B14F-4D97-AF65-F5344CB8AC3E}">
        <p14:creationId xmlns:p14="http://schemas.microsoft.com/office/powerpoint/2010/main" val="14816382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Direct pressure is the best method.</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72</a:t>
            </a:fld>
            <a:endParaRPr lang="en-US"/>
          </a:p>
        </p:txBody>
      </p:sp>
    </p:spTree>
    <p:extLst>
      <p:ext uri="{BB962C8B-B14F-4D97-AF65-F5344CB8AC3E}">
        <p14:creationId xmlns:p14="http://schemas.microsoft.com/office/powerpoint/2010/main" val="34902818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If the item falls out while putting on a dressing don’t worry…adjust your </a:t>
            </a:r>
            <a:r>
              <a:rPr lang="en-US" sz="1200" b="0" i="0" u="none" strike="noStrike" kern="1200" baseline="0" dirty="0" err="1" smtClean="0">
                <a:solidFill>
                  <a:schemeClr val="tx1"/>
                </a:solidFill>
                <a:latin typeface="+mn-lt"/>
                <a:ea typeface="+mn-ea"/>
                <a:cs typeface="+mn-cs"/>
              </a:rPr>
              <a:t>bandange</a:t>
            </a:r>
            <a:r>
              <a:rPr lang="en-US" sz="1200" b="0" i="0" u="none" strike="noStrike" kern="1200" baseline="0" dirty="0" smtClean="0">
                <a:solidFill>
                  <a:schemeClr val="tx1"/>
                </a:solidFill>
                <a:latin typeface="+mn-lt"/>
                <a:ea typeface="+mn-ea"/>
                <a:cs typeface="+mn-cs"/>
              </a:rPr>
              <a:t> and make sure the bleeding is controlled.</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73</a:t>
            </a:fld>
            <a:endParaRPr lang="en-US"/>
          </a:p>
        </p:txBody>
      </p:sp>
    </p:spTree>
    <p:extLst>
      <p:ext uri="{BB962C8B-B14F-4D97-AF65-F5344CB8AC3E}">
        <p14:creationId xmlns:p14="http://schemas.microsoft.com/office/powerpoint/2010/main" val="10368292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Even a Band-Aid can be used incorrectly! Clean the cut, dry the skin, and keep the underside of the Band-Aid clean.</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76</a:t>
            </a:fld>
            <a:endParaRPr lang="en-US" dirty="0"/>
          </a:p>
        </p:txBody>
      </p:sp>
    </p:spTree>
    <p:extLst>
      <p:ext uri="{BB962C8B-B14F-4D97-AF65-F5344CB8AC3E}">
        <p14:creationId xmlns:p14="http://schemas.microsoft.com/office/powerpoint/2010/main" val="38782086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Use gauze pads to help stop the bleeding, although the roller gauze can be a bandage without gauze pads.</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77</a:t>
            </a:fld>
            <a:endParaRPr lang="en-US"/>
          </a:p>
        </p:txBody>
      </p:sp>
    </p:spTree>
    <p:extLst>
      <p:ext uri="{BB962C8B-B14F-4D97-AF65-F5344CB8AC3E}">
        <p14:creationId xmlns:p14="http://schemas.microsoft.com/office/powerpoint/2010/main" val="30687132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Explain how the gauze is applied to the victim from the roll and that the roll should be started as illustrated. Make sure students understand how the direction change works.</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78</a:t>
            </a:fld>
            <a:endParaRPr lang="en-US"/>
          </a:p>
        </p:txBody>
      </p:sp>
    </p:spTree>
    <p:extLst>
      <p:ext uri="{BB962C8B-B14F-4D97-AF65-F5344CB8AC3E}">
        <p14:creationId xmlns:p14="http://schemas.microsoft.com/office/powerpoint/2010/main" val="13509357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Using a bow knot allows the dressing to be adjusted for more/less pressure without have to cut the bandage.</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79</a:t>
            </a:fld>
            <a:endParaRPr lang="en-US"/>
          </a:p>
        </p:txBody>
      </p:sp>
    </p:spTree>
    <p:extLst>
      <p:ext uri="{BB962C8B-B14F-4D97-AF65-F5344CB8AC3E}">
        <p14:creationId xmlns:p14="http://schemas.microsoft.com/office/powerpoint/2010/main" val="16827217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Even a triangular bandage works on a cut. It can be used for splints, too. It is more than a sling.</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80</a:t>
            </a:fld>
            <a:endParaRPr lang="en-US"/>
          </a:p>
        </p:txBody>
      </p:sp>
    </p:spTree>
    <p:extLst>
      <p:ext uri="{BB962C8B-B14F-4D97-AF65-F5344CB8AC3E}">
        <p14:creationId xmlns:p14="http://schemas.microsoft.com/office/powerpoint/2010/main" val="1558053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AF9336-456F-4096-9463-3ECF0F5A40BC}" type="slidenum">
              <a:rPr lang="en-US" smtClean="0"/>
              <a:t>6</a:t>
            </a:fld>
            <a:endParaRPr lang="en-US"/>
          </a:p>
        </p:txBody>
      </p:sp>
    </p:spTree>
    <p:extLst>
      <p:ext uri="{BB962C8B-B14F-4D97-AF65-F5344CB8AC3E}">
        <p14:creationId xmlns:p14="http://schemas.microsoft.com/office/powerpoint/2010/main" val="19062393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Demonstrate the use of a self‐adherent dressing.</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81</a:t>
            </a:fld>
            <a:endParaRPr lang="en-US"/>
          </a:p>
        </p:txBody>
      </p:sp>
    </p:spTree>
    <p:extLst>
      <p:ext uri="{BB962C8B-B14F-4D97-AF65-F5344CB8AC3E}">
        <p14:creationId xmlns:p14="http://schemas.microsoft.com/office/powerpoint/2010/main" val="4834563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Make sure they are doing the bandages correctly. Make them re‐do incorrect bandages.</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82</a:t>
            </a:fld>
            <a:endParaRPr lang="en-US"/>
          </a:p>
        </p:txBody>
      </p:sp>
    </p:spTree>
    <p:extLst>
      <p:ext uri="{BB962C8B-B14F-4D97-AF65-F5344CB8AC3E}">
        <p14:creationId xmlns:p14="http://schemas.microsoft.com/office/powerpoint/2010/main" val="5166437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83</a:t>
            </a:fld>
            <a:endParaRPr lang="en-US"/>
          </a:p>
        </p:txBody>
      </p:sp>
    </p:spTree>
    <p:extLst>
      <p:ext uri="{BB962C8B-B14F-4D97-AF65-F5344CB8AC3E}">
        <p14:creationId xmlns:p14="http://schemas.microsoft.com/office/powerpoint/2010/main" val="40577174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84</a:t>
            </a:fld>
            <a:endParaRPr lang="en-US"/>
          </a:p>
        </p:txBody>
      </p:sp>
    </p:spTree>
    <p:extLst>
      <p:ext uri="{BB962C8B-B14F-4D97-AF65-F5344CB8AC3E}">
        <p14:creationId xmlns:p14="http://schemas.microsoft.com/office/powerpoint/2010/main" val="18388300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You never know when someone is going to have their first allergic reaction to a bee sting. People who have been previously stung without a reaction can still have a full body allergic reaction when stung later on.</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86</a:t>
            </a:fld>
            <a:endParaRPr lang="en-US"/>
          </a:p>
        </p:txBody>
      </p:sp>
    </p:spTree>
    <p:extLst>
      <p:ext uri="{BB962C8B-B14F-4D97-AF65-F5344CB8AC3E}">
        <p14:creationId xmlns:p14="http://schemas.microsoft.com/office/powerpoint/2010/main" val="27568608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You never know when someone is going to have their first allergic reaction to a bee sting. People who have been previously stung without a reaction can still have a full body allergic reaction when stung later on.</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87</a:t>
            </a:fld>
            <a:endParaRPr lang="en-US"/>
          </a:p>
        </p:txBody>
      </p:sp>
    </p:spTree>
    <p:extLst>
      <p:ext uri="{BB962C8B-B14F-4D97-AF65-F5344CB8AC3E}">
        <p14:creationId xmlns:p14="http://schemas.microsoft.com/office/powerpoint/2010/main" val="40136812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stinger will continue to inject venom into the victim. Remove the stinger as soon as possible.</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88</a:t>
            </a:fld>
            <a:endParaRPr lang="en-US"/>
          </a:p>
        </p:txBody>
      </p:sp>
    </p:spTree>
    <p:extLst>
      <p:ext uri="{BB962C8B-B14F-4D97-AF65-F5344CB8AC3E}">
        <p14:creationId xmlns:p14="http://schemas.microsoft.com/office/powerpoint/2010/main" val="39942366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Definitely get help on the way. There is not much you can do as a first aid volunteer if their airway swells shut. You can help a victim use their </a:t>
            </a:r>
            <a:r>
              <a:rPr lang="en-US" sz="1200" b="0" i="0" u="none" strike="noStrike" kern="1200" baseline="0" dirty="0" err="1" smtClean="0">
                <a:solidFill>
                  <a:schemeClr val="tx1"/>
                </a:solidFill>
                <a:latin typeface="+mn-lt"/>
                <a:ea typeface="+mn-ea"/>
                <a:cs typeface="+mn-cs"/>
              </a:rPr>
              <a:t>EpiPen</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90</a:t>
            </a:fld>
            <a:endParaRPr lang="en-US"/>
          </a:p>
        </p:txBody>
      </p:sp>
    </p:spTree>
    <p:extLst>
      <p:ext uri="{BB962C8B-B14F-4D97-AF65-F5344CB8AC3E}">
        <p14:creationId xmlns:p14="http://schemas.microsoft.com/office/powerpoint/2010/main" val="37984932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Don’t wait for symptoms to get serious. Help them take their epi shot as soon as there are difficulties.</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91</a:t>
            </a:fld>
            <a:endParaRPr lang="en-US"/>
          </a:p>
        </p:txBody>
      </p:sp>
    </p:spTree>
    <p:extLst>
      <p:ext uri="{BB962C8B-B14F-4D97-AF65-F5344CB8AC3E}">
        <p14:creationId xmlns:p14="http://schemas.microsoft.com/office/powerpoint/2010/main" val="8264750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Bones give the body shape.</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94</a:t>
            </a:fld>
            <a:endParaRPr lang="en-US"/>
          </a:p>
        </p:txBody>
      </p:sp>
    </p:spTree>
    <p:extLst>
      <p:ext uri="{BB962C8B-B14F-4D97-AF65-F5344CB8AC3E}">
        <p14:creationId xmlns:p14="http://schemas.microsoft.com/office/powerpoint/2010/main" val="3496801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AF9336-456F-4096-9463-3ECF0F5A40BC}" type="slidenum">
              <a:rPr lang="en-US" smtClean="0"/>
              <a:t>7</a:t>
            </a:fld>
            <a:endParaRPr lang="en-US"/>
          </a:p>
        </p:txBody>
      </p:sp>
    </p:spTree>
    <p:extLst>
      <p:ext uri="{BB962C8B-B14F-4D97-AF65-F5344CB8AC3E}">
        <p14:creationId xmlns:p14="http://schemas.microsoft.com/office/powerpoint/2010/main" val="30257026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Bones give the body shape.</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95</a:t>
            </a:fld>
            <a:endParaRPr lang="en-US"/>
          </a:p>
        </p:txBody>
      </p:sp>
    </p:spTree>
    <p:extLst>
      <p:ext uri="{BB962C8B-B14F-4D97-AF65-F5344CB8AC3E}">
        <p14:creationId xmlns:p14="http://schemas.microsoft.com/office/powerpoint/2010/main" val="29433240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Bones give the body shape.</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96</a:t>
            </a:fld>
            <a:endParaRPr lang="en-US"/>
          </a:p>
        </p:txBody>
      </p:sp>
    </p:spTree>
    <p:extLst>
      <p:ext uri="{BB962C8B-B14F-4D97-AF65-F5344CB8AC3E}">
        <p14:creationId xmlns:p14="http://schemas.microsoft.com/office/powerpoint/2010/main" val="12148429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You will probably not be able to tell the difference between the various types of injuries (fracture, sprain, strain, dislocation). For the volunteer, the appropriate action is to splint, wrap, immobilize, compress, transport to ems, or call ems. The same first aid works for all types.</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98</a:t>
            </a:fld>
            <a:endParaRPr lang="en-US"/>
          </a:p>
        </p:txBody>
      </p:sp>
    </p:spTree>
    <p:extLst>
      <p:ext uri="{BB962C8B-B14F-4D97-AF65-F5344CB8AC3E}">
        <p14:creationId xmlns:p14="http://schemas.microsoft.com/office/powerpoint/2010/main" val="37562629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Remind the scouts that when help is close by, there is often no need to splint. Just hold the injury immobile until the ambulance arrives.</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99</a:t>
            </a:fld>
            <a:endParaRPr lang="en-US"/>
          </a:p>
        </p:txBody>
      </p:sp>
    </p:spTree>
    <p:extLst>
      <p:ext uri="{BB962C8B-B14F-4D97-AF65-F5344CB8AC3E}">
        <p14:creationId xmlns:p14="http://schemas.microsoft.com/office/powerpoint/2010/main" val="83036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If you have to make a splint improvise.</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100</a:t>
            </a:fld>
            <a:endParaRPr lang="en-US"/>
          </a:p>
        </p:txBody>
      </p:sp>
    </p:spTree>
    <p:extLst>
      <p:ext uri="{BB962C8B-B14F-4D97-AF65-F5344CB8AC3E}">
        <p14:creationId xmlns:p14="http://schemas.microsoft.com/office/powerpoint/2010/main" val="2875112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Control bleeding before you apply a splint. Swelling is the most common sign of a fracture. A cold pack will help control the swelling. You can put a cold pack under a sling, but never under a splint.</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101</a:t>
            </a:fld>
            <a:endParaRPr lang="en-US"/>
          </a:p>
        </p:txBody>
      </p:sp>
    </p:spTree>
    <p:extLst>
      <p:ext uri="{BB962C8B-B14F-4D97-AF65-F5344CB8AC3E}">
        <p14:creationId xmlns:p14="http://schemas.microsoft.com/office/powerpoint/2010/main" val="27290613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Keep checking to make sure swelling has not cut off circulation.</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102</a:t>
            </a:fld>
            <a:endParaRPr lang="en-US"/>
          </a:p>
        </p:txBody>
      </p:sp>
    </p:spTree>
    <p:extLst>
      <p:ext uri="{BB962C8B-B14F-4D97-AF65-F5344CB8AC3E}">
        <p14:creationId xmlns:p14="http://schemas.microsoft.com/office/powerpoint/2010/main" val="38093970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bottom picture utilizes a binder which keeps the arm even tighter.</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103</a:t>
            </a:fld>
            <a:endParaRPr lang="en-US"/>
          </a:p>
        </p:txBody>
      </p:sp>
    </p:spTree>
    <p:extLst>
      <p:ext uri="{BB962C8B-B14F-4D97-AF65-F5344CB8AC3E}">
        <p14:creationId xmlns:p14="http://schemas.microsoft.com/office/powerpoint/2010/main" val="26974123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Keep checking to make sure swelling has not cut off circulation.</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104</a:t>
            </a:fld>
            <a:endParaRPr lang="en-US"/>
          </a:p>
        </p:txBody>
      </p:sp>
    </p:spTree>
    <p:extLst>
      <p:ext uri="{BB962C8B-B14F-4D97-AF65-F5344CB8AC3E}">
        <p14:creationId xmlns:p14="http://schemas.microsoft.com/office/powerpoint/2010/main" val="6292178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Keep checking to make sure swelling has not cut off circulation.</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105</a:t>
            </a:fld>
            <a:endParaRPr lang="en-US"/>
          </a:p>
        </p:txBody>
      </p:sp>
    </p:spTree>
    <p:extLst>
      <p:ext uri="{BB962C8B-B14F-4D97-AF65-F5344CB8AC3E}">
        <p14:creationId xmlns:p14="http://schemas.microsoft.com/office/powerpoint/2010/main" val="3446532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AF9336-456F-4096-9463-3ECF0F5A40BC}" type="slidenum">
              <a:rPr lang="en-US" smtClean="0"/>
              <a:t>8</a:t>
            </a:fld>
            <a:endParaRPr lang="en-US"/>
          </a:p>
        </p:txBody>
      </p:sp>
    </p:spTree>
    <p:extLst>
      <p:ext uri="{BB962C8B-B14F-4D97-AF65-F5344CB8AC3E}">
        <p14:creationId xmlns:p14="http://schemas.microsoft.com/office/powerpoint/2010/main" val="20866540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Keep checking to make sure swelling has not cut off circulation.</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106</a:t>
            </a:fld>
            <a:endParaRPr lang="en-US"/>
          </a:p>
        </p:txBody>
      </p:sp>
    </p:spTree>
    <p:extLst>
      <p:ext uri="{BB962C8B-B14F-4D97-AF65-F5344CB8AC3E}">
        <p14:creationId xmlns:p14="http://schemas.microsoft.com/office/powerpoint/2010/main" val="26605896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Don’t allow practice of bad technique. Have scouts repeat until they get it right.</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107</a:t>
            </a:fld>
            <a:endParaRPr lang="en-US"/>
          </a:p>
        </p:txBody>
      </p:sp>
    </p:spTree>
    <p:extLst>
      <p:ext uri="{BB962C8B-B14F-4D97-AF65-F5344CB8AC3E}">
        <p14:creationId xmlns:p14="http://schemas.microsoft.com/office/powerpoint/2010/main" val="40990614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Implement immobilization of the head, neck, and spine if you see these signs.</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109</a:t>
            </a:fld>
            <a:endParaRPr lang="en-US"/>
          </a:p>
        </p:txBody>
      </p:sp>
    </p:spTree>
    <p:extLst>
      <p:ext uri="{BB962C8B-B14F-4D97-AF65-F5344CB8AC3E}">
        <p14:creationId xmlns:p14="http://schemas.microsoft.com/office/powerpoint/2010/main" val="19251648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Help the victim keep their head still and stabilized.</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110</a:t>
            </a:fld>
            <a:endParaRPr lang="en-US"/>
          </a:p>
        </p:txBody>
      </p:sp>
    </p:spTree>
    <p:extLst>
      <p:ext uri="{BB962C8B-B14F-4D97-AF65-F5344CB8AC3E}">
        <p14:creationId xmlns:p14="http://schemas.microsoft.com/office/powerpoint/2010/main" val="23436860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112</a:t>
            </a:fld>
            <a:endParaRPr lang="en-US"/>
          </a:p>
        </p:txBody>
      </p:sp>
    </p:spTree>
    <p:extLst>
      <p:ext uri="{BB962C8B-B14F-4D97-AF65-F5344CB8AC3E}">
        <p14:creationId xmlns:p14="http://schemas.microsoft.com/office/powerpoint/2010/main" val="38918997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113</a:t>
            </a:fld>
            <a:endParaRPr lang="en-US"/>
          </a:p>
        </p:txBody>
      </p:sp>
    </p:spTree>
    <p:extLst>
      <p:ext uri="{BB962C8B-B14F-4D97-AF65-F5344CB8AC3E}">
        <p14:creationId xmlns:p14="http://schemas.microsoft.com/office/powerpoint/2010/main" val="17458391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114</a:t>
            </a:fld>
            <a:endParaRPr lang="en-US"/>
          </a:p>
        </p:txBody>
      </p:sp>
    </p:spTree>
    <p:extLst>
      <p:ext uri="{BB962C8B-B14F-4D97-AF65-F5344CB8AC3E}">
        <p14:creationId xmlns:p14="http://schemas.microsoft.com/office/powerpoint/2010/main" val="29150632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115</a:t>
            </a:fld>
            <a:endParaRPr lang="en-US"/>
          </a:p>
        </p:txBody>
      </p:sp>
    </p:spTree>
    <p:extLst>
      <p:ext uri="{BB962C8B-B14F-4D97-AF65-F5344CB8AC3E}">
        <p14:creationId xmlns:p14="http://schemas.microsoft.com/office/powerpoint/2010/main" val="41721521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116</a:t>
            </a:fld>
            <a:endParaRPr lang="en-US"/>
          </a:p>
        </p:txBody>
      </p:sp>
    </p:spTree>
    <p:extLst>
      <p:ext uri="{BB962C8B-B14F-4D97-AF65-F5344CB8AC3E}">
        <p14:creationId xmlns:p14="http://schemas.microsoft.com/office/powerpoint/2010/main" val="32411228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117</a:t>
            </a:fld>
            <a:endParaRPr lang="en-US"/>
          </a:p>
        </p:txBody>
      </p:sp>
    </p:spTree>
    <p:extLst>
      <p:ext uri="{BB962C8B-B14F-4D97-AF65-F5344CB8AC3E}">
        <p14:creationId xmlns:p14="http://schemas.microsoft.com/office/powerpoint/2010/main" val="871018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 that scouts do real first aid and make a difference. Being a kid does not matter with regards to first aid.</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10</a:t>
            </a:fld>
            <a:endParaRPr lang="en-US"/>
          </a:p>
        </p:txBody>
      </p:sp>
    </p:spTree>
    <p:extLst>
      <p:ext uri="{BB962C8B-B14F-4D97-AF65-F5344CB8AC3E}">
        <p14:creationId xmlns:p14="http://schemas.microsoft.com/office/powerpoint/2010/main" val="42468748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118</a:t>
            </a:fld>
            <a:endParaRPr lang="en-US"/>
          </a:p>
        </p:txBody>
      </p:sp>
    </p:spTree>
    <p:extLst>
      <p:ext uri="{BB962C8B-B14F-4D97-AF65-F5344CB8AC3E}">
        <p14:creationId xmlns:p14="http://schemas.microsoft.com/office/powerpoint/2010/main" val="34094047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119</a:t>
            </a:fld>
            <a:endParaRPr lang="en-US"/>
          </a:p>
        </p:txBody>
      </p:sp>
    </p:spTree>
    <p:extLst>
      <p:ext uri="{BB962C8B-B14F-4D97-AF65-F5344CB8AC3E}">
        <p14:creationId xmlns:p14="http://schemas.microsoft.com/office/powerpoint/2010/main" val="23565100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120</a:t>
            </a:fld>
            <a:endParaRPr lang="en-US"/>
          </a:p>
        </p:txBody>
      </p:sp>
    </p:spTree>
    <p:extLst>
      <p:ext uri="{BB962C8B-B14F-4D97-AF65-F5344CB8AC3E}">
        <p14:creationId xmlns:p14="http://schemas.microsoft.com/office/powerpoint/2010/main" val="13925739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When a bruise is spreading this could be a sign of internal bleeding. If so, get the victim to a doctor.</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121</a:t>
            </a:fld>
            <a:endParaRPr lang="en-US"/>
          </a:p>
        </p:txBody>
      </p:sp>
    </p:spTree>
    <p:extLst>
      <p:ext uri="{BB962C8B-B14F-4D97-AF65-F5344CB8AC3E}">
        <p14:creationId xmlns:p14="http://schemas.microsoft.com/office/powerpoint/2010/main" val="15911924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122</a:t>
            </a:fld>
            <a:endParaRPr lang="en-US"/>
          </a:p>
        </p:txBody>
      </p:sp>
    </p:spTree>
    <p:extLst>
      <p:ext uri="{BB962C8B-B14F-4D97-AF65-F5344CB8AC3E}">
        <p14:creationId xmlns:p14="http://schemas.microsoft.com/office/powerpoint/2010/main" val="5869915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123</a:t>
            </a:fld>
            <a:endParaRPr lang="en-US"/>
          </a:p>
        </p:txBody>
      </p:sp>
    </p:spTree>
    <p:extLst>
      <p:ext uri="{BB962C8B-B14F-4D97-AF65-F5344CB8AC3E}">
        <p14:creationId xmlns:p14="http://schemas.microsoft.com/office/powerpoint/2010/main" val="12380980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124</a:t>
            </a:fld>
            <a:endParaRPr lang="en-US"/>
          </a:p>
        </p:txBody>
      </p:sp>
    </p:spTree>
    <p:extLst>
      <p:ext uri="{BB962C8B-B14F-4D97-AF65-F5344CB8AC3E}">
        <p14:creationId xmlns:p14="http://schemas.microsoft.com/office/powerpoint/2010/main" val="4613931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125</a:t>
            </a:fld>
            <a:endParaRPr lang="en-US"/>
          </a:p>
        </p:txBody>
      </p:sp>
    </p:spTree>
    <p:extLst>
      <p:ext uri="{BB962C8B-B14F-4D97-AF65-F5344CB8AC3E}">
        <p14:creationId xmlns:p14="http://schemas.microsoft.com/office/powerpoint/2010/main" val="23197063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techniques for the elastic bandage are similar to the roller gauze. After the initial wrap to anchor the bandage using the figure eight technique. The clips are difficult to use, often lost, and often break. Just tuck the end of the bandage under once or twice and it will hold.</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126</a:t>
            </a:fld>
            <a:endParaRPr lang="en-US"/>
          </a:p>
        </p:txBody>
      </p:sp>
    </p:spTree>
    <p:extLst>
      <p:ext uri="{BB962C8B-B14F-4D97-AF65-F5344CB8AC3E}">
        <p14:creationId xmlns:p14="http://schemas.microsoft.com/office/powerpoint/2010/main" val="1319388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You need smaller elastic bandages for wrists and elbows, large bandages for ankles and knees.</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127</a:t>
            </a:fld>
            <a:endParaRPr lang="en-US"/>
          </a:p>
        </p:txBody>
      </p:sp>
    </p:spTree>
    <p:extLst>
      <p:ext uri="{BB962C8B-B14F-4D97-AF65-F5344CB8AC3E}">
        <p14:creationId xmlns:p14="http://schemas.microsoft.com/office/powerpoint/2010/main" val="32981474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4166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DCCD61-643D-44A5-A450-3A42A50CBC1E}"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919811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DCCD61-643D-44A5-A450-3A42A50CBC1E}"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818119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CCD61-643D-44A5-A450-3A42A50CBC1E}"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96291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DCCD61-643D-44A5-A450-3A42A50CBC1E}"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29688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DCCD61-643D-44A5-A450-3A42A50CBC1E}"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987035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79237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396285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069514"/>
          </a:xfrm>
          <a:prstGeom prst="rect">
            <a:avLst/>
          </a:prstGeom>
        </p:spPr>
        <p:txBody>
          <a:bodyPr anchor="ctr"/>
          <a:lstStyle>
            <a:lvl1pPr eaLnBrk="0" latinLnBrk="0" hangingPunct="0">
              <a:defRPr b="1" baseline="0">
                <a:solidFill>
                  <a:schemeClr val="tx1">
                    <a:lumMod val="75000"/>
                    <a:lumOff val="25000"/>
                  </a:schemeClr>
                </a:solidFill>
                <a:latin typeface="Arial" pitchFamily="34" charset="0"/>
                <a:cs typeface="Arial" pitchFamily="34" charset="0"/>
              </a:defRPr>
            </a:lvl1pPr>
          </a:lstStyle>
          <a:p>
            <a:r>
              <a:rPr lang="en-US" altLang="ko-KR" dirty="0" smtClean="0"/>
              <a:t> Click to add title</a:t>
            </a:r>
            <a:endParaRPr lang="ko-KR" altLang="en-US" dirty="0"/>
          </a:p>
        </p:txBody>
      </p:sp>
      <p:sp>
        <p:nvSpPr>
          <p:cNvPr id="3" name="Content Placeholder 2"/>
          <p:cNvSpPr>
            <a:spLocks noGrp="1"/>
          </p:cNvSpPr>
          <p:nvPr>
            <p:ph idx="1"/>
          </p:nvPr>
        </p:nvSpPr>
        <p:spPr>
          <a:xfrm>
            <a:off x="457200" y="1600201"/>
            <a:ext cx="8229600" cy="460648"/>
          </a:xfrm>
          <a:prstGeom prst="rect">
            <a:avLst/>
          </a:prstGeom>
        </p:spPr>
        <p:txBody>
          <a:bodyPr anchor="ctr"/>
          <a:lstStyle>
            <a:lvl1pPr marL="0" indent="0" eaLnBrk="0" latinLnBrk="0" hangingPunct="0">
              <a:buNone/>
              <a:defRPr sz="2000">
                <a:solidFill>
                  <a:schemeClr val="tx1">
                    <a:lumMod val="75000"/>
                    <a:lumOff val="25000"/>
                  </a:schemeClr>
                </a:solidFill>
              </a:defRPr>
            </a:lvl1pPr>
          </a:lstStyle>
          <a:p>
            <a:pPr lvl="0"/>
            <a:r>
              <a:rPr lang="en-US" altLang="ko-KR" dirty="0" smtClean="0"/>
              <a:t>Click to edit Master text styles</a:t>
            </a:r>
          </a:p>
        </p:txBody>
      </p:sp>
      <p:sp>
        <p:nvSpPr>
          <p:cNvPr id="4" name="Content Placeholder 2"/>
          <p:cNvSpPr>
            <a:spLocks noGrp="1"/>
          </p:cNvSpPr>
          <p:nvPr>
            <p:ph idx="10"/>
          </p:nvPr>
        </p:nvSpPr>
        <p:spPr>
          <a:xfrm>
            <a:off x="467544" y="2276872"/>
            <a:ext cx="8229600" cy="3600400"/>
          </a:xfrm>
          <a:prstGeom prst="rect">
            <a:avLst/>
          </a:prstGeom>
        </p:spPr>
        <p:txBody>
          <a:bodyPr lIns="396000" anchor="t"/>
          <a:lstStyle>
            <a:lvl1pPr marL="0" indent="0" eaLnBrk="0" latinLnBrk="0" hangingPunct="0">
              <a:buNone/>
              <a:defRPr sz="1400">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36940157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2" y="0"/>
            <a:ext cx="7524328" cy="1069514"/>
          </a:xfrm>
          <a:prstGeom prst="rect">
            <a:avLst/>
          </a:prstGeom>
        </p:spPr>
        <p:txBody>
          <a:bodyPr anchor="ctr"/>
          <a:lstStyle>
            <a:lvl1pPr eaLnBrk="0" latinLnBrk="0" hangingPunct="0">
              <a:defRPr b="1" baseline="0">
                <a:solidFill>
                  <a:schemeClr val="tx1">
                    <a:lumMod val="75000"/>
                    <a:lumOff val="25000"/>
                  </a:schemeClr>
                </a:solidFill>
                <a:latin typeface="Arial" pitchFamily="34" charset="0"/>
                <a:cs typeface="Arial" pitchFamily="34" charset="0"/>
              </a:defRPr>
            </a:lvl1pPr>
          </a:lstStyle>
          <a:p>
            <a:r>
              <a:rPr lang="en-US" altLang="ko-KR" dirty="0" smtClean="0"/>
              <a:t> Click to add title</a:t>
            </a:r>
            <a:endParaRPr lang="ko-KR" altLang="en-US" dirty="0"/>
          </a:p>
        </p:txBody>
      </p:sp>
      <p:sp>
        <p:nvSpPr>
          <p:cNvPr id="4" name="Content Placeholder 2"/>
          <p:cNvSpPr>
            <a:spLocks noGrp="1"/>
          </p:cNvSpPr>
          <p:nvPr>
            <p:ph idx="1"/>
          </p:nvPr>
        </p:nvSpPr>
        <p:spPr>
          <a:xfrm>
            <a:off x="2123728" y="1268760"/>
            <a:ext cx="6563072" cy="460648"/>
          </a:xfrm>
          <a:prstGeom prst="rect">
            <a:avLst/>
          </a:prstGeom>
        </p:spPr>
        <p:txBody>
          <a:bodyPr anchor="ctr"/>
          <a:lstStyle>
            <a:lvl1pPr marL="0" indent="0" eaLnBrk="0" latinLnBrk="0" hangingPunct="0">
              <a:buNone/>
              <a:defRPr sz="2000">
                <a:solidFill>
                  <a:schemeClr val="tx1">
                    <a:lumMod val="75000"/>
                    <a:lumOff val="25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2134072" y="1844824"/>
            <a:ext cx="6563072" cy="4147865"/>
          </a:xfrm>
          <a:prstGeom prst="rect">
            <a:avLst/>
          </a:prstGeom>
        </p:spPr>
        <p:txBody>
          <a:bodyPr lIns="396000" anchor="t"/>
          <a:lstStyle>
            <a:lvl1pPr marL="0" indent="0" eaLnBrk="0" latinLnBrk="0" hangingPunct="0">
              <a:buNone/>
              <a:defRPr sz="1400">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23268185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3991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15637" y="403412"/>
            <a:ext cx="8312727" cy="1411941"/>
          </a:xfrm>
          <a:prstGeom prst="rect">
            <a:avLst/>
          </a:prstGeom>
        </p:spPr>
        <p:txBody>
          <a:bodyPr lIns="0" tIns="0" rIns="0" bIns="0"/>
          <a:lstStyle>
            <a:lvl1pPr>
              <a:defRPr sz="3883" b="0" i="0">
                <a:solidFill>
                  <a:schemeClr val="tx1"/>
                </a:solidFill>
                <a:latin typeface="Trebuchet MS"/>
                <a:cs typeface="Trebuchet MS"/>
              </a:defRPr>
            </a:lvl1pPr>
          </a:lstStyle>
          <a:p>
            <a:endParaRPr/>
          </a:p>
        </p:txBody>
      </p:sp>
      <p:sp>
        <p:nvSpPr>
          <p:cNvPr id="3" name="Holder 3"/>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smtClean="0"/>
              <a:t>1/17/2024</a:t>
            </a:fld>
            <a:endParaRPr lang="en-US"/>
          </a:p>
        </p:txBody>
      </p:sp>
      <p:sp>
        <p:nvSpPr>
          <p:cNvPr id="5" name="Holder 5"/>
          <p:cNvSpPr>
            <a:spLocks noGrp="1"/>
          </p:cNvSpPr>
          <p:nvPr>
            <p:ph type="sldNum" sz="quarter" idx="7"/>
          </p:nvPr>
        </p:nvSpPr>
        <p:spPr>
          <a:xfrm>
            <a:off x="7983682" y="6105861"/>
            <a:ext cx="279977" cy="156882"/>
          </a:xfrm>
          <a:prstGeom prst="rect">
            <a:avLst/>
          </a:prstGeom>
        </p:spPr>
        <p:txBody>
          <a:bodyPr lIns="0" tIns="0" rIns="0" bIns="0"/>
          <a:lstStyle>
            <a:lvl1pPr>
              <a:defRPr sz="1059" b="0" i="0">
                <a:solidFill>
                  <a:srgbClr val="898989"/>
                </a:solidFill>
                <a:latin typeface="Trebuchet MS"/>
                <a:cs typeface="Trebuchet MS"/>
              </a:defRPr>
            </a:lvl1pPr>
          </a:lstStyle>
          <a:p>
            <a:pPr marL="101419">
              <a:lnSpc>
                <a:spcPts val="1094"/>
              </a:lnSpc>
            </a:pPr>
            <a:fld id="{81D60167-4931-47E6-BA6A-407CBD079E47}" type="slidenum">
              <a:rPr lang="en-US" spc="-22" smtClean="0"/>
              <a:pPr marL="101419">
                <a:lnSpc>
                  <a:spcPts val="1094"/>
                </a:lnSpc>
              </a:pPr>
              <a:t>‹#›</a:t>
            </a:fld>
            <a:endParaRPr lang="en-US" spc="-22" dirty="0"/>
          </a:p>
        </p:txBody>
      </p:sp>
    </p:spTree>
    <p:extLst>
      <p:ext uri="{BB962C8B-B14F-4D97-AF65-F5344CB8AC3E}">
        <p14:creationId xmlns:p14="http://schemas.microsoft.com/office/powerpoint/2010/main" val="2716307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65608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924286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DCCD61-643D-44A5-A450-3A42A50CBC1E}"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3277933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DCCD61-643D-44A5-A450-3A42A50CBC1E}"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7787904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338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74" r:id="rId4"/>
    <p:sldLayoutId id="2147483675" r:id="rId5"/>
  </p:sldLayoutIdLst>
  <p:txStyles>
    <p:title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CCD61-643D-44A5-A450-3A42A50CBC1E}" type="datetimeFigureOut">
              <a:rPr lang="en-US" smtClean="0"/>
              <a:t>1/17/2024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F0832-F084-422D-97D1-AF848F4F2C34}" type="slidenum">
              <a:rPr lang="en-US" smtClean="0"/>
              <a:t>‹#›</a:t>
            </a:fld>
            <a:endParaRPr lang="en-US"/>
          </a:p>
        </p:txBody>
      </p:sp>
    </p:spTree>
    <p:extLst>
      <p:ext uri="{BB962C8B-B14F-4D97-AF65-F5344CB8AC3E}">
        <p14:creationId xmlns:p14="http://schemas.microsoft.com/office/powerpoint/2010/main" val="32863573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96.jpg"/><Relationship Id="rId4" Type="http://schemas.openxmlformats.org/officeDocument/2006/relationships/image" Target="../media/image95.jpg"/></Relationships>
</file>

<file path=ppt/slides/_rels/slide10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03.jpg"/><Relationship Id="rId4" Type="http://schemas.openxmlformats.org/officeDocument/2006/relationships/image" Target="../media/image102.png"/></Relationships>
</file>

<file path=ppt/slides/_rels/slide10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0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06.jpg"/></Relationships>
</file>

<file path=ppt/slides/_rels/slide10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jpg"/></Relationships>
</file>

<file path=ppt/slides/_rels/slide11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11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12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98.xml"/><Relationship Id="rId1" Type="http://schemas.openxmlformats.org/officeDocument/2006/relationships/slideLayout" Target="../slideLayouts/slideLayout4.xml"/><Relationship Id="rId5" Type="http://schemas.openxmlformats.org/officeDocument/2006/relationships/image" Target="../media/image130.jpg"/><Relationship Id="rId4" Type="http://schemas.openxmlformats.org/officeDocument/2006/relationships/image" Target="../media/image129.jpg"/></Relationships>
</file>

<file path=ppt/slides/_rels/slide127.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99.xml"/><Relationship Id="rId1" Type="http://schemas.openxmlformats.org/officeDocument/2006/relationships/slideLayout" Target="../slideLayouts/slideLayout3.xml"/><Relationship Id="rId5" Type="http://schemas.openxmlformats.org/officeDocument/2006/relationships/image" Target="../media/image133.jpg"/><Relationship Id="rId4" Type="http://schemas.openxmlformats.org/officeDocument/2006/relationships/image" Target="../media/image132.jpg"/></Relationships>
</file>

<file path=ppt/slides/_rels/slide128.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137.jpg"/><Relationship Id="rId4" Type="http://schemas.openxmlformats.org/officeDocument/2006/relationships/image" Target="../media/image136.jpg"/></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39.jpg"/></Relationships>
</file>

<file path=ppt/slides/_rels/slide131.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41.jpg"/></Relationships>
</file>

<file path=ppt/slides/_rels/slide132.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51.jpg"/></Relationships>
</file>

<file path=ppt/slides/_rels/slide142.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156.jpg"/><Relationship Id="rId4" Type="http://schemas.openxmlformats.org/officeDocument/2006/relationships/image" Target="../media/image155.jpg"/></Relationships>
</file>

<file path=ppt/slides/_rels/slide145.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178.jpg"/><Relationship Id="rId1" Type="http://schemas.openxmlformats.org/officeDocument/2006/relationships/slideLayout" Target="../slideLayouts/slideLayout2.xml"/><Relationship Id="rId4" Type="http://schemas.openxmlformats.org/officeDocument/2006/relationships/image" Target="../media/image180.jp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88.gif"/><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g"/></Relationships>
</file>

<file path=ppt/slides/_rels/slide8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8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8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8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g"/></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91.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9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1700808"/>
            <a:ext cx="3168352" cy="830997"/>
          </a:xfrm>
          <a:prstGeom prst="rect">
            <a:avLst/>
          </a:prstGeom>
          <a:noFill/>
        </p:spPr>
        <p:txBody>
          <a:bodyPr wrap="square">
            <a:spAutoFit/>
          </a:bodyPr>
          <a:lstStyle/>
          <a:p>
            <a:pPr algn="ctr" fontAlgn="auto">
              <a:spcBef>
                <a:spcPts val="0"/>
              </a:spcBef>
              <a:spcAft>
                <a:spcPts val="0"/>
              </a:spcAft>
              <a:defRPr/>
            </a:pPr>
            <a:r>
              <a:rPr kumimoji="0" lang="en-US" altLang="ko-KR" sz="2400" b="1" dirty="0" smtClean="0">
                <a:solidFill>
                  <a:schemeClr val="bg1"/>
                </a:solidFill>
                <a:latin typeface="Arial" pitchFamily="34" charset="0"/>
                <a:cs typeface="Arial" pitchFamily="34" charset="0"/>
              </a:rPr>
              <a:t>Troop 344 and 9344 </a:t>
            </a:r>
          </a:p>
          <a:p>
            <a:pPr algn="ctr" fontAlgn="auto">
              <a:spcBef>
                <a:spcPts val="0"/>
              </a:spcBef>
              <a:spcAft>
                <a:spcPts val="0"/>
              </a:spcAft>
              <a:defRPr/>
            </a:pPr>
            <a:r>
              <a:rPr kumimoji="0" lang="en-US" altLang="ko-KR" sz="2400" b="1" dirty="0" smtClean="0">
                <a:solidFill>
                  <a:schemeClr val="bg1"/>
                </a:solidFill>
                <a:latin typeface="Arial" pitchFamily="34" charset="0"/>
                <a:cs typeface="Arial" pitchFamily="34" charset="0"/>
              </a:rPr>
              <a:t>Pemberville, OH</a:t>
            </a:r>
            <a:endParaRPr kumimoji="0" lang="en-US" altLang="ko-KR" sz="2400" b="1" dirty="0">
              <a:solidFill>
                <a:schemeClr val="bg1"/>
              </a:solidFill>
              <a:latin typeface="Arial" pitchFamily="34" charset="0"/>
              <a:cs typeface="Arial" pitchFamily="34" charset="0"/>
            </a:endParaRPr>
          </a:p>
        </p:txBody>
      </p:sp>
      <p:sp>
        <p:nvSpPr>
          <p:cNvPr id="5" name="TextBox 1"/>
          <p:cNvSpPr txBox="1">
            <a:spLocks noChangeArrowheads="1"/>
          </p:cNvSpPr>
          <p:nvPr/>
        </p:nvSpPr>
        <p:spPr bwMode="auto">
          <a:xfrm>
            <a:off x="648072" y="548680"/>
            <a:ext cx="7308304" cy="923330"/>
          </a:xfrm>
          <a:prstGeom prst="rect">
            <a:avLst/>
          </a:prstGeom>
          <a:noFill/>
          <a:ln w="9525">
            <a:noFill/>
            <a:miter lim="800000"/>
            <a:headEnd/>
            <a:tailEnd/>
          </a:ln>
        </p:spPr>
        <p:txBody>
          <a:bodyPr wrap="square">
            <a:spAutoFit/>
          </a:bodyPr>
          <a:lstStyle/>
          <a:p>
            <a:r>
              <a:rPr lang="en-US" altLang="ko-KR" sz="5400" b="1" dirty="0" smtClean="0">
                <a:solidFill>
                  <a:schemeClr val="bg1"/>
                </a:solidFill>
                <a:latin typeface="Arial" pitchFamily="34" charset="0"/>
                <a:ea typeface="맑은 고딕" pitchFamily="50" charset="-127"/>
                <a:cs typeface="Arial" pitchFamily="34" charset="0"/>
              </a:rPr>
              <a:t>First Aid Merit Badge</a:t>
            </a:r>
          </a:p>
        </p:txBody>
      </p:sp>
      <p:sp>
        <p:nvSpPr>
          <p:cNvPr id="2" name="TextBox 1"/>
          <p:cNvSpPr txBox="1"/>
          <p:nvPr/>
        </p:nvSpPr>
        <p:spPr>
          <a:xfrm>
            <a:off x="6588224" y="5661248"/>
            <a:ext cx="2448272" cy="369332"/>
          </a:xfrm>
          <a:prstGeom prst="rect">
            <a:avLst/>
          </a:prstGeom>
          <a:noFill/>
        </p:spPr>
        <p:txBody>
          <a:bodyPr wrap="square" rtlCol="0">
            <a:spAutoFit/>
          </a:bodyPr>
          <a:lstStyle/>
          <a:p>
            <a:endParaRPr lang="en-US"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72" y="4509120"/>
            <a:ext cx="1944216" cy="1944216"/>
          </a:xfrm>
          <a:prstGeom prst="rect">
            <a:avLst/>
          </a:prstGeom>
        </p:spPr>
      </p:pic>
    </p:spTree>
    <p:extLst>
      <p:ext uri="{BB962C8B-B14F-4D97-AF65-F5344CB8AC3E}">
        <p14:creationId xmlns:p14="http://schemas.microsoft.com/office/powerpoint/2010/main" val="19412217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solidFill>
                  <a:schemeClr val="bg1"/>
                </a:solidFill>
              </a:rPr>
              <a:t>What is First Aid?</a:t>
            </a:r>
            <a:endParaRPr lang="en-US" dirty="0">
              <a:solidFill>
                <a:schemeClr val="bg1"/>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988840"/>
            <a:ext cx="3774613" cy="2520280"/>
          </a:xfrm>
          <a:prstGeom prst="rect">
            <a:avLst/>
          </a:prstGeom>
        </p:spPr>
      </p:pic>
      <p:sp>
        <p:nvSpPr>
          <p:cNvPr id="3" name="TextBox 2"/>
          <p:cNvSpPr txBox="1"/>
          <p:nvPr/>
        </p:nvSpPr>
        <p:spPr>
          <a:xfrm>
            <a:off x="395536" y="1844824"/>
            <a:ext cx="4464496" cy="2862322"/>
          </a:xfrm>
          <a:prstGeom prst="rect">
            <a:avLst/>
          </a:prstGeom>
          <a:noFill/>
        </p:spPr>
        <p:txBody>
          <a:bodyPr wrap="square" rtlCol="0">
            <a:spAutoFit/>
          </a:bodyPr>
          <a:lstStyle/>
          <a:p>
            <a:pPr marL="342900" indent="-342900" eaLnBrk="0" latinLnBrk="0" hangingPunct="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First aid is caring for injured or ill persons until they can receive professional medical care. </a:t>
            </a:r>
          </a:p>
          <a:p>
            <a:pPr marL="342900" indent="-342900" eaLnBrk="0" latinLnBrk="0" hangingPunct="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It is an important skill for every Scout. </a:t>
            </a:r>
          </a:p>
          <a:p>
            <a:pPr marL="342900" indent="-342900" eaLnBrk="0" latinLnBrk="0" hangingPunct="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With knowledge of first aid, a Scout can provide immediate care and help to someone who is hurt or becomes ill.</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091351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lang="en-US" spc="-216" dirty="0" smtClean="0">
                <a:solidFill>
                  <a:schemeClr val="bg1"/>
                </a:solidFill>
              </a:rPr>
              <a:t>      </a:t>
            </a:r>
            <a:r>
              <a:rPr spc="-216" dirty="0" smtClean="0">
                <a:solidFill>
                  <a:schemeClr val="bg1"/>
                </a:solidFill>
              </a:rPr>
              <a:t>Types </a:t>
            </a:r>
            <a:r>
              <a:rPr spc="-146" dirty="0">
                <a:solidFill>
                  <a:schemeClr val="bg1"/>
                </a:solidFill>
              </a:rPr>
              <a:t>of</a:t>
            </a:r>
            <a:r>
              <a:rPr spc="-397" dirty="0">
                <a:solidFill>
                  <a:schemeClr val="bg1"/>
                </a:solidFill>
              </a:rPr>
              <a:t> </a:t>
            </a:r>
            <a:r>
              <a:rPr spc="-163" dirty="0">
                <a:solidFill>
                  <a:schemeClr val="bg1"/>
                </a:solidFill>
              </a:rPr>
              <a:t>Splints</a:t>
            </a:r>
          </a:p>
        </p:txBody>
      </p:sp>
      <p:sp>
        <p:nvSpPr>
          <p:cNvPr id="13" name="Content Placeholder 12"/>
          <p:cNvSpPr>
            <a:spLocks noGrp="1"/>
          </p:cNvSpPr>
          <p:nvPr>
            <p:ph idx="10"/>
          </p:nvPr>
        </p:nvSpPr>
        <p:spPr>
          <a:xfrm>
            <a:off x="2843808" y="1473475"/>
            <a:ext cx="4896544" cy="5328592"/>
          </a:xfrm>
        </p:spPr>
        <p:txBody>
          <a:bodyPr/>
          <a:lstStyle/>
          <a:p>
            <a:r>
              <a:rPr lang="en-US" sz="2400" b="1" dirty="0" smtClean="0">
                <a:latin typeface="Arial" panose="020B0604020202020204" pitchFamily="34" charset="0"/>
                <a:cs typeface="Arial" panose="020B0604020202020204" pitchFamily="34" charset="0"/>
              </a:rPr>
              <a:t>Rigid Splints </a:t>
            </a:r>
            <a:r>
              <a:rPr lang="en-US" sz="2400" dirty="0" smtClean="0">
                <a:latin typeface="Arial" panose="020B0604020202020204" pitchFamily="34" charset="0"/>
                <a:cs typeface="Arial" panose="020B0604020202020204" pitchFamily="34" charset="0"/>
              </a:rPr>
              <a:t>– made from a    board, plastic, rolled newspaper, or thick cardboard.</a:t>
            </a:r>
          </a:p>
          <a:p>
            <a:endParaRPr lang="en-US" sz="2400" dirty="0" smtClean="0">
              <a:latin typeface="Arial" panose="020B0604020202020204" pitchFamily="34" charset="0"/>
              <a:cs typeface="Arial" panose="020B0604020202020204" pitchFamily="34" charset="0"/>
            </a:endParaRPr>
          </a:p>
          <a:p>
            <a:r>
              <a:rPr lang="en-US" sz="2400" b="1" dirty="0" smtClean="0">
                <a:latin typeface="Arial" panose="020B0604020202020204" pitchFamily="34" charset="0"/>
                <a:cs typeface="Arial" panose="020B0604020202020204" pitchFamily="34" charset="0"/>
              </a:rPr>
              <a:t>Soft Splints</a:t>
            </a:r>
            <a:r>
              <a:rPr lang="en-US" sz="2400" dirty="0" smtClean="0">
                <a:latin typeface="Arial" panose="020B0604020202020204" pitchFamily="34" charset="0"/>
                <a:cs typeface="Arial" panose="020B0604020202020204" pitchFamily="34" charset="0"/>
              </a:rPr>
              <a:t> – made from a      pillow, folded blanket, towel, or a triangular bandage.</a:t>
            </a:r>
          </a:p>
          <a:p>
            <a:endParaRPr lang="en-US" sz="2400" dirty="0" smtClean="0">
              <a:latin typeface="Arial" panose="020B0604020202020204" pitchFamily="34" charset="0"/>
              <a:cs typeface="Arial" panose="020B0604020202020204" pitchFamily="34" charset="0"/>
            </a:endParaRPr>
          </a:p>
          <a:p>
            <a:r>
              <a:rPr lang="en-US" sz="2400" b="1" dirty="0" smtClean="0">
                <a:latin typeface="Arial" panose="020B0604020202020204" pitchFamily="34" charset="0"/>
                <a:cs typeface="Arial" panose="020B0604020202020204" pitchFamily="34" charset="0"/>
              </a:rPr>
              <a:t>Anatomic Splints</a:t>
            </a:r>
            <a:r>
              <a:rPr lang="en-US" sz="2400" dirty="0" smtClean="0">
                <a:latin typeface="Arial" panose="020B0604020202020204" pitchFamily="34" charset="0"/>
                <a:cs typeface="Arial" panose="020B0604020202020204" pitchFamily="34" charset="0"/>
              </a:rPr>
              <a:t> – bandage   an injured leg to the uninjured    leg, taping fingers together.</a:t>
            </a:r>
            <a:endParaRPr lang="en-US" sz="2400" b="1" dirty="0">
              <a:latin typeface="Arial" panose="020B0604020202020204" pitchFamily="34" charset="0"/>
              <a:cs typeface="Arial" panose="020B0604020202020204" pitchFamily="34" charset="0"/>
            </a:endParaRPr>
          </a:p>
        </p:txBody>
      </p:sp>
      <p:grpSp>
        <p:nvGrpSpPr>
          <p:cNvPr id="3" name="Group 2"/>
          <p:cNvGrpSpPr/>
          <p:nvPr/>
        </p:nvGrpSpPr>
        <p:grpSpPr>
          <a:xfrm>
            <a:off x="451375" y="545269"/>
            <a:ext cx="2392433" cy="6256798"/>
            <a:chOff x="5652120" y="335780"/>
            <a:chExt cx="2392433" cy="6256798"/>
          </a:xfrm>
        </p:grpSpPr>
        <p:sp>
          <p:nvSpPr>
            <p:cNvPr id="4" name="object 4"/>
            <p:cNvSpPr>
              <a:spLocks noChangeAspect="1"/>
            </p:cNvSpPr>
            <p:nvPr/>
          </p:nvSpPr>
          <p:spPr>
            <a:xfrm>
              <a:off x="5652121" y="335780"/>
              <a:ext cx="2392432" cy="2221544"/>
            </a:xfrm>
            <a:prstGeom prst="rect">
              <a:avLst/>
            </a:prstGeom>
            <a:blipFill>
              <a:blip r:embed="rId3" cstate="print"/>
              <a:stretch>
                <a:fillRect/>
              </a:stretch>
            </a:blipFill>
          </p:spPr>
          <p:txBody>
            <a:bodyPr wrap="square" lIns="0" tIns="0" rIns="0" bIns="0" rtlCol="0"/>
            <a:lstStyle/>
            <a:p>
              <a:endParaRPr sz="1588" dirty="0"/>
            </a:p>
          </p:txBody>
        </p:sp>
        <p:sp>
          <p:nvSpPr>
            <p:cNvPr id="5" name="object 5"/>
            <p:cNvSpPr>
              <a:spLocks noChangeAspect="1"/>
            </p:cNvSpPr>
            <p:nvPr/>
          </p:nvSpPr>
          <p:spPr>
            <a:xfrm>
              <a:off x="5652120" y="2630934"/>
              <a:ext cx="2392433" cy="1756569"/>
            </a:xfrm>
            <a:prstGeom prst="rect">
              <a:avLst/>
            </a:prstGeom>
            <a:blipFill>
              <a:blip r:embed="rId4" cstate="print"/>
              <a:stretch>
                <a:fillRect/>
              </a:stretch>
            </a:blipFill>
          </p:spPr>
          <p:txBody>
            <a:bodyPr wrap="square" lIns="0" tIns="0" rIns="0" bIns="0" rtlCol="0"/>
            <a:lstStyle/>
            <a:p>
              <a:endParaRPr sz="1588" dirty="0"/>
            </a:p>
          </p:txBody>
        </p:sp>
        <p:sp>
          <p:nvSpPr>
            <p:cNvPr id="8" name="object 8"/>
            <p:cNvSpPr>
              <a:spLocks noChangeAspect="1"/>
            </p:cNvSpPr>
            <p:nvPr/>
          </p:nvSpPr>
          <p:spPr>
            <a:xfrm>
              <a:off x="5652120" y="4479263"/>
              <a:ext cx="2392433" cy="2113315"/>
            </a:xfrm>
            <a:prstGeom prst="rect">
              <a:avLst/>
            </a:prstGeom>
            <a:blipFill>
              <a:blip r:embed="rId5" cstate="print"/>
              <a:stretch>
                <a:fillRect/>
              </a:stretch>
            </a:blipFill>
          </p:spPr>
          <p:txBody>
            <a:bodyPr wrap="square" lIns="0" tIns="0" rIns="0" bIns="0" rtlCol="0"/>
            <a:lstStyle/>
            <a:p>
              <a:endParaRPr sz="1588" dirty="0"/>
            </a:p>
          </p:txBody>
        </p:sp>
      </p:grpSp>
    </p:spTree>
    <p:extLst>
      <p:ext uri="{BB962C8B-B14F-4D97-AF65-F5344CB8AC3E}">
        <p14:creationId xmlns:p14="http://schemas.microsoft.com/office/powerpoint/2010/main" val="5891408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159" dirty="0">
                <a:solidFill>
                  <a:schemeClr val="bg1"/>
                </a:solidFill>
              </a:rPr>
              <a:t>Guidelines </a:t>
            </a:r>
            <a:r>
              <a:rPr spc="-176" dirty="0">
                <a:solidFill>
                  <a:schemeClr val="bg1"/>
                </a:solidFill>
              </a:rPr>
              <a:t>for</a:t>
            </a:r>
            <a:r>
              <a:rPr spc="-472" dirty="0">
                <a:solidFill>
                  <a:schemeClr val="bg1"/>
                </a:solidFill>
              </a:rPr>
              <a:t> </a:t>
            </a:r>
            <a:r>
              <a:rPr spc="-168" dirty="0">
                <a:solidFill>
                  <a:schemeClr val="bg1"/>
                </a:solidFill>
              </a:rPr>
              <a:t>Splinting</a:t>
            </a:r>
          </a:p>
        </p:txBody>
      </p:sp>
      <p:sp>
        <p:nvSpPr>
          <p:cNvPr id="7" name="Content Placeholder 6"/>
          <p:cNvSpPr>
            <a:spLocks noGrp="1"/>
          </p:cNvSpPr>
          <p:nvPr>
            <p:ph idx="10"/>
          </p:nvPr>
        </p:nvSpPr>
        <p:spPr>
          <a:xfrm>
            <a:off x="323528" y="1484784"/>
            <a:ext cx="5832648" cy="4608512"/>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Put a dressing on any open wound before splinting area.</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Put padding between splint and skin.</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Put splints on both sides of a fractured bone if possible.</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Apply cold packet to injury around splint.</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With splinted extremity, check the fingers or toes to make sure circulation is not cut off.</a:t>
            </a:r>
            <a:endParaRPr lang="en-US"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1440"/>
          <a:stretch/>
        </p:blipFill>
        <p:spPr>
          <a:xfrm>
            <a:off x="6372200" y="1484784"/>
            <a:ext cx="2376264" cy="4309145"/>
          </a:xfrm>
          <a:prstGeom prst="rect">
            <a:avLst/>
          </a:prstGeom>
        </p:spPr>
      </p:pic>
    </p:spTree>
    <p:extLst>
      <p:ext uri="{BB962C8B-B14F-4D97-AF65-F5344CB8AC3E}">
        <p14:creationId xmlns:p14="http://schemas.microsoft.com/office/powerpoint/2010/main" val="6798868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716016" y="1844824"/>
            <a:ext cx="4087468" cy="3065602"/>
          </a:xfrm>
          <a:prstGeom prst="rect">
            <a:avLst/>
          </a:prstGeom>
          <a:blipFill>
            <a:blip r:embed="rId3" cstate="print"/>
            <a:stretch>
              <a:fillRect/>
            </a:stretch>
          </a:blipFill>
        </p:spPr>
        <p:txBody>
          <a:bodyPr wrap="square" lIns="0" tIns="0" rIns="0" bIns="0" rtlCol="0"/>
          <a:lstStyle/>
          <a:p>
            <a:endParaRPr sz="1588" dirty="0"/>
          </a:p>
        </p:txBody>
      </p:sp>
      <p:sp>
        <p:nvSpPr>
          <p:cNvPr id="3" name="object 3"/>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159" dirty="0">
                <a:solidFill>
                  <a:schemeClr val="bg1"/>
                </a:solidFill>
              </a:rPr>
              <a:t>Securing</a:t>
            </a:r>
            <a:r>
              <a:rPr spc="-287" dirty="0">
                <a:solidFill>
                  <a:schemeClr val="bg1"/>
                </a:solidFill>
              </a:rPr>
              <a:t> </a:t>
            </a:r>
            <a:r>
              <a:rPr spc="-163" dirty="0">
                <a:solidFill>
                  <a:schemeClr val="bg1"/>
                </a:solidFill>
              </a:rPr>
              <a:t>Splints</a:t>
            </a:r>
          </a:p>
        </p:txBody>
      </p:sp>
      <p:sp>
        <p:nvSpPr>
          <p:cNvPr id="8" name="Content Placeholder 7"/>
          <p:cNvSpPr>
            <a:spLocks noGrp="1"/>
          </p:cNvSpPr>
          <p:nvPr>
            <p:ph idx="10"/>
          </p:nvPr>
        </p:nvSpPr>
        <p:spPr>
          <a:xfrm>
            <a:off x="19242" y="1772816"/>
            <a:ext cx="4624766" cy="4392488"/>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Use bandages, strips of      cloth, tape, or straps           around splint and extremity.</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Use knots that can be         untied.</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Do not secure with tape      directly on skin or if it will    cut off circulation.</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7920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110" dirty="0">
                <a:solidFill>
                  <a:schemeClr val="bg1"/>
                </a:solidFill>
              </a:rPr>
              <a:t>Arm</a:t>
            </a:r>
            <a:r>
              <a:rPr spc="-349" dirty="0">
                <a:solidFill>
                  <a:schemeClr val="bg1"/>
                </a:solidFill>
              </a:rPr>
              <a:t> </a:t>
            </a:r>
            <a:r>
              <a:rPr spc="-159" dirty="0">
                <a:solidFill>
                  <a:schemeClr val="bg1"/>
                </a:solidFill>
              </a:rPr>
              <a:t>Sling</a:t>
            </a:r>
          </a:p>
        </p:txBody>
      </p:sp>
      <p:sp>
        <p:nvSpPr>
          <p:cNvPr id="9" name="Content Placeholder 8"/>
          <p:cNvSpPr>
            <a:spLocks noGrp="1"/>
          </p:cNvSpPr>
          <p:nvPr>
            <p:ph idx="10"/>
          </p:nvPr>
        </p:nvSpPr>
        <p:spPr>
          <a:xfrm>
            <a:off x="3491880" y="1340768"/>
            <a:ext cx="5205263" cy="4536504"/>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Sling keeps arm from moving.</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 good sling keeps the hand     higher than the elbow.</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Tie the knot on the side of the   neck for comfort.</a:t>
            </a:r>
          </a:p>
          <a:p>
            <a:pPr marL="342900" indent="-342900">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p:txBody>
      </p:sp>
      <p:sp>
        <p:nvSpPr>
          <p:cNvPr id="5" name="object 5"/>
          <p:cNvSpPr>
            <a:spLocks noChangeAspect="1"/>
          </p:cNvSpPr>
          <p:nvPr/>
        </p:nvSpPr>
        <p:spPr>
          <a:xfrm>
            <a:off x="614344" y="4034076"/>
            <a:ext cx="2661512" cy="2633788"/>
          </a:xfrm>
          <a:prstGeom prst="rect">
            <a:avLst/>
          </a:prstGeom>
          <a:blipFill>
            <a:blip r:embed="rId3" cstate="print"/>
            <a:stretch>
              <a:fillRect/>
            </a:stretch>
          </a:blipFill>
        </p:spPr>
        <p:txBody>
          <a:bodyPr wrap="square" lIns="0" tIns="0" rIns="0" bIns="0" rtlCol="0"/>
          <a:lstStyle/>
          <a:p>
            <a:endParaRPr sz="1588" dirty="0"/>
          </a:p>
        </p:txBody>
      </p:sp>
      <p:sp>
        <p:nvSpPr>
          <p:cNvPr id="6" name="object 6"/>
          <p:cNvSpPr>
            <a:spLocks noChangeAspect="1"/>
          </p:cNvSpPr>
          <p:nvPr/>
        </p:nvSpPr>
        <p:spPr>
          <a:xfrm>
            <a:off x="614344" y="1192251"/>
            <a:ext cx="2661512" cy="2697583"/>
          </a:xfrm>
          <a:prstGeom prst="rect">
            <a:avLst/>
          </a:prstGeom>
          <a:blipFill>
            <a:blip r:embed="rId4"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31078038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163" dirty="0" smtClean="0">
                <a:solidFill>
                  <a:schemeClr val="bg1"/>
                </a:solidFill>
              </a:rPr>
              <a:t>Splints</a:t>
            </a:r>
            <a:endParaRPr spc="-163"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628800"/>
            <a:ext cx="2880320" cy="2735748"/>
          </a:xfrm>
          <a:prstGeom prst="rect">
            <a:avLst/>
          </a:prstGeom>
        </p:spPr>
      </p:pic>
      <p:pic>
        <p:nvPicPr>
          <p:cNvPr id="6" name="Picture 5"/>
          <p:cNvPicPr>
            <a:picLocks noChangeAspect="1"/>
          </p:cNvPicPr>
          <p:nvPr/>
        </p:nvPicPr>
        <p:blipFill rotWithShape="1">
          <a:blip r:embed="rId4"/>
          <a:srcRect r="11364"/>
          <a:stretch/>
        </p:blipFill>
        <p:spPr>
          <a:xfrm>
            <a:off x="722844" y="4364548"/>
            <a:ext cx="2808312" cy="223595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064" y="1628800"/>
            <a:ext cx="3648405" cy="2736304"/>
          </a:xfrm>
          <a:prstGeom prst="rect">
            <a:avLst/>
          </a:prstGeom>
        </p:spPr>
      </p:pic>
      <p:sp>
        <p:nvSpPr>
          <p:cNvPr id="9" name="TextBox 8"/>
          <p:cNvSpPr txBox="1"/>
          <p:nvPr/>
        </p:nvSpPr>
        <p:spPr>
          <a:xfrm>
            <a:off x="683568" y="1196752"/>
            <a:ext cx="2880320" cy="369332"/>
          </a:xfrm>
          <a:prstGeom prst="rect">
            <a:avLst/>
          </a:prstGeom>
          <a:noFill/>
        </p:spPr>
        <p:txBody>
          <a:bodyPr wrap="square" rtlCol="0">
            <a:spAutoFit/>
          </a:bodyPr>
          <a:lstStyle/>
          <a:p>
            <a:pPr algn="ctr"/>
            <a:r>
              <a:rPr lang="en-US" dirty="0" smtClean="0">
                <a:solidFill>
                  <a:schemeClr val="tx1">
                    <a:lumMod val="75000"/>
                    <a:lumOff val="25000"/>
                  </a:schemeClr>
                </a:solidFill>
                <a:latin typeface="Arial" panose="020B0604020202020204" pitchFamily="34" charset="0"/>
                <a:cs typeface="Arial" panose="020B0604020202020204" pitchFamily="34" charset="0"/>
              </a:rPr>
              <a:t>Finger Splint</a:t>
            </a:r>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 name="TextBox 9"/>
          <p:cNvSpPr txBox="1"/>
          <p:nvPr/>
        </p:nvSpPr>
        <p:spPr>
          <a:xfrm>
            <a:off x="5148063" y="1196752"/>
            <a:ext cx="3648405" cy="369332"/>
          </a:xfrm>
          <a:prstGeom prst="rect">
            <a:avLst/>
          </a:prstGeom>
          <a:noFill/>
        </p:spPr>
        <p:txBody>
          <a:bodyPr wrap="square" rtlCol="0">
            <a:spAutoFit/>
          </a:bodyPr>
          <a:lstStyle/>
          <a:p>
            <a:pPr algn="ctr"/>
            <a:r>
              <a:rPr lang="en-US" dirty="0" smtClean="0">
                <a:solidFill>
                  <a:schemeClr val="tx1">
                    <a:lumMod val="75000"/>
                    <a:lumOff val="25000"/>
                  </a:schemeClr>
                </a:solidFill>
                <a:latin typeface="Arial" panose="020B0604020202020204" pitchFamily="34" charset="0"/>
                <a:cs typeface="Arial" panose="020B0604020202020204" pitchFamily="34" charset="0"/>
              </a:rPr>
              <a:t>Forearm Splint</a:t>
            </a:r>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14464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163" dirty="0" smtClean="0">
                <a:solidFill>
                  <a:schemeClr val="bg1"/>
                </a:solidFill>
              </a:rPr>
              <a:t>Splints</a:t>
            </a:r>
            <a:endParaRPr spc="-163"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574096"/>
            <a:ext cx="3670573" cy="2448272"/>
          </a:xfrm>
          <a:prstGeom prst="rect">
            <a:avLst/>
          </a:prstGeom>
        </p:spPr>
      </p:pic>
      <p:sp>
        <p:nvSpPr>
          <p:cNvPr id="6" name="TextBox 5"/>
          <p:cNvSpPr txBox="1"/>
          <p:nvPr/>
        </p:nvSpPr>
        <p:spPr>
          <a:xfrm>
            <a:off x="539551" y="1196752"/>
            <a:ext cx="3670573" cy="369332"/>
          </a:xfrm>
          <a:prstGeom prst="rect">
            <a:avLst/>
          </a:prstGeom>
          <a:noFill/>
        </p:spPr>
        <p:txBody>
          <a:bodyPr wrap="square" rtlCol="0">
            <a:spAutoFit/>
          </a:bodyPr>
          <a:lstStyle/>
          <a:p>
            <a:pPr algn="ctr"/>
            <a:r>
              <a:rPr lang="en-US" dirty="0" smtClean="0">
                <a:solidFill>
                  <a:schemeClr val="tx1">
                    <a:lumMod val="75000"/>
                    <a:lumOff val="25000"/>
                  </a:schemeClr>
                </a:solidFill>
                <a:latin typeface="Arial" panose="020B0604020202020204" pitchFamily="34" charset="0"/>
                <a:cs typeface="Arial" panose="020B0604020202020204" pitchFamily="34" charset="0"/>
              </a:rPr>
              <a:t>Wrist Splint</a:t>
            </a:r>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2338"/>
          <a:stretch/>
        </p:blipFill>
        <p:spPr>
          <a:xfrm>
            <a:off x="4572000" y="1566084"/>
            <a:ext cx="4328350" cy="2809020"/>
          </a:xfrm>
          <a:prstGeom prst="rect">
            <a:avLst/>
          </a:prstGeom>
        </p:spPr>
      </p:pic>
      <p:sp>
        <p:nvSpPr>
          <p:cNvPr id="9" name="TextBox 8"/>
          <p:cNvSpPr txBox="1"/>
          <p:nvPr/>
        </p:nvSpPr>
        <p:spPr>
          <a:xfrm>
            <a:off x="4571999" y="1204764"/>
            <a:ext cx="4328351" cy="369332"/>
          </a:xfrm>
          <a:prstGeom prst="rect">
            <a:avLst/>
          </a:prstGeom>
          <a:noFill/>
        </p:spPr>
        <p:txBody>
          <a:bodyPr wrap="square" rtlCol="0">
            <a:spAutoFit/>
          </a:bodyPr>
          <a:lstStyle/>
          <a:p>
            <a:pPr algn="ctr"/>
            <a:r>
              <a:rPr lang="en-US" dirty="0" smtClean="0">
                <a:solidFill>
                  <a:schemeClr val="tx1">
                    <a:lumMod val="75000"/>
                    <a:lumOff val="25000"/>
                  </a:schemeClr>
                </a:solidFill>
                <a:latin typeface="Arial" panose="020B0604020202020204" pitchFamily="34" charset="0"/>
                <a:cs typeface="Arial" panose="020B0604020202020204" pitchFamily="34" charset="0"/>
              </a:rPr>
              <a:t>Upper Leg Splint</a:t>
            </a:r>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02679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395536" y="1590864"/>
            <a:ext cx="4087468" cy="3065602"/>
          </a:xfrm>
          <a:prstGeom prst="rect">
            <a:avLst/>
          </a:prstGeom>
          <a:blipFill>
            <a:blip r:embed="rId3" cstate="print"/>
            <a:stretch>
              <a:fillRect/>
            </a:stretch>
          </a:blipFill>
        </p:spPr>
        <p:txBody>
          <a:bodyPr wrap="square" lIns="0" tIns="0" rIns="0" bIns="0" rtlCol="0"/>
          <a:lstStyle/>
          <a:p>
            <a:endParaRPr sz="1588" dirty="0"/>
          </a:p>
        </p:txBody>
      </p:sp>
      <p:sp>
        <p:nvSpPr>
          <p:cNvPr id="3" name="object 3"/>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163" dirty="0" smtClean="0">
                <a:solidFill>
                  <a:schemeClr val="bg1"/>
                </a:solidFill>
              </a:rPr>
              <a:t>Splints</a:t>
            </a:r>
            <a:endParaRPr spc="-163" dirty="0">
              <a:solidFill>
                <a:schemeClr val="bg1"/>
              </a:solidFill>
            </a:endParaRPr>
          </a:p>
        </p:txBody>
      </p:sp>
      <p:sp>
        <p:nvSpPr>
          <p:cNvPr id="5" name="TextBox 4"/>
          <p:cNvSpPr txBox="1"/>
          <p:nvPr/>
        </p:nvSpPr>
        <p:spPr>
          <a:xfrm>
            <a:off x="395536" y="1196752"/>
            <a:ext cx="4087467" cy="369332"/>
          </a:xfrm>
          <a:prstGeom prst="rect">
            <a:avLst/>
          </a:prstGeom>
          <a:noFill/>
        </p:spPr>
        <p:txBody>
          <a:bodyPr wrap="square" rtlCol="0">
            <a:spAutoFit/>
          </a:bodyPr>
          <a:lstStyle/>
          <a:p>
            <a:pPr algn="ctr"/>
            <a:r>
              <a:rPr lang="en-US" dirty="0" smtClean="0">
                <a:solidFill>
                  <a:schemeClr val="tx1">
                    <a:lumMod val="75000"/>
                    <a:lumOff val="25000"/>
                  </a:schemeClr>
                </a:solidFill>
                <a:latin typeface="Arial" panose="020B0604020202020204" pitchFamily="34" charset="0"/>
                <a:cs typeface="Arial" panose="020B0604020202020204" pitchFamily="34" charset="0"/>
              </a:rPr>
              <a:t>Lower Leg Splint</a:t>
            </a:r>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TextBox 5"/>
          <p:cNvSpPr txBox="1"/>
          <p:nvPr/>
        </p:nvSpPr>
        <p:spPr>
          <a:xfrm>
            <a:off x="4716016" y="1196400"/>
            <a:ext cx="4087469" cy="369332"/>
          </a:xfrm>
          <a:prstGeom prst="rect">
            <a:avLst/>
          </a:prstGeom>
          <a:noFill/>
        </p:spPr>
        <p:txBody>
          <a:bodyPr wrap="square" rtlCol="0">
            <a:spAutoFit/>
          </a:bodyPr>
          <a:lstStyle/>
          <a:p>
            <a:pPr algn="ctr"/>
            <a:r>
              <a:rPr lang="en-US" dirty="0" smtClean="0">
                <a:solidFill>
                  <a:schemeClr val="tx1">
                    <a:lumMod val="75000"/>
                    <a:lumOff val="25000"/>
                  </a:schemeClr>
                </a:solidFill>
                <a:latin typeface="Arial" panose="020B0604020202020204" pitchFamily="34" charset="0"/>
                <a:cs typeface="Arial" panose="020B0604020202020204" pitchFamily="34" charset="0"/>
              </a:rPr>
              <a:t>Ankle Splint</a:t>
            </a:r>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590864"/>
            <a:ext cx="4087469" cy="3065602"/>
          </a:xfrm>
          <a:prstGeom prst="rect">
            <a:avLst/>
          </a:prstGeom>
        </p:spPr>
      </p:pic>
    </p:spTree>
    <p:extLst>
      <p:ext uri="{BB962C8B-B14F-4D97-AF65-F5344CB8AC3E}">
        <p14:creationId xmlns:p14="http://schemas.microsoft.com/office/powerpoint/2010/main" val="20872677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772816"/>
            <a:ext cx="4951249" cy="1569660"/>
          </a:xfrm>
          <a:prstGeom prst="rect">
            <a:avLst/>
          </a:prstGeom>
          <a:noFill/>
        </p:spPr>
        <p:txBody>
          <a:bodyPr wrap="square" lIns="91440" tIns="45720" rIns="91440" bIns="45720">
            <a:spAutoFit/>
          </a:bodyPr>
          <a:lstStyle/>
          <a:p>
            <a:pPr algn="ctr"/>
            <a:r>
              <a:rPr lang="en-US" sz="9600" b="1" cap="none" spc="0" dirty="0" smtClean="0">
                <a:ln w="22225">
                  <a:solidFill>
                    <a:schemeClr val="accent2"/>
                  </a:solidFill>
                  <a:prstDash val="solid"/>
                </a:ln>
                <a:solidFill>
                  <a:schemeClr val="accent2">
                    <a:lumMod val="40000"/>
                    <a:lumOff val="60000"/>
                  </a:schemeClr>
                </a:solidFill>
                <a:effectLst/>
              </a:rPr>
              <a:t>Practice</a:t>
            </a:r>
          </a:p>
        </p:txBody>
      </p:sp>
      <p:sp>
        <p:nvSpPr>
          <p:cNvPr id="2" name="Title 1"/>
          <p:cNvSpPr>
            <a:spLocks noGrp="1"/>
          </p:cNvSpPr>
          <p:nvPr>
            <p:ph type="title"/>
          </p:nvPr>
        </p:nvSpPr>
        <p:spPr/>
        <p:txBody>
          <a:bodyPr/>
          <a:lstStyle/>
          <a:p>
            <a:pPr algn="ctr"/>
            <a:r>
              <a:rPr lang="en-US" dirty="0" smtClean="0">
                <a:solidFill>
                  <a:schemeClr val="bg1"/>
                </a:solidFill>
              </a:rPr>
              <a:t>Arm Splint and Arm Sling</a:t>
            </a:r>
            <a:endParaRPr lang="en-US"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1268760"/>
            <a:ext cx="3921865" cy="4392488"/>
          </a:xfrm>
          <a:prstGeom prst="rect">
            <a:avLst/>
          </a:prstGeom>
        </p:spPr>
      </p:pic>
    </p:spTree>
    <p:extLst>
      <p:ext uri="{BB962C8B-B14F-4D97-AF65-F5344CB8AC3E}">
        <p14:creationId xmlns:p14="http://schemas.microsoft.com/office/powerpoint/2010/main" val="251492252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#12</a:t>
            </a:r>
            <a:endParaRPr lang="en-US" dirty="0"/>
          </a:p>
        </p:txBody>
      </p:sp>
      <p:sp>
        <p:nvSpPr>
          <p:cNvPr id="8" name="Content Placeholder 7"/>
          <p:cNvSpPr>
            <a:spLocks noGrp="1"/>
          </p:cNvSpPr>
          <p:nvPr>
            <p:ph idx="10"/>
          </p:nvPr>
        </p:nvSpPr>
        <p:spPr>
          <a:xfrm>
            <a:off x="1547664" y="1069514"/>
            <a:ext cx="7149480" cy="4923175"/>
          </a:xfrm>
        </p:spPr>
        <p:txBody>
          <a:bodyPr/>
          <a:lstStyle/>
          <a:p>
            <a:pPr eaLnBrk="0" latinLnBrk="0" hangingPunct="0"/>
            <a:r>
              <a:rPr lang="en-US" sz="2000" dirty="0">
                <a:latin typeface="Arial" panose="020B0604020202020204" pitchFamily="34" charset="0"/>
                <a:cs typeface="Arial" panose="020B0604020202020204" pitchFamily="34" charset="0"/>
              </a:rPr>
              <a:t>Describe the signs, symptoms, and possible complications and demonstrate care for someone with a suspected injury to the neck or back.</a:t>
            </a:r>
            <a:r>
              <a:rPr lang="en-US" altLang="en-US" sz="2000" dirty="0">
                <a:solidFill>
                  <a:schemeClr val="tx1"/>
                </a:solidFill>
                <a:latin typeface="Arial" panose="020B0604020202020204" pitchFamily="34" charset="0"/>
                <a:cs typeface="Arial" panose="020B0604020202020204" pitchFamily="34" charset="0"/>
              </a:rPr>
              <a:t> </a:t>
            </a:r>
          </a:p>
          <a:p>
            <a:pPr marL="347663" indent="-347663" eaLnBrk="0" latinLnBrk="0" hangingPunct="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1152128" cy="115212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7784" y="2348880"/>
            <a:ext cx="5336649" cy="3557766"/>
          </a:xfrm>
          <a:prstGeom prst="rect">
            <a:avLst/>
          </a:prstGeom>
        </p:spPr>
      </p:pic>
    </p:spTree>
    <p:extLst>
      <p:ext uri="{BB962C8B-B14F-4D97-AF65-F5344CB8AC3E}">
        <p14:creationId xmlns:p14="http://schemas.microsoft.com/office/powerpoint/2010/main" val="14239186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solidFill>
                  <a:schemeClr val="bg1"/>
                </a:solidFill>
              </a:rPr>
              <a:t>Signs of a Head/Neck/Back Injury</a:t>
            </a:r>
            <a:endParaRPr lang="en-US" dirty="0">
              <a:solidFill>
                <a:schemeClr val="bg1"/>
              </a:solidFill>
            </a:endParaRPr>
          </a:p>
        </p:txBody>
      </p:sp>
      <p:sp>
        <p:nvSpPr>
          <p:cNvPr id="4" name="Content Placeholder 3"/>
          <p:cNvSpPr>
            <a:spLocks noGrp="1"/>
          </p:cNvSpPr>
          <p:nvPr>
            <p:ph idx="10"/>
          </p:nvPr>
        </p:nvSpPr>
        <p:spPr>
          <a:xfrm>
            <a:off x="4258756" y="2130856"/>
            <a:ext cx="4568492" cy="3600400"/>
          </a:xfrm>
        </p:spPr>
        <p:txBody>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Inability to move.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Lack of sensation or tingling in hands.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Deformed neck or back.</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Breathing problems.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Headache.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Signs of blow to head or </a:t>
            </a:r>
            <a:r>
              <a:rPr lang="en-US" sz="2400" dirty="0" smtClean="0">
                <a:latin typeface="Arial" panose="020B0604020202020204" pitchFamily="34" charset="0"/>
                <a:cs typeface="Arial" panose="020B0604020202020204" pitchFamily="34" charset="0"/>
              </a:rPr>
              <a:t>    back</a:t>
            </a:r>
            <a:r>
              <a:rPr lang="en-US" sz="2400" dirty="0">
                <a:latin typeface="Arial" panose="020B0604020202020204" pitchFamily="34" charset="0"/>
                <a:cs typeface="Arial" panose="020B0604020202020204" pitchFamily="34" charset="0"/>
              </a:rPr>
              <a:t>.</a:t>
            </a:r>
          </a:p>
          <a:p>
            <a:endParaRPr lang="en-US" sz="2400"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17313"/>
          <a:stretch/>
        </p:blipFill>
        <p:spPr>
          <a:xfrm>
            <a:off x="219532" y="2132856"/>
            <a:ext cx="4032448" cy="3248025"/>
          </a:xfrm>
          <a:prstGeom prst="rect">
            <a:avLst/>
          </a:prstGeom>
        </p:spPr>
      </p:pic>
      <p:sp>
        <p:nvSpPr>
          <p:cNvPr id="5" name="TextBox 4"/>
          <p:cNvSpPr txBox="1"/>
          <p:nvPr/>
        </p:nvSpPr>
        <p:spPr>
          <a:xfrm>
            <a:off x="1439652" y="1364372"/>
            <a:ext cx="6264696" cy="461665"/>
          </a:xfrm>
          <a:prstGeom prst="rect">
            <a:avLst/>
          </a:prstGeom>
          <a:noFill/>
        </p:spPr>
        <p:txBody>
          <a:bodyPr wrap="square" rtlCol="0">
            <a:spAutoFit/>
          </a:bodyPr>
          <a:lstStyle/>
          <a:p>
            <a:pPr algn="ctr"/>
            <a:r>
              <a:rPr lang="en-US" sz="2400" dirty="0">
                <a:solidFill>
                  <a:schemeClr val="tx1">
                    <a:lumMod val="75000"/>
                    <a:lumOff val="25000"/>
                  </a:schemeClr>
                </a:solidFill>
                <a:latin typeface="Arial" panose="020B0604020202020204" pitchFamily="34" charset="0"/>
                <a:cs typeface="Arial" panose="020B0604020202020204" pitchFamily="34" charset="0"/>
              </a:rPr>
              <a:t>Assume a neck injury with any head injuries</a:t>
            </a:r>
            <a:r>
              <a:rPr lang="en-US" sz="2400" dirty="0" smtClean="0">
                <a:solidFill>
                  <a:schemeClr val="tx1">
                    <a:lumMod val="75000"/>
                    <a:lumOff val="25000"/>
                  </a:schemeClr>
                </a:solidFill>
                <a:latin typeface="Arial" panose="020B0604020202020204" pitchFamily="34" charset="0"/>
                <a:cs typeface="Arial" panose="020B0604020202020204" pitchFamily="34" charset="0"/>
              </a:rPr>
              <a:t>.</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383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Tenderfoot First Aid Requirements</a:t>
            </a:r>
            <a:endParaRPr lang="en-US" dirty="0"/>
          </a:p>
        </p:txBody>
      </p:sp>
      <p:sp>
        <p:nvSpPr>
          <p:cNvPr id="4" name="Content Placeholder 3"/>
          <p:cNvSpPr>
            <a:spLocks noGrp="1"/>
          </p:cNvSpPr>
          <p:nvPr>
            <p:ph idx="10"/>
          </p:nvPr>
        </p:nvSpPr>
        <p:spPr>
          <a:xfrm>
            <a:off x="179512" y="1484784"/>
            <a:ext cx="6336704" cy="4968552"/>
          </a:xfrm>
        </p:spPr>
        <p:txBody>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Show first aid for the following:</a:t>
            </a:r>
            <a:endParaRPr lang="en-US" sz="2000" dirty="0">
              <a:latin typeface="Arial" panose="020B0604020202020204" pitchFamily="34" charset="0"/>
              <a:cs typeface="Arial" panose="020B0604020202020204" pitchFamily="34" charset="0"/>
            </a:endParaRP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Simple cuts and scrapes.</a:t>
            </a: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Blisters on the hand and foot.</a:t>
            </a: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Minor (thermal/heat) burns or scalds (superficial, or first degree)</a:t>
            </a: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Bites or stings of insects or ticks.</a:t>
            </a: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Venomous snakebite.</a:t>
            </a: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Nosebleed.</a:t>
            </a: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Frostbite and sunburn.</a:t>
            </a: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Choking</a:t>
            </a:r>
            <a:r>
              <a:rPr lang="en-US" sz="1800" dirty="0" smtClean="0">
                <a:solidFill>
                  <a:schemeClr val="tx1">
                    <a:lumMod val="75000"/>
                    <a:lumOff val="25000"/>
                  </a:schemeClr>
                </a:solidFill>
                <a:latin typeface="Arial" panose="020B0604020202020204" pitchFamily="34" charset="0"/>
                <a:cs typeface="Arial" panose="020B0604020202020204" pitchFamily="34" charset="0"/>
              </a:rPr>
              <a:t>.</a:t>
            </a: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Show what to do for hurry cases of stopped breathing, stroke, severe bleeding, and ingested poisoning.</a:t>
            </a:r>
          </a:p>
          <a:p>
            <a:endParaRPr lang="en-US" sz="2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44208" y="1484784"/>
            <a:ext cx="2318459" cy="2664296"/>
          </a:xfrm>
          <a:prstGeom prst="rect">
            <a:avLst/>
          </a:prstGeom>
        </p:spPr>
      </p:pic>
    </p:spTree>
    <p:extLst>
      <p:ext uri="{BB962C8B-B14F-4D97-AF65-F5344CB8AC3E}">
        <p14:creationId xmlns:p14="http://schemas.microsoft.com/office/powerpoint/2010/main" val="27929322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lang="en-US" dirty="0">
                <a:solidFill>
                  <a:schemeClr val="bg1"/>
                </a:solidFill>
              </a:rPr>
              <a:t>Head/Neck/Back Injuries</a:t>
            </a:r>
            <a:endParaRPr spc="-172" dirty="0">
              <a:solidFill>
                <a:schemeClr val="bg1"/>
              </a:solidFill>
            </a:endParaRPr>
          </a:p>
        </p:txBody>
      </p:sp>
      <p:sp>
        <p:nvSpPr>
          <p:cNvPr id="8" name="Content Placeholder 7"/>
          <p:cNvSpPr>
            <a:spLocks noGrp="1"/>
          </p:cNvSpPr>
          <p:nvPr>
            <p:ph idx="10"/>
          </p:nvPr>
        </p:nvSpPr>
        <p:spPr>
          <a:xfrm>
            <a:off x="0" y="1484784"/>
            <a:ext cx="5148064" cy="5184576"/>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May be life threatening and can cause permanent paralysis.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Call 911.</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Do not move the victim any     more than necessary.</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Keep </a:t>
            </a:r>
            <a:r>
              <a:rPr lang="en-US" sz="2400" dirty="0">
                <a:latin typeface="Arial" panose="020B0604020202020204" pitchFamily="34" charset="0"/>
                <a:cs typeface="Arial" panose="020B0604020202020204" pitchFamily="34" charset="0"/>
              </a:rPr>
              <a:t>victim still and </a:t>
            </a:r>
            <a:r>
              <a:rPr lang="en-US" sz="2400" dirty="0" smtClean="0">
                <a:latin typeface="Arial" panose="020B0604020202020204" pitchFamily="34" charset="0"/>
                <a:cs typeface="Arial" panose="020B0604020202020204" pitchFamily="34" charset="0"/>
              </a:rPr>
              <a:t>support </a:t>
            </a:r>
            <a:r>
              <a:rPr lang="en-US" sz="2400" dirty="0">
                <a:latin typeface="Arial" panose="020B0604020202020204" pitchFamily="34" charset="0"/>
                <a:cs typeface="Arial" panose="020B0604020202020204" pitchFamily="34" charset="0"/>
              </a:rPr>
              <a:t>the head and neck </a:t>
            </a:r>
            <a:r>
              <a:rPr lang="en-US" sz="2400" dirty="0" smtClean="0">
                <a:latin typeface="Arial" panose="020B0604020202020204" pitchFamily="34" charset="0"/>
                <a:cs typeface="Arial" panose="020B0604020202020204" pitchFamily="34" charset="0"/>
              </a:rPr>
              <a:t>to </a:t>
            </a:r>
            <a:r>
              <a:rPr lang="en-US" sz="2400" dirty="0">
                <a:latin typeface="Arial" panose="020B0604020202020204" pitchFamily="34" charset="0"/>
                <a:cs typeface="Arial" panose="020B0604020202020204" pitchFamily="34" charset="0"/>
              </a:rPr>
              <a:t>prevent </a:t>
            </a:r>
            <a:r>
              <a:rPr lang="en-US" sz="2400" dirty="0" smtClean="0">
                <a:latin typeface="Arial" panose="020B0604020202020204" pitchFamily="34" charset="0"/>
                <a:cs typeface="Arial" panose="020B0604020202020204" pitchFamily="34" charset="0"/>
              </a:rPr>
              <a:t>       worsening </a:t>
            </a:r>
            <a:r>
              <a:rPr lang="en-US" sz="2400" dirty="0">
                <a:latin typeface="Arial" panose="020B0604020202020204" pitchFamily="34" charset="0"/>
                <a:cs typeface="Arial" panose="020B0604020202020204" pitchFamily="34" charset="0"/>
              </a:rPr>
              <a:t>the </a:t>
            </a:r>
            <a:r>
              <a:rPr lang="en-US" sz="2400" dirty="0" smtClean="0">
                <a:latin typeface="Arial" panose="020B0604020202020204" pitchFamily="34" charset="0"/>
                <a:cs typeface="Arial" panose="020B0604020202020204" pitchFamily="34" charset="0"/>
              </a:rPr>
              <a:t>injury</a:t>
            </a:r>
            <a:r>
              <a:rPr lang="en-US" sz="24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DON’T </a:t>
            </a:r>
            <a:r>
              <a:rPr lang="en-US" sz="2400" dirty="0">
                <a:latin typeface="Arial" panose="020B0604020202020204" pitchFamily="34" charset="0"/>
                <a:cs typeface="Arial" panose="020B0604020202020204" pitchFamily="34" charset="0"/>
              </a:rPr>
              <a:t>move head if performing </a:t>
            </a:r>
            <a:r>
              <a:rPr lang="en-US" sz="2400" dirty="0" smtClean="0">
                <a:latin typeface="Arial" panose="020B0604020202020204" pitchFamily="34" charset="0"/>
                <a:cs typeface="Arial" panose="020B0604020202020204" pitchFamily="34" charset="0"/>
              </a:rPr>
              <a:t>CPR.</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1503611"/>
            <a:ext cx="3657600" cy="3026664"/>
          </a:xfrm>
          <a:prstGeom prst="rect">
            <a:avLst/>
          </a:prstGeom>
        </p:spPr>
      </p:pic>
    </p:spTree>
    <p:extLst>
      <p:ext uri="{BB962C8B-B14F-4D97-AF65-F5344CB8AC3E}">
        <p14:creationId xmlns:p14="http://schemas.microsoft.com/office/powerpoint/2010/main" val="10892092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#13</a:t>
            </a:r>
            <a:endParaRPr lang="en-US" dirty="0"/>
          </a:p>
        </p:txBody>
      </p:sp>
      <p:sp>
        <p:nvSpPr>
          <p:cNvPr id="8" name="Content Placeholder 7"/>
          <p:cNvSpPr>
            <a:spLocks noGrp="1"/>
          </p:cNvSpPr>
          <p:nvPr>
            <p:ph idx="10"/>
          </p:nvPr>
        </p:nvSpPr>
        <p:spPr>
          <a:xfrm>
            <a:off x="1547664" y="1069514"/>
            <a:ext cx="7149480" cy="5527838"/>
          </a:xfrm>
        </p:spPr>
        <p:txBody>
          <a:bodyPr/>
          <a:lstStyle/>
          <a:p>
            <a:pPr lvl="0" eaLnBrk="0" fontAlgn="base" latinLnBrk="0" hangingPunct="0">
              <a:spcBef>
                <a:spcPct val="0"/>
              </a:spcBef>
              <a:spcAft>
                <a:spcPct val="0"/>
              </a:spcAft>
            </a:pPr>
            <a:r>
              <a:rPr lang="en-US" altLang="en-US" sz="2000" dirty="0">
                <a:latin typeface="Arial" panose="020B0604020202020204" pitchFamily="34" charset="0"/>
              </a:rPr>
              <a:t>Describe the symptoms, proper first-aid procedures, and possible prevention measures for the following conditions: </a:t>
            </a:r>
          </a:p>
          <a:p>
            <a:pPr marL="914400" lvl="1" indent="-457200" eaLnBrk="0" fontAlgn="base" latinLnBrk="0" hangingPunct="0">
              <a:spcBef>
                <a:spcPct val="0"/>
              </a:spcBef>
              <a:spcAft>
                <a:spcPct val="0"/>
              </a:spcAft>
              <a:buFont typeface="+mj-lt"/>
              <a:buAutoNum type="alphaLcPeriod"/>
            </a:pPr>
            <a:r>
              <a:rPr lang="en-US" sz="2000" dirty="0">
                <a:solidFill>
                  <a:schemeClr val="tx1">
                    <a:lumMod val="75000"/>
                    <a:lumOff val="25000"/>
                  </a:schemeClr>
                </a:solidFill>
                <a:latin typeface="Arial" panose="020B0604020202020204" pitchFamily="34" charset="0"/>
                <a:cs typeface="Arial" panose="020B0604020202020204" pitchFamily="34" charset="0"/>
              </a:rPr>
              <a:t>Concussion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Anaphylaxis/allergic reactions </a:t>
            </a:r>
          </a:p>
          <a:p>
            <a:pPr marL="914400" lvl="1" indent="-457200" eaLnBrk="0" fontAlgn="base" latinLnBrk="0" hangingPunct="0">
              <a:spcBef>
                <a:spcPct val="0"/>
              </a:spcBef>
              <a:spcAft>
                <a:spcPct val="0"/>
              </a:spcAft>
              <a:buFont typeface="+mj-lt"/>
              <a:buAutoNum type="alphaLcPeriod"/>
            </a:pPr>
            <a:r>
              <a:rPr lang="en-US" sz="2000" dirty="0">
                <a:solidFill>
                  <a:schemeClr val="tx1">
                    <a:lumMod val="75000"/>
                    <a:lumOff val="25000"/>
                  </a:schemeClr>
                </a:solidFill>
                <a:latin typeface="Arial" panose="020B0604020202020204" pitchFamily="34" charset="0"/>
                <a:cs typeface="Arial" panose="020B0604020202020204" pitchFamily="34" charset="0"/>
              </a:rPr>
              <a:t>Asthmatic attack</a:t>
            </a:r>
            <a:endParaRPr lang="en-US" altLang="en-US" sz="2000" dirty="0">
              <a:solidFill>
                <a:schemeClr val="tx1">
                  <a:lumMod val="75000"/>
                  <a:lumOff val="25000"/>
                </a:schemeClr>
              </a:solidFill>
              <a:latin typeface="Arial" panose="020B0604020202020204" pitchFamily="34" charset="0"/>
              <a:cs typeface="Arial" panose="020B0604020202020204" pitchFamily="34" charset="0"/>
            </a:endParaRP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Bruises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Sprains or strains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Hypothermia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Frostbite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Burns - first, second, and third degree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Convulsions/seizures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Dehydration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Muscle cramps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Heat exhaustion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Heat stroke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Abdominal pain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Broken, chipped, or loosened tooth </a:t>
            </a:r>
          </a:p>
          <a:p>
            <a:pPr marL="347663" indent="-347663" eaLnBrk="0" latinLnBrk="0" hangingPunct="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1152128" cy="1152128"/>
          </a:xfrm>
          <a:prstGeom prst="rect">
            <a:avLst/>
          </a:prstGeom>
        </p:spPr>
      </p:pic>
    </p:spTree>
    <p:extLst>
      <p:ext uri="{BB962C8B-B14F-4D97-AF65-F5344CB8AC3E}">
        <p14:creationId xmlns:p14="http://schemas.microsoft.com/office/powerpoint/2010/main" val="24705118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lang="en-US" spc="-172" dirty="0" smtClean="0">
                <a:solidFill>
                  <a:schemeClr val="bg1"/>
                </a:solidFill>
              </a:rPr>
              <a:t>Concussion Symptoms</a:t>
            </a:r>
            <a:endParaRPr spc="-106" dirty="0">
              <a:solidFill>
                <a:schemeClr val="bg1"/>
              </a:solidFill>
            </a:endParaRPr>
          </a:p>
        </p:txBody>
      </p:sp>
      <p:sp>
        <p:nvSpPr>
          <p:cNvPr id="10" name="Content Placeholder 9"/>
          <p:cNvSpPr>
            <a:spLocks noGrp="1"/>
          </p:cNvSpPr>
          <p:nvPr>
            <p:ph idx="10"/>
          </p:nvPr>
        </p:nvSpPr>
        <p:spPr>
          <a:xfrm>
            <a:off x="0" y="1390327"/>
            <a:ext cx="8532440" cy="4131340"/>
          </a:xfrm>
        </p:spPr>
        <p: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Concussion is the sudden but short-lived loss of mental function that occurs after a blow or other injury to the head</a:t>
            </a:r>
            <a:r>
              <a:rPr lang="en-US" sz="2400"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Symptoms of concussion include brief:</a:t>
            </a:r>
          </a:p>
          <a:p>
            <a:pPr marL="685800" lvl="1" indent="-342900" eaLnBrk="0" latinLnBrk="0" hangingPunct="0">
              <a:buFont typeface="Calibri Light" panose="020F030202020403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loss of consciousness after the head </a:t>
            </a:r>
            <a:r>
              <a:rPr lang="en-US" sz="2000" dirty="0" smtClean="0">
                <a:solidFill>
                  <a:schemeClr val="tx1">
                    <a:lumMod val="75000"/>
                    <a:lumOff val="25000"/>
                  </a:schemeClr>
                </a:solidFill>
                <a:latin typeface="Arial" panose="020B0604020202020204" pitchFamily="34" charset="0"/>
                <a:cs typeface="Arial" panose="020B0604020202020204" pitchFamily="34" charset="0"/>
              </a:rPr>
              <a:t>injury.</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685800" lvl="1" indent="-342900" eaLnBrk="0" latinLnBrk="0" hangingPunct="0">
              <a:buFont typeface="Calibri Light" panose="020F030202020403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periods of memory </a:t>
            </a:r>
            <a:r>
              <a:rPr lang="en-US" sz="2000" dirty="0" smtClean="0">
                <a:solidFill>
                  <a:schemeClr val="tx1">
                    <a:lumMod val="75000"/>
                    <a:lumOff val="25000"/>
                  </a:schemeClr>
                </a:solidFill>
                <a:latin typeface="Arial" panose="020B0604020202020204" pitchFamily="34" charset="0"/>
                <a:cs typeface="Arial" panose="020B0604020202020204" pitchFamily="34" charset="0"/>
              </a:rPr>
              <a:t>loss.</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685800" lvl="1" indent="-342900" eaLnBrk="0" latinLnBrk="0" hangingPunct="0">
              <a:buFont typeface="Calibri Light" panose="020F030202020403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disturbances in vision, such as “seeing stars” or blurry </a:t>
            </a:r>
            <a:r>
              <a:rPr lang="en-US" sz="2000" dirty="0" smtClean="0">
                <a:solidFill>
                  <a:schemeClr val="tx1">
                    <a:lumMod val="75000"/>
                    <a:lumOff val="25000"/>
                  </a:schemeClr>
                </a:solidFill>
                <a:latin typeface="Arial" panose="020B0604020202020204" pitchFamily="34" charset="0"/>
                <a:cs typeface="Arial" panose="020B0604020202020204" pitchFamily="34" charset="0"/>
              </a:rPr>
              <a:t>vision.</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685800" lvl="1" indent="-342900" eaLnBrk="0" latinLnBrk="0" hangingPunct="0">
              <a:buFont typeface="Calibri Light" panose="020F030202020403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a period of confusion, a blank expression, or a delay in answering questions immediately after the head </a:t>
            </a:r>
            <a:r>
              <a:rPr lang="en-US" sz="2000" dirty="0" smtClean="0">
                <a:solidFill>
                  <a:schemeClr val="tx1">
                    <a:lumMod val="75000"/>
                    <a:lumOff val="25000"/>
                  </a:schemeClr>
                </a:solidFill>
                <a:latin typeface="Arial" panose="020B0604020202020204" pitchFamily="34" charset="0"/>
                <a:cs typeface="Arial" panose="020B0604020202020204" pitchFamily="34" charset="0"/>
              </a:rPr>
              <a:t>injury.</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1085850" lvl="1" indent="-342900" eaLnBrk="0" latinLnBrk="0" hangingPunct="0">
              <a:buFont typeface="Arial" panose="020B0604020202020204" pitchFamily="34" charset="0"/>
              <a:buChar char="•"/>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4824192"/>
            <a:ext cx="6995160" cy="2017776"/>
          </a:xfrm>
          <a:prstGeom prst="rect">
            <a:avLst/>
          </a:prstGeom>
        </p:spPr>
      </p:pic>
    </p:spTree>
    <p:extLst>
      <p:ext uri="{BB962C8B-B14F-4D97-AF65-F5344CB8AC3E}">
        <p14:creationId xmlns:p14="http://schemas.microsoft.com/office/powerpoint/2010/main" val="348000503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lang="en-US" spc="-172" dirty="0" smtClean="0">
                <a:solidFill>
                  <a:schemeClr val="bg1"/>
                </a:solidFill>
              </a:rPr>
              <a:t>Concussion First Aid</a:t>
            </a:r>
            <a:endParaRPr spc="-106" dirty="0">
              <a:solidFill>
                <a:schemeClr val="bg1"/>
              </a:solidFill>
            </a:endParaRPr>
          </a:p>
        </p:txBody>
      </p:sp>
      <p:sp>
        <p:nvSpPr>
          <p:cNvPr id="10" name="Content Placeholder 9"/>
          <p:cNvSpPr>
            <a:spLocks noGrp="1"/>
          </p:cNvSpPr>
          <p:nvPr>
            <p:ph idx="10"/>
          </p:nvPr>
        </p:nvSpPr>
        <p:spPr>
          <a:xfrm>
            <a:off x="0" y="1390326"/>
            <a:ext cx="8532440" cy="4486945"/>
          </a:xfrm>
        </p:spPr>
        <p:txBody>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Call 911</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Administer </a:t>
            </a:r>
            <a:r>
              <a:rPr lang="en-US" sz="2000" dirty="0">
                <a:latin typeface="Arial" panose="020B0604020202020204" pitchFamily="34" charset="0"/>
                <a:cs typeface="Arial" panose="020B0604020202020204" pitchFamily="34" charset="0"/>
              </a:rPr>
              <a:t>the following first-aid steps while waiting for emergency medical help to arrive:</a:t>
            </a:r>
          </a:p>
          <a:p>
            <a:pPr marL="685800" lvl="1" indent="-342900" eaLnBrk="0" latinLnBrk="0" hangingPunct="0">
              <a:buFont typeface="Calibri Light" panose="020F0302020204030204" pitchFamily="34" charset="0"/>
              <a:buChar char="–"/>
            </a:pPr>
            <a:r>
              <a:rPr lang="en-US" sz="1800" dirty="0">
                <a:solidFill>
                  <a:schemeClr val="tx1">
                    <a:lumMod val="75000"/>
                    <a:lumOff val="25000"/>
                  </a:schemeClr>
                </a:solidFill>
                <a:latin typeface="Arial" panose="020B0604020202020204" pitchFamily="34" charset="0"/>
                <a:cs typeface="Arial" panose="020B0604020202020204" pitchFamily="34" charset="0"/>
              </a:rPr>
              <a:t>Keep the person still. The injured person should lie down with the head and shoulders slightly elevated. Don't move the person unless necessary. Avoid moving the person's neck. If the person is wearing a helmet, don't remove it.</a:t>
            </a:r>
          </a:p>
          <a:p>
            <a:pPr marL="685800" lvl="1" indent="-342900" eaLnBrk="0" latinLnBrk="0" hangingPunct="0">
              <a:buFont typeface="Calibri Light" panose="020F0302020204030204" pitchFamily="34" charset="0"/>
              <a:buChar char="–"/>
            </a:pPr>
            <a:r>
              <a:rPr lang="en-US" sz="1800" dirty="0">
                <a:solidFill>
                  <a:schemeClr val="tx1">
                    <a:lumMod val="75000"/>
                    <a:lumOff val="25000"/>
                  </a:schemeClr>
                </a:solidFill>
                <a:latin typeface="Arial" panose="020B0604020202020204" pitchFamily="34" charset="0"/>
                <a:cs typeface="Arial" panose="020B0604020202020204" pitchFamily="34" charset="0"/>
              </a:rPr>
              <a:t>Stop any bleeding. Apply firm pressure to the wound with sterile gauze or a clean cloth. But don't apply direct pressure to the wound if you suspect a skull fracture.</a:t>
            </a:r>
          </a:p>
          <a:p>
            <a:pPr marL="685800" lvl="1" indent="-342900" eaLnBrk="0" latinLnBrk="0" hangingPunct="0">
              <a:buFont typeface="Calibri Light" panose="020F0302020204030204" pitchFamily="34" charset="0"/>
              <a:buChar char="–"/>
            </a:pPr>
            <a:r>
              <a:rPr lang="en-US" sz="1800" dirty="0">
                <a:solidFill>
                  <a:schemeClr val="tx1">
                    <a:lumMod val="75000"/>
                    <a:lumOff val="25000"/>
                  </a:schemeClr>
                </a:solidFill>
                <a:latin typeface="Arial" panose="020B0604020202020204" pitchFamily="34" charset="0"/>
                <a:cs typeface="Arial" panose="020B0604020202020204" pitchFamily="34" charset="0"/>
              </a:rPr>
              <a:t>Watch for changes in breathing and alertness. If the person shows no signs of circulation — no breathing, coughing or movement — begin CPR.</a:t>
            </a:r>
          </a:p>
          <a:p>
            <a:pPr marL="342900" indent="-342900">
              <a:buFont typeface="Arial" panose="020B0604020202020204" pitchFamily="34" charset="0"/>
              <a:buChar char="•"/>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496872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lang="en-US" spc="-172" dirty="0" smtClean="0">
                <a:solidFill>
                  <a:schemeClr val="bg1"/>
                </a:solidFill>
              </a:rPr>
              <a:t>Concussion Prevention</a:t>
            </a:r>
            <a:endParaRPr spc="-106" dirty="0">
              <a:solidFill>
                <a:schemeClr val="bg1"/>
              </a:solidFill>
            </a:endParaRPr>
          </a:p>
        </p:txBody>
      </p:sp>
      <p:sp>
        <p:nvSpPr>
          <p:cNvPr id="10" name="Content Placeholder 9"/>
          <p:cNvSpPr>
            <a:spLocks noGrp="1"/>
          </p:cNvSpPr>
          <p:nvPr>
            <p:ph idx="10"/>
          </p:nvPr>
        </p:nvSpPr>
        <p:spPr>
          <a:xfrm>
            <a:off x="0" y="1390326"/>
            <a:ext cx="5508104" cy="5279034"/>
          </a:xfrm>
        </p:spPr>
        <p:txBody>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Wear a seat belt when riding in a vehicle.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Wear a helmet, or appropriate headgear, when </a:t>
            </a:r>
            <a:r>
              <a:rPr lang="en-US" sz="2000" dirty="0" smtClean="0">
                <a:latin typeface="Arial" panose="020B0604020202020204" pitchFamily="34" charset="0"/>
                <a:cs typeface="Arial" panose="020B0604020202020204" pitchFamily="34" charset="0"/>
              </a:rPr>
              <a:t>you: </a:t>
            </a:r>
          </a:p>
          <a:p>
            <a:pPr marL="685800" lvl="1" indent="-342900" eaLnBrk="0" latinLnBrk="0" hangingPunct="0">
              <a:buFont typeface="Calibri Light" panose="020F030202020403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Ride </a:t>
            </a:r>
            <a:r>
              <a:rPr lang="en-US" sz="1800" dirty="0">
                <a:solidFill>
                  <a:schemeClr val="tx1">
                    <a:lumMod val="75000"/>
                    <a:lumOff val="25000"/>
                  </a:schemeClr>
                </a:solidFill>
                <a:latin typeface="Arial" panose="020B0604020202020204" pitchFamily="34" charset="0"/>
                <a:cs typeface="Arial" panose="020B0604020202020204" pitchFamily="34" charset="0"/>
              </a:rPr>
              <a:t>a bike, motorcycle, snowmobile, </a:t>
            </a:r>
            <a:r>
              <a:rPr lang="en-US" sz="1800" dirty="0" smtClean="0">
                <a:solidFill>
                  <a:schemeClr val="tx1">
                    <a:lumMod val="75000"/>
                    <a:lumOff val="25000"/>
                  </a:schemeClr>
                </a:solidFill>
                <a:latin typeface="Arial" panose="020B0604020202020204" pitchFamily="34" charset="0"/>
                <a:cs typeface="Arial" panose="020B0604020202020204" pitchFamily="34" charset="0"/>
              </a:rPr>
              <a:t>or </a:t>
            </a:r>
            <a:r>
              <a:rPr lang="en-US" sz="1800" dirty="0">
                <a:solidFill>
                  <a:schemeClr val="tx1">
                    <a:lumMod val="75000"/>
                    <a:lumOff val="25000"/>
                  </a:schemeClr>
                </a:solidFill>
                <a:latin typeface="Arial" panose="020B0604020202020204" pitchFamily="34" charset="0"/>
                <a:cs typeface="Arial" panose="020B0604020202020204" pitchFamily="34" charset="0"/>
              </a:rPr>
              <a:t>use an all-terrain vehicle;</a:t>
            </a:r>
          </a:p>
          <a:p>
            <a:pPr marL="685800" lvl="1" indent="-342900" eaLnBrk="0" latinLnBrk="0" hangingPunct="0">
              <a:buFont typeface="Calibri Light" panose="020F0302020204030204" pitchFamily="34" charset="0"/>
              <a:buChar char="–"/>
            </a:pPr>
            <a:r>
              <a:rPr lang="en-US" sz="1800" dirty="0">
                <a:solidFill>
                  <a:schemeClr val="tx1">
                    <a:lumMod val="75000"/>
                    <a:lumOff val="25000"/>
                  </a:schemeClr>
                </a:solidFill>
                <a:latin typeface="Arial" panose="020B0604020202020204" pitchFamily="34" charset="0"/>
                <a:cs typeface="Arial" panose="020B0604020202020204" pitchFamily="34" charset="0"/>
              </a:rPr>
              <a:t>Play a contact sport, such as football, ice hockey, or boxing;</a:t>
            </a:r>
          </a:p>
          <a:p>
            <a:pPr marL="685800" lvl="1" indent="-342900" eaLnBrk="0" latinLnBrk="0" hangingPunct="0">
              <a:buFont typeface="Calibri Light" panose="020F0302020204030204" pitchFamily="34" charset="0"/>
              <a:buChar char="–"/>
            </a:pPr>
            <a:r>
              <a:rPr lang="en-US" sz="1800" dirty="0">
                <a:solidFill>
                  <a:schemeClr val="tx1">
                    <a:lumMod val="75000"/>
                    <a:lumOff val="25000"/>
                  </a:schemeClr>
                </a:solidFill>
                <a:latin typeface="Arial" panose="020B0604020202020204" pitchFamily="34" charset="0"/>
                <a:cs typeface="Arial" panose="020B0604020202020204" pitchFamily="34" charset="0"/>
              </a:rPr>
              <a:t>Use in-line skates or ride a skateboard;</a:t>
            </a:r>
          </a:p>
          <a:p>
            <a:pPr marL="685800" lvl="1" indent="-342900" eaLnBrk="0" latinLnBrk="0" hangingPunct="0">
              <a:buFont typeface="Calibri Light" panose="020F0302020204030204" pitchFamily="34" charset="0"/>
              <a:buChar char="–"/>
            </a:pPr>
            <a:r>
              <a:rPr lang="en-US" sz="1800" dirty="0">
                <a:solidFill>
                  <a:schemeClr val="tx1">
                    <a:lumMod val="75000"/>
                    <a:lumOff val="25000"/>
                  </a:schemeClr>
                </a:solidFill>
                <a:latin typeface="Arial" panose="020B0604020202020204" pitchFamily="34" charset="0"/>
                <a:cs typeface="Arial" panose="020B0604020202020204" pitchFamily="34" charset="0"/>
              </a:rPr>
              <a:t>Bat and run bases in baseball or softball;</a:t>
            </a:r>
          </a:p>
          <a:p>
            <a:pPr marL="685800" lvl="1" indent="-342900" eaLnBrk="0" latinLnBrk="0" hangingPunct="0">
              <a:buFont typeface="Calibri Light" panose="020F0302020204030204" pitchFamily="34" charset="0"/>
              <a:buChar char="–"/>
            </a:pPr>
            <a:r>
              <a:rPr lang="en-US" sz="1800" dirty="0">
                <a:solidFill>
                  <a:schemeClr val="tx1">
                    <a:lumMod val="75000"/>
                    <a:lumOff val="25000"/>
                  </a:schemeClr>
                </a:solidFill>
                <a:latin typeface="Arial" panose="020B0604020202020204" pitchFamily="34" charset="0"/>
                <a:cs typeface="Arial" panose="020B0604020202020204" pitchFamily="34" charset="0"/>
              </a:rPr>
              <a:t>Ride a horse; or</a:t>
            </a:r>
          </a:p>
          <a:p>
            <a:pPr marL="685800" lvl="1" indent="-342900" eaLnBrk="0" latinLnBrk="0" hangingPunct="0">
              <a:buFont typeface="Calibri Light" panose="020F0302020204030204" pitchFamily="34" charset="0"/>
              <a:buChar char="–"/>
            </a:pPr>
            <a:r>
              <a:rPr lang="en-US" sz="1800" dirty="0">
                <a:solidFill>
                  <a:schemeClr val="tx1">
                    <a:lumMod val="75000"/>
                    <a:lumOff val="25000"/>
                  </a:schemeClr>
                </a:solidFill>
                <a:latin typeface="Arial" panose="020B0604020202020204" pitchFamily="34" charset="0"/>
                <a:cs typeface="Arial" panose="020B0604020202020204" pitchFamily="34" charset="0"/>
              </a:rPr>
              <a:t>Ski or snowboard.</a:t>
            </a:r>
          </a:p>
          <a:p>
            <a:pPr marL="342900" indent="-342900">
              <a:buFont typeface="Arial" panose="020B0604020202020204" pitchFamily="34" charset="0"/>
              <a:buChar char="•"/>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9" y="1390326"/>
            <a:ext cx="2953352" cy="4414938"/>
          </a:xfrm>
          <a:prstGeom prst="rect">
            <a:avLst/>
          </a:prstGeom>
        </p:spPr>
      </p:pic>
    </p:spTree>
    <p:extLst>
      <p:ext uri="{BB962C8B-B14F-4D97-AF65-F5344CB8AC3E}">
        <p14:creationId xmlns:p14="http://schemas.microsoft.com/office/powerpoint/2010/main" val="169099293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69161"/>
            <a:ext cx="9144000" cy="564748"/>
          </a:xfrm>
          <a:prstGeom prst="rect">
            <a:avLst/>
          </a:prstGeom>
        </p:spPr>
        <p:txBody>
          <a:bodyPr vert="horz" wrap="square" lIns="0" tIns="10646" rIns="0" bIns="0" rtlCol="0">
            <a:spAutoFit/>
          </a:bodyPr>
          <a:lstStyle/>
          <a:p>
            <a:pPr marL="11206" algn="ctr">
              <a:spcBef>
                <a:spcPts val="84"/>
              </a:spcBef>
            </a:pPr>
            <a:r>
              <a:rPr lang="en-US" sz="3600" spc="-172" dirty="0" smtClean="0">
                <a:solidFill>
                  <a:schemeClr val="bg1"/>
                </a:solidFill>
              </a:rPr>
              <a:t>Allergies</a:t>
            </a:r>
            <a:endParaRPr sz="3600" spc="-106" dirty="0">
              <a:solidFill>
                <a:schemeClr val="bg1"/>
              </a:solidFill>
            </a:endParaRPr>
          </a:p>
        </p:txBody>
      </p:sp>
      <p:sp>
        <p:nvSpPr>
          <p:cNvPr id="10" name="Content Placeholder 9"/>
          <p:cNvSpPr>
            <a:spLocks noGrp="1"/>
          </p:cNvSpPr>
          <p:nvPr>
            <p:ph idx="10"/>
          </p:nvPr>
        </p:nvSpPr>
        <p:spPr>
          <a:xfrm>
            <a:off x="0" y="1390326"/>
            <a:ext cx="5868144" cy="5135018"/>
          </a:xfrm>
        </p:spPr>
        <p: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Allergic reactions (hypersensitivity reactions) are inappropriate responses of the immune system to a normally harmless substance. </a:t>
            </a:r>
            <a:endParaRPr lang="en-U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Symptoms of allergies are:</a:t>
            </a:r>
          </a:p>
          <a:p>
            <a:pPr lvl="1" eaLnBrk="0" latinLnBrk="0" hangingPunct="0"/>
            <a:r>
              <a:rPr lang="en-US" sz="1600" dirty="0" smtClean="0">
                <a:solidFill>
                  <a:schemeClr val="tx1">
                    <a:lumMod val="75000"/>
                    <a:lumOff val="25000"/>
                  </a:schemeClr>
                </a:solidFill>
                <a:latin typeface="Arial" panose="020B0604020202020204" pitchFamily="34" charset="0"/>
                <a:cs typeface="Arial" panose="020B0604020202020204" pitchFamily="34" charset="0"/>
              </a:rPr>
              <a:t>Sneezing.</a:t>
            </a:r>
          </a:p>
          <a:p>
            <a:pPr lvl="1" eaLnBrk="0" latinLnBrk="0" hangingPunct="0"/>
            <a:r>
              <a:rPr lang="en-US" sz="1600" dirty="0" smtClean="0">
                <a:solidFill>
                  <a:schemeClr val="tx1">
                    <a:lumMod val="75000"/>
                    <a:lumOff val="25000"/>
                  </a:schemeClr>
                </a:solidFill>
                <a:latin typeface="Arial" panose="020B0604020202020204" pitchFamily="34" charset="0"/>
                <a:cs typeface="Arial" panose="020B0604020202020204" pitchFamily="34" charset="0"/>
              </a:rPr>
              <a:t>Watery and itchy eyes.</a:t>
            </a:r>
          </a:p>
          <a:p>
            <a:pPr lvl="1" eaLnBrk="0" latinLnBrk="0" hangingPunct="0"/>
            <a:r>
              <a:rPr lang="en-US" sz="1600" dirty="0" smtClean="0">
                <a:solidFill>
                  <a:schemeClr val="tx1">
                    <a:lumMod val="75000"/>
                    <a:lumOff val="25000"/>
                  </a:schemeClr>
                </a:solidFill>
                <a:latin typeface="Arial" panose="020B0604020202020204" pitchFamily="34" charset="0"/>
                <a:cs typeface="Arial" panose="020B0604020202020204" pitchFamily="34" charset="0"/>
              </a:rPr>
              <a:t>A runny nose.</a:t>
            </a:r>
          </a:p>
          <a:p>
            <a:pPr lvl="1" eaLnBrk="0" latinLnBrk="0" hangingPunct="0"/>
            <a:r>
              <a:rPr lang="en-US" sz="1600" dirty="0" smtClean="0">
                <a:solidFill>
                  <a:schemeClr val="tx1">
                    <a:lumMod val="75000"/>
                    <a:lumOff val="25000"/>
                  </a:schemeClr>
                </a:solidFill>
                <a:latin typeface="Arial" panose="020B0604020202020204" pitchFamily="34" charset="0"/>
                <a:cs typeface="Arial" panose="020B0604020202020204" pitchFamily="34" charset="0"/>
              </a:rPr>
              <a:t>Itchy skin.</a:t>
            </a:r>
          </a:p>
          <a:p>
            <a:pPr lvl="1" eaLnBrk="0" latinLnBrk="0" hangingPunct="0"/>
            <a:r>
              <a:rPr lang="en-US" sz="1600" dirty="0" smtClean="0">
                <a:solidFill>
                  <a:schemeClr val="tx1">
                    <a:lumMod val="75000"/>
                    <a:lumOff val="25000"/>
                  </a:schemeClr>
                </a:solidFill>
                <a:latin typeface="Arial" panose="020B0604020202020204" pitchFamily="34" charset="0"/>
                <a:cs typeface="Arial" panose="020B0604020202020204" pitchFamily="34" charset="0"/>
              </a:rPr>
              <a:t>Rash.</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Treatment</a:t>
            </a:r>
          </a:p>
          <a:p>
            <a:pPr lvl="1" eaLnBrk="0" latinLnBrk="0" hangingPunct="0"/>
            <a:r>
              <a:rPr lang="en-US" sz="1600" dirty="0" smtClean="0">
                <a:solidFill>
                  <a:schemeClr val="tx1">
                    <a:lumMod val="75000"/>
                    <a:lumOff val="25000"/>
                  </a:schemeClr>
                </a:solidFill>
                <a:latin typeface="Arial" panose="020B0604020202020204" pitchFamily="34" charset="0"/>
                <a:cs typeface="Arial" panose="020B0604020202020204" pitchFamily="34" charset="0"/>
              </a:rPr>
              <a:t>Over-the-counter antihistamines </a:t>
            </a:r>
            <a:r>
              <a:rPr lang="en-US" sz="1600" dirty="0">
                <a:solidFill>
                  <a:schemeClr val="tx1">
                    <a:lumMod val="75000"/>
                    <a:lumOff val="25000"/>
                  </a:schemeClr>
                </a:solidFill>
                <a:latin typeface="Arial" panose="020B0604020202020204" pitchFamily="34" charset="0"/>
                <a:cs typeface="Arial" panose="020B0604020202020204" pitchFamily="34" charset="0"/>
              </a:rPr>
              <a:t>are a great first step in relieving seasonal allergies. </a:t>
            </a:r>
            <a:endParaRPr lang="en-US" sz="1600" dirty="0" smtClean="0">
              <a:solidFill>
                <a:schemeClr val="tx1">
                  <a:lumMod val="75000"/>
                  <a:lumOff val="25000"/>
                </a:schemeClr>
              </a:solidFill>
              <a:latin typeface="Arial" panose="020B0604020202020204" pitchFamily="34" charset="0"/>
              <a:cs typeface="Arial" panose="020B0604020202020204" pitchFamily="34" charset="0"/>
            </a:endParaRPr>
          </a:p>
          <a:p>
            <a:pPr lvl="1" eaLnBrk="0" latinLnBrk="0" hangingPunct="0"/>
            <a:r>
              <a:rPr lang="en-US" sz="1600" dirty="0" smtClean="0">
                <a:solidFill>
                  <a:schemeClr val="tx1">
                    <a:lumMod val="75000"/>
                    <a:lumOff val="25000"/>
                  </a:schemeClr>
                </a:solidFill>
                <a:latin typeface="Arial" panose="020B0604020202020204" pitchFamily="34" charset="0"/>
                <a:cs typeface="Arial" panose="020B0604020202020204" pitchFamily="34" charset="0"/>
              </a:rPr>
              <a:t>They </a:t>
            </a:r>
            <a:r>
              <a:rPr lang="en-US" sz="1600" dirty="0">
                <a:solidFill>
                  <a:schemeClr val="tx1">
                    <a:lumMod val="75000"/>
                    <a:lumOff val="25000"/>
                  </a:schemeClr>
                </a:solidFill>
                <a:latin typeface="Arial" panose="020B0604020202020204" pitchFamily="34" charset="0"/>
                <a:cs typeface="Arial" panose="020B0604020202020204" pitchFamily="34" charset="0"/>
              </a:rPr>
              <a:t>work by blocking “histamine,” which is a chemical released by your immune system when your body detects something harmful.</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1124744"/>
            <a:ext cx="3169030" cy="211068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44" y="3235426"/>
            <a:ext cx="3147467" cy="1741599"/>
          </a:xfrm>
          <a:prstGeom prst="rect">
            <a:avLst/>
          </a:prstGeom>
        </p:spPr>
      </p:pic>
      <p:pic>
        <p:nvPicPr>
          <p:cNvPr id="6" name="Picture 5"/>
          <p:cNvPicPr>
            <a:picLocks noChangeAspect="1"/>
          </p:cNvPicPr>
          <p:nvPr/>
        </p:nvPicPr>
        <p:blipFill rotWithShape="1">
          <a:blip r:embed="rId5"/>
          <a:srcRect l="2121" t="24800" r="2121" b="24800"/>
          <a:stretch/>
        </p:blipFill>
        <p:spPr>
          <a:xfrm>
            <a:off x="5868143" y="4977026"/>
            <a:ext cx="3147467" cy="1656562"/>
          </a:xfrm>
          <a:prstGeom prst="rect">
            <a:avLst/>
          </a:prstGeom>
        </p:spPr>
      </p:pic>
    </p:spTree>
    <p:extLst>
      <p:ext uri="{BB962C8B-B14F-4D97-AF65-F5344CB8AC3E}">
        <p14:creationId xmlns:p14="http://schemas.microsoft.com/office/powerpoint/2010/main" val="179383054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69161"/>
            <a:ext cx="9144000" cy="564748"/>
          </a:xfrm>
          <a:prstGeom prst="rect">
            <a:avLst/>
          </a:prstGeom>
        </p:spPr>
        <p:txBody>
          <a:bodyPr vert="horz" wrap="square" lIns="0" tIns="10646" rIns="0" bIns="0" rtlCol="0">
            <a:spAutoFit/>
          </a:bodyPr>
          <a:lstStyle/>
          <a:p>
            <a:pPr marL="11206" algn="ctr">
              <a:spcBef>
                <a:spcPts val="84"/>
              </a:spcBef>
            </a:pPr>
            <a:r>
              <a:rPr lang="en-US" sz="3600" spc="-172" dirty="0" smtClean="0">
                <a:solidFill>
                  <a:schemeClr val="bg1"/>
                </a:solidFill>
              </a:rPr>
              <a:t>Anaphylaxis</a:t>
            </a:r>
            <a:endParaRPr sz="3600" spc="-106" dirty="0">
              <a:solidFill>
                <a:schemeClr val="bg1"/>
              </a:solidFill>
            </a:endParaRPr>
          </a:p>
        </p:txBody>
      </p:sp>
      <p:sp>
        <p:nvSpPr>
          <p:cNvPr id="10" name="Content Placeholder 9"/>
          <p:cNvSpPr>
            <a:spLocks noGrp="1"/>
          </p:cNvSpPr>
          <p:nvPr>
            <p:ph idx="10"/>
          </p:nvPr>
        </p:nvSpPr>
        <p:spPr>
          <a:xfrm>
            <a:off x="0" y="1390326"/>
            <a:ext cx="5868144" cy="4630961"/>
          </a:xfrm>
        </p:spPr>
        <p: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Anaphylaxis is a severe, life-threatening allergic </a:t>
            </a:r>
            <a:r>
              <a:rPr lang="en-US" sz="2000" dirty="0" smtClean="0">
                <a:latin typeface="Arial" panose="020B0604020202020204" pitchFamily="34" charset="0"/>
                <a:cs typeface="Arial" panose="020B0604020202020204" pitchFamily="34" charset="0"/>
              </a:rPr>
              <a:t>reaction that can </a:t>
            </a:r>
            <a:r>
              <a:rPr lang="en-US" sz="2000" dirty="0">
                <a:latin typeface="Arial" panose="020B0604020202020204" pitchFamily="34" charset="0"/>
                <a:cs typeface="Arial" panose="020B0604020202020204" pitchFamily="34" charset="0"/>
              </a:rPr>
              <a:t>happen seconds or minutes after you've been exposed to something you're allergic to.</a:t>
            </a:r>
            <a:endParaRPr lang="en-U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Symptoms:</a:t>
            </a:r>
          </a:p>
          <a:p>
            <a:pPr lvl="1" eaLnBrk="0" latinLnBrk="0" hangingPunct="0"/>
            <a:r>
              <a:rPr lang="en-US" sz="1600" dirty="0" smtClean="0">
                <a:solidFill>
                  <a:schemeClr val="tx1">
                    <a:lumMod val="75000"/>
                    <a:lumOff val="25000"/>
                  </a:schemeClr>
                </a:solidFill>
                <a:latin typeface="Arial" panose="020B0604020202020204" pitchFamily="34" charset="0"/>
                <a:cs typeface="Arial" panose="020B0604020202020204" pitchFamily="34" charset="0"/>
              </a:rPr>
              <a:t>Swelling of your throat and tongue.</a:t>
            </a:r>
          </a:p>
          <a:p>
            <a:pPr lvl="1" eaLnBrk="0" latinLnBrk="0" hangingPunct="0"/>
            <a:r>
              <a:rPr lang="en-US" sz="1600" dirty="0" smtClean="0">
                <a:solidFill>
                  <a:schemeClr val="tx1">
                    <a:lumMod val="75000"/>
                    <a:lumOff val="25000"/>
                  </a:schemeClr>
                </a:solidFill>
                <a:latin typeface="Arial" panose="020B0604020202020204" pitchFamily="34" charset="0"/>
                <a:cs typeface="Arial" panose="020B0604020202020204" pitchFamily="34" charset="0"/>
              </a:rPr>
              <a:t>Difficulty breathing or breathing very fast.</a:t>
            </a:r>
          </a:p>
          <a:p>
            <a:pPr lvl="1" eaLnBrk="0" latinLnBrk="0" hangingPunct="0"/>
            <a:r>
              <a:rPr lang="en-US" sz="1600" dirty="0" smtClean="0">
                <a:solidFill>
                  <a:schemeClr val="tx1">
                    <a:lumMod val="75000"/>
                    <a:lumOff val="25000"/>
                  </a:schemeClr>
                </a:solidFill>
                <a:latin typeface="Arial" panose="020B0604020202020204" pitchFamily="34" charset="0"/>
                <a:cs typeface="Arial" panose="020B0604020202020204" pitchFamily="34" charset="0"/>
              </a:rPr>
              <a:t>Difficulty swallowing, tightness in your throat or a hoarse voice.</a:t>
            </a:r>
          </a:p>
          <a:p>
            <a:pPr lvl="1" eaLnBrk="0" latinLnBrk="0" hangingPunct="0"/>
            <a:r>
              <a:rPr lang="en-US" sz="1600" dirty="0" smtClean="0">
                <a:solidFill>
                  <a:schemeClr val="tx1">
                    <a:lumMod val="75000"/>
                    <a:lumOff val="25000"/>
                  </a:schemeClr>
                </a:solidFill>
                <a:latin typeface="Arial" panose="020B0604020202020204" pitchFamily="34" charset="0"/>
                <a:cs typeface="Arial" panose="020B0604020202020204" pitchFamily="34" charset="0"/>
              </a:rPr>
              <a:t>Wheezing, coughing or noisy breathing.</a:t>
            </a:r>
          </a:p>
          <a:p>
            <a:pPr lvl="1" eaLnBrk="0" latinLnBrk="0" hangingPunct="0"/>
            <a:r>
              <a:rPr lang="en-US" sz="1600" dirty="0" smtClean="0">
                <a:solidFill>
                  <a:schemeClr val="tx1">
                    <a:lumMod val="75000"/>
                    <a:lumOff val="25000"/>
                  </a:schemeClr>
                </a:solidFill>
                <a:latin typeface="Arial" panose="020B0604020202020204" pitchFamily="34" charset="0"/>
                <a:cs typeface="Arial" panose="020B0604020202020204" pitchFamily="34" charset="0"/>
              </a:rPr>
              <a:t>Feeling tired or confused.</a:t>
            </a:r>
          </a:p>
          <a:p>
            <a:pPr lvl="1" eaLnBrk="0" latinLnBrk="0" hangingPunct="0"/>
            <a:r>
              <a:rPr lang="en-US" sz="1600" dirty="0" smtClean="0">
                <a:solidFill>
                  <a:schemeClr val="tx1">
                    <a:lumMod val="75000"/>
                    <a:lumOff val="25000"/>
                  </a:schemeClr>
                </a:solidFill>
                <a:latin typeface="Arial" panose="020B0604020202020204" pitchFamily="34" charset="0"/>
                <a:cs typeface="Arial" panose="020B0604020202020204" pitchFamily="34" charset="0"/>
              </a:rPr>
              <a:t>Feeling faint, dizzy or fainting.</a:t>
            </a:r>
          </a:p>
          <a:p>
            <a:pPr lvl="1" eaLnBrk="0" latinLnBrk="0" hangingPunct="0"/>
            <a:r>
              <a:rPr lang="en-US" sz="1600" dirty="0" smtClean="0">
                <a:solidFill>
                  <a:schemeClr val="tx1">
                    <a:lumMod val="75000"/>
                    <a:lumOff val="25000"/>
                  </a:schemeClr>
                </a:solidFill>
                <a:latin typeface="Arial" panose="020B0604020202020204" pitchFamily="34" charset="0"/>
                <a:cs typeface="Arial" panose="020B0604020202020204" pitchFamily="34" charset="0"/>
              </a:rPr>
              <a:t>Skin that feels cold to the touch.</a:t>
            </a:r>
          </a:p>
          <a:p>
            <a:pPr lvl="1" eaLnBrk="0" latinLnBrk="0" hangingPunct="0"/>
            <a:r>
              <a:rPr lang="en-US" sz="1600" dirty="0" smtClean="0">
                <a:solidFill>
                  <a:schemeClr val="tx1">
                    <a:lumMod val="75000"/>
                    <a:lumOff val="25000"/>
                  </a:schemeClr>
                </a:solidFill>
                <a:latin typeface="Arial" panose="020B0604020202020204" pitchFamily="34" charset="0"/>
                <a:cs typeface="Arial" panose="020B0604020202020204" pitchFamily="34" charset="0"/>
              </a:rPr>
              <a:t>Blue, grey or pale skin, lips or tongue.</a:t>
            </a:r>
          </a:p>
          <a:p>
            <a:pPr lvl="1" eaLnBrk="0" latinLnBrk="0" hangingPunct="0"/>
            <a:r>
              <a:rPr lang="en-US" sz="1600" dirty="0" smtClean="0">
                <a:solidFill>
                  <a:schemeClr val="tx1">
                    <a:lumMod val="75000"/>
                    <a:lumOff val="25000"/>
                  </a:schemeClr>
                </a:solidFill>
                <a:latin typeface="Arial" panose="020B0604020202020204" pitchFamily="34" charset="0"/>
                <a:cs typeface="Arial" panose="020B0604020202020204" pitchFamily="34" charset="0"/>
              </a:rPr>
              <a:t>A rash that's swollen, raised or itchy.</a:t>
            </a:r>
          </a:p>
          <a:p>
            <a:pPr lvl="1" eaLnBrk="0" latinLnBrk="0" hangingPunct="0"/>
            <a:r>
              <a:rPr lang="en-US" sz="1600" dirty="0" smtClean="0">
                <a:solidFill>
                  <a:schemeClr val="tx1">
                    <a:lumMod val="75000"/>
                    <a:lumOff val="25000"/>
                  </a:schemeClr>
                </a:solidFill>
                <a:latin typeface="Arial" panose="020B0604020202020204" pitchFamily="34" charset="0"/>
                <a:cs typeface="Arial" panose="020B0604020202020204" pitchFamily="34" charset="0"/>
              </a:rPr>
              <a:t>Nausea or vomiting.</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1390326"/>
            <a:ext cx="3118794" cy="3118794"/>
          </a:xfrm>
          <a:prstGeom prst="rect">
            <a:avLst/>
          </a:prstGeom>
        </p:spPr>
      </p:pic>
    </p:spTree>
    <p:extLst>
      <p:ext uri="{BB962C8B-B14F-4D97-AF65-F5344CB8AC3E}">
        <p14:creationId xmlns:p14="http://schemas.microsoft.com/office/powerpoint/2010/main" val="219337636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69161"/>
            <a:ext cx="9144000" cy="564748"/>
          </a:xfrm>
          <a:prstGeom prst="rect">
            <a:avLst/>
          </a:prstGeom>
        </p:spPr>
        <p:txBody>
          <a:bodyPr vert="horz" wrap="square" lIns="0" tIns="10646" rIns="0" bIns="0" rtlCol="0">
            <a:spAutoFit/>
          </a:bodyPr>
          <a:lstStyle/>
          <a:p>
            <a:pPr marL="11206" algn="ctr">
              <a:spcBef>
                <a:spcPts val="84"/>
              </a:spcBef>
            </a:pPr>
            <a:r>
              <a:rPr lang="en-US" sz="3600" spc="-172" dirty="0" smtClean="0">
                <a:solidFill>
                  <a:schemeClr val="bg1"/>
                </a:solidFill>
              </a:rPr>
              <a:t>Anaphylaxis </a:t>
            </a:r>
            <a:r>
              <a:rPr lang="en-US" sz="3600" spc="-172" dirty="0" smtClean="0">
                <a:solidFill>
                  <a:schemeClr val="bg1"/>
                </a:solidFill>
              </a:rPr>
              <a:t>First Aid</a:t>
            </a:r>
            <a:endParaRPr sz="3600" spc="-106" dirty="0">
              <a:solidFill>
                <a:schemeClr val="bg1"/>
              </a:solidFill>
            </a:endParaRPr>
          </a:p>
        </p:txBody>
      </p:sp>
      <p:sp>
        <p:nvSpPr>
          <p:cNvPr id="10" name="Content Placeholder 9"/>
          <p:cNvSpPr>
            <a:spLocks noGrp="1"/>
          </p:cNvSpPr>
          <p:nvPr>
            <p:ph idx="10"/>
          </p:nvPr>
        </p:nvSpPr>
        <p:spPr>
          <a:xfrm>
            <a:off x="0" y="1390326"/>
            <a:ext cx="5436096" cy="5207026"/>
          </a:xfrm>
        </p:spPr>
        <p:txBody>
          <a:bodyPr/>
          <a:lstStyle/>
          <a:p>
            <a:r>
              <a:rPr lang="en-US" sz="2000" dirty="0" smtClean="0">
                <a:latin typeface="Arial" panose="020B0604020202020204" pitchFamily="34" charset="0"/>
                <a:cs typeface="Arial" panose="020B0604020202020204" pitchFamily="34" charset="0"/>
              </a:rPr>
              <a:t>Anaphylaxis First Aid:</a:t>
            </a:r>
            <a:endParaRPr lang="en-US" sz="2000" dirty="0">
              <a:latin typeface="Arial" panose="020B0604020202020204" pitchFamily="34" charset="0"/>
              <a:cs typeface="Arial" panose="020B0604020202020204" pitchFamily="34" charset="0"/>
            </a:endParaRPr>
          </a:p>
          <a:p>
            <a:pPr lvl="1" eaLnBrk="0" latinLnBrk="0" hangingPunct="0"/>
            <a:r>
              <a:rPr lang="en-US" sz="1600" dirty="0">
                <a:solidFill>
                  <a:schemeClr val="tx1">
                    <a:lumMod val="75000"/>
                    <a:lumOff val="25000"/>
                  </a:schemeClr>
                </a:solidFill>
                <a:latin typeface="Arial" panose="020B0604020202020204" pitchFamily="34" charset="0"/>
                <a:cs typeface="Arial" panose="020B0604020202020204" pitchFamily="34" charset="0"/>
              </a:rPr>
              <a:t>Immediately call </a:t>
            </a:r>
            <a:r>
              <a:rPr lang="en-US" sz="1600" dirty="0" smtClean="0">
                <a:solidFill>
                  <a:schemeClr val="tx1">
                    <a:lumMod val="75000"/>
                    <a:lumOff val="25000"/>
                  </a:schemeClr>
                </a:solidFill>
                <a:latin typeface="Arial" panose="020B0604020202020204" pitchFamily="34" charset="0"/>
                <a:cs typeface="Arial" panose="020B0604020202020204" pitchFamily="34" charset="0"/>
              </a:rPr>
              <a:t>911.</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lvl="1" eaLnBrk="0" latinLnBrk="0" hangingPunct="0"/>
            <a:r>
              <a:rPr lang="en-US" sz="1600" dirty="0">
                <a:solidFill>
                  <a:schemeClr val="tx1">
                    <a:lumMod val="75000"/>
                    <a:lumOff val="25000"/>
                  </a:schemeClr>
                </a:solidFill>
                <a:latin typeface="Arial" panose="020B0604020202020204" pitchFamily="34" charset="0"/>
                <a:cs typeface="Arial" panose="020B0604020202020204" pitchFamily="34" charset="0"/>
              </a:rPr>
              <a:t>Ask if the person is carrying an </a:t>
            </a:r>
            <a:r>
              <a:rPr lang="en-US" sz="1600" dirty="0" smtClean="0">
                <a:solidFill>
                  <a:schemeClr val="tx1">
                    <a:lumMod val="75000"/>
                    <a:lumOff val="25000"/>
                  </a:schemeClr>
                </a:solidFill>
                <a:latin typeface="Arial" panose="020B0604020202020204" pitchFamily="34" charset="0"/>
                <a:cs typeface="Arial" panose="020B0604020202020204" pitchFamily="34" charset="0"/>
              </a:rPr>
              <a:t>EpiPen to </a:t>
            </a:r>
            <a:r>
              <a:rPr lang="en-US" sz="1600" dirty="0">
                <a:solidFill>
                  <a:schemeClr val="tx1">
                    <a:lumMod val="75000"/>
                    <a:lumOff val="25000"/>
                  </a:schemeClr>
                </a:solidFill>
                <a:latin typeface="Arial" panose="020B0604020202020204" pitchFamily="34" charset="0"/>
                <a:cs typeface="Arial" panose="020B0604020202020204" pitchFamily="34" charset="0"/>
              </a:rPr>
              <a:t>treat an allergic attack.</a:t>
            </a:r>
          </a:p>
          <a:p>
            <a:pPr lvl="1" eaLnBrk="0" latinLnBrk="0" hangingPunct="0"/>
            <a:r>
              <a:rPr lang="en-US" sz="1600" dirty="0">
                <a:solidFill>
                  <a:schemeClr val="tx1">
                    <a:lumMod val="75000"/>
                    <a:lumOff val="25000"/>
                  </a:schemeClr>
                </a:solidFill>
                <a:latin typeface="Arial" panose="020B0604020202020204" pitchFamily="34" charset="0"/>
                <a:cs typeface="Arial" panose="020B0604020202020204" pitchFamily="34" charset="0"/>
              </a:rPr>
              <a:t>If the person needs to use an autoinjector, ask whether you should help inject the medication. </a:t>
            </a:r>
            <a:endParaRPr lang="en-US" sz="1600" dirty="0" smtClean="0">
              <a:solidFill>
                <a:schemeClr val="tx1">
                  <a:lumMod val="75000"/>
                  <a:lumOff val="25000"/>
                </a:schemeClr>
              </a:solidFill>
              <a:latin typeface="Arial" panose="020B0604020202020204" pitchFamily="34" charset="0"/>
              <a:cs typeface="Arial" panose="020B0604020202020204" pitchFamily="34" charset="0"/>
            </a:endParaRPr>
          </a:p>
          <a:p>
            <a:pPr lvl="1" eaLnBrk="0" latinLnBrk="0" hangingPunct="0"/>
            <a:r>
              <a:rPr lang="en-US" sz="1600" dirty="0" smtClean="0">
                <a:solidFill>
                  <a:schemeClr val="tx1">
                    <a:lumMod val="75000"/>
                    <a:lumOff val="25000"/>
                  </a:schemeClr>
                </a:solidFill>
                <a:latin typeface="Arial" panose="020B0604020202020204" pitchFamily="34" charset="0"/>
                <a:cs typeface="Arial" panose="020B0604020202020204" pitchFamily="34" charset="0"/>
              </a:rPr>
              <a:t>Have </a:t>
            </a:r>
            <a:r>
              <a:rPr lang="en-US" sz="1600" dirty="0">
                <a:solidFill>
                  <a:schemeClr val="tx1">
                    <a:lumMod val="75000"/>
                    <a:lumOff val="25000"/>
                  </a:schemeClr>
                </a:solidFill>
                <a:latin typeface="Arial" panose="020B0604020202020204" pitchFamily="34" charset="0"/>
                <a:cs typeface="Arial" panose="020B0604020202020204" pitchFamily="34" charset="0"/>
              </a:rPr>
              <a:t>the person lie face up and be still.</a:t>
            </a:r>
          </a:p>
          <a:p>
            <a:pPr lvl="1" eaLnBrk="0" latinLnBrk="0" hangingPunct="0"/>
            <a:r>
              <a:rPr lang="en-US" sz="1600" dirty="0">
                <a:solidFill>
                  <a:schemeClr val="tx1">
                    <a:lumMod val="75000"/>
                    <a:lumOff val="25000"/>
                  </a:schemeClr>
                </a:solidFill>
                <a:latin typeface="Arial" panose="020B0604020202020204" pitchFamily="34" charset="0"/>
                <a:cs typeface="Arial" panose="020B0604020202020204" pitchFamily="34" charset="0"/>
              </a:rPr>
              <a:t>Loosen tight clothing and cover the person with a blanket. Don't give the person anything to drink.</a:t>
            </a:r>
          </a:p>
          <a:p>
            <a:pPr lvl="1" eaLnBrk="0" latinLnBrk="0" hangingPunct="0"/>
            <a:r>
              <a:rPr lang="en-US" sz="1600" dirty="0">
                <a:solidFill>
                  <a:schemeClr val="tx1">
                    <a:lumMod val="75000"/>
                    <a:lumOff val="25000"/>
                  </a:schemeClr>
                </a:solidFill>
                <a:latin typeface="Arial" panose="020B0604020202020204" pitchFamily="34" charset="0"/>
                <a:cs typeface="Arial" panose="020B0604020202020204" pitchFamily="34" charset="0"/>
              </a:rPr>
              <a:t>If there's vomiting or bleeding from the mouth, turn the person to the side to prevent choking.</a:t>
            </a:r>
          </a:p>
          <a:p>
            <a:pPr lvl="1" eaLnBrk="0" latinLnBrk="0" hangingPunct="0"/>
            <a:r>
              <a:rPr lang="en-US" sz="1600" dirty="0">
                <a:solidFill>
                  <a:schemeClr val="tx1">
                    <a:lumMod val="75000"/>
                    <a:lumOff val="25000"/>
                  </a:schemeClr>
                </a:solidFill>
                <a:latin typeface="Arial" panose="020B0604020202020204" pitchFamily="34" charset="0"/>
                <a:cs typeface="Arial" panose="020B0604020202020204" pitchFamily="34" charset="0"/>
              </a:rPr>
              <a:t>If there are no signs of breathing, coughing or movement, begin CPR. </a:t>
            </a:r>
          </a:p>
          <a:p>
            <a:pPr lvl="1" eaLnBrk="0" latinLnBrk="0" hangingPunct="0"/>
            <a:r>
              <a:rPr lang="en-US" sz="1600" dirty="0">
                <a:solidFill>
                  <a:schemeClr val="tx1">
                    <a:lumMod val="75000"/>
                    <a:lumOff val="25000"/>
                  </a:schemeClr>
                </a:solidFill>
                <a:latin typeface="Arial" panose="020B0604020202020204" pitchFamily="34" charset="0"/>
                <a:cs typeface="Arial" panose="020B0604020202020204" pitchFamily="34" charset="0"/>
              </a:rPr>
              <a:t>Get emergency treatment even if symptoms start to </a:t>
            </a:r>
            <a:r>
              <a:rPr lang="en-US" sz="1600" dirty="0" smtClean="0">
                <a:solidFill>
                  <a:schemeClr val="tx1">
                    <a:lumMod val="75000"/>
                    <a:lumOff val="25000"/>
                  </a:schemeClr>
                </a:solidFill>
                <a:latin typeface="Arial" panose="020B0604020202020204" pitchFamily="34" charset="0"/>
                <a:cs typeface="Arial" panose="020B0604020202020204" pitchFamily="34" charset="0"/>
              </a:rPr>
              <a:t>improve (it's </a:t>
            </a:r>
            <a:r>
              <a:rPr lang="en-US" sz="1600" dirty="0">
                <a:solidFill>
                  <a:schemeClr val="tx1">
                    <a:lumMod val="75000"/>
                    <a:lumOff val="25000"/>
                  </a:schemeClr>
                </a:solidFill>
                <a:latin typeface="Arial" panose="020B0604020202020204" pitchFamily="34" charset="0"/>
                <a:cs typeface="Arial" panose="020B0604020202020204" pitchFamily="34" charset="0"/>
              </a:rPr>
              <a:t>possible for symptoms to start </a:t>
            </a:r>
            <a:r>
              <a:rPr lang="en-US" sz="1600" dirty="0" smtClean="0">
                <a:solidFill>
                  <a:schemeClr val="tx1">
                    <a:lumMod val="75000"/>
                    <a:lumOff val="25000"/>
                  </a:schemeClr>
                </a:solidFill>
                <a:latin typeface="Arial" panose="020B0604020202020204" pitchFamily="34" charset="0"/>
                <a:cs typeface="Arial" panose="020B0604020202020204" pitchFamily="34" charset="0"/>
              </a:rPr>
              <a:t>again). </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0616"/>
          <a:stretch/>
        </p:blipFill>
        <p:spPr>
          <a:xfrm>
            <a:off x="5580111" y="1772816"/>
            <a:ext cx="3464093" cy="3096344"/>
          </a:xfrm>
          <a:prstGeom prst="rect">
            <a:avLst/>
          </a:prstGeom>
        </p:spPr>
      </p:pic>
    </p:spTree>
    <p:extLst>
      <p:ext uri="{BB962C8B-B14F-4D97-AF65-F5344CB8AC3E}">
        <p14:creationId xmlns:p14="http://schemas.microsoft.com/office/powerpoint/2010/main" val="382133151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69161"/>
            <a:ext cx="9144000" cy="564748"/>
          </a:xfrm>
          <a:prstGeom prst="rect">
            <a:avLst/>
          </a:prstGeom>
        </p:spPr>
        <p:txBody>
          <a:bodyPr vert="horz" wrap="square" lIns="0" tIns="10646" rIns="0" bIns="0" rtlCol="0">
            <a:spAutoFit/>
          </a:bodyPr>
          <a:lstStyle/>
          <a:p>
            <a:pPr marL="11206" algn="ctr">
              <a:spcBef>
                <a:spcPts val="84"/>
              </a:spcBef>
            </a:pPr>
            <a:r>
              <a:rPr lang="en-US" sz="3600" spc="-172" dirty="0" smtClean="0">
                <a:solidFill>
                  <a:schemeClr val="bg1"/>
                </a:solidFill>
              </a:rPr>
              <a:t>Anaphylaxis/Allergic Reaction Prevention</a:t>
            </a:r>
            <a:endParaRPr sz="3600" spc="-106" dirty="0">
              <a:solidFill>
                <a:schemeClr val="bg1"/>
              </a:solidFill>
            </a:endParaRPr>
          </a:p>
        </p:txBody>
      </p:sp>
      <p:sp>
        <p:nvSpPr>
          <p:cNvPr id="10" name="Content Placeholder 9"/>
          <p:cNvSpPr>
            <a:spLocks noGrp="1"/>
          </p:cNvSpPr>
          <p:nvPr>
            <p:ph idx="10"/>
          </p:nvPr>
        </p:nvSpPr>
        <p:spPr>
          <a:xfrm>
            <a:off x="0" y="1390326"/>
            <a:ext cx="4572000" cy="5207025"/>
          </a:xfrm>
        </p:spPr>
        <p:txBody>
          <a:bodyPr/>
          <a:lstStyle/>
          <a:p>
            <a:r>
              <a:rPr lang="en-US" sz="2000" b="1" dirty="0" smtClean="0">
                <a:latin typeface="Arial" panose="020B0604020202020204" pitchFamily="34" charset="0"/>
                <a:cs typeface="Arial" panose="020B0604020202020204" pitchFamily="34" charset="0"/>
              </a:rPr>
              <a:t>Preventing </a:t>
            </a:r>
            <a:r>
              <a:rPr lang="en-US" sz="2000" b="1" dirty="0">
                <a:latin typeface="Arial" panose="020B0604020202020204" pitchFamily="34" charset="0"/>
                <a:cs typeface="Arial" panose="020B0604020202020204" pitchFamily="34" charset="0"/>
              </a:rPr>
              <a:t>Allergic Reactions and </a:t>
            </a:r>
            <a:r>
              <a:rPr lang="en-US" sz="2000" b="1" dirty="0" smtClean="0">
                <a:latin typeface="Arial" panose="020B0604020202020204" pitchFamily="34" charset="0"/>
                <a:cs typeface="Arial" panose="020B0604020202020204" pitchFamily="34" charset="0"/>
              </a:rPr>
              <a:t>Managing Allergies.</a:t>
            </a:r>
            <a:endParaRPr lang="en-US" sz="2000" dirty="0">
              <a:latin typeface="Arial" panose="020B0604020202020204" pitchFamily="34" charset="0"/>
              <a:cs typeface="Arial" panose="020B0604020202020204" pitchFamily="34" charset="0"/>
            </a:endParaRP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Avoid your allergens</a:t>
            </a:r>
            <a:r>
              <a:rPr lang="en-US" sz="1800" dirty="0" smtClean="0">
                <a:solidFill>
                  <a:schemeClr val="tx1">
                    <a:lumMod val="75000"/>
                    <a:lumOff val="25000"/>
                  </a:schemeClr>
                </a:solidFill>
                <a:latin typeface="Arial" panose="020B0604020202020204" pitchFamily="34" charset="0"/>
                <a:cs typeface="Arial" panose="020B0604020202020204" pitchFamily="34" charset="0"/>
              </a:rPr>
              <a:t>. </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Take your medicines as prescribed</a:t>
            </a:r>
            <a:r>
              <a:rPr lang="en-US" sz="1800" dirty="0" smtClean="0">
                <a:solidFill>
                  <a:schemeClr val="tx1">
                    <a:lumMod val="75000"/>
                    <a:lumOff val="25000"/>
                  </a:schemeClr>
                </a:solidFill>
                <a:latin typeface="Arial" panose="020B0604020202020204" pitchFamily="34" charset="0"/>
                <a:cs typeface="Arial" panose="020B0604020202020204" pitchFamily="34" charset="0"/>
              </a:rPr>
              <a:t>. </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If you are at risk for anaphylaxis, keep your epinephrine auto-injectors with you at all times</a:t>
            </a:r>
            <a:r>
              <a:rPr lang="en-US" sz="1800" dirty="0" smtClean="0">
                <a:solidFill>
                  <a:schemeClr val="tx1">
                    <a:lumMod val="75000"/>
                    <a:lumOff val="25000"/>
                  </a:schemeClr>
                </a:solidFill>
                <a:latin typeface="Arial" panose="020B0604020202020204" pitchFamily="34" charset="0"/>
                <a:cs typeface="Arial" panose="020B0604020202020204" pitchFamily="34" charset="0"/>
              </a:rPr>
              <a:t>. </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Wear a medical alert bracelet (or necklace) to let others know about your allergies. </a:t>
            </a: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Know what to do during an allergic reaction.</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clrChange>
              <a:clrFrom>
                <a:srgbClr val="FFFFFF"/>
              </a:clrFrom>
              <a:clrTo>
                <a:srgbClr val="FFFFFF">
                  <a:alpha val="0"/>
                </a:srgbClr>
              </a:clrTo>
            </a:clrChange>
          </a:blip>
          <a:srcRect t="18934" b="24256"/>
          <a:stretch/>
        </p:blipFill>
        <p:spPr>
          <a:xfrm>
            <a:off x="4716016" y="4221088"/>
            <a:ext cx="4097030" cy="18002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390326"/>
            <a:ext cx="4097030" cy="2731696"/>
          </a:xfrm>
          <a:prstGeom prst="rect">
            <a:avLst/>
          </a:prstGeom>
        </p:spPr>
      </p:pic>
    </p:spTree>
    <p:extLst>
      <p:ext uri="{BB962C8B-B14F-4D97-AF65-F5344CB8AC3E}">
        <p14:creationId xmlns:p14="http://schemas.microsoft.com/office/powerpoint/2010/main" val="35051905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lang="en-US" spc="-172" dirty="0" smtClean="0">
                <a:solidFill>
                  <a:schemeClr val="bg1"/>
                </a:solidFill>
              </a:rPr>
              <a:t>Asthma</a:t>
            </a:r>
            <a:endParaRPr spc="-106" dirty="0">
              <a:solidFill>
                <a:schemeClr val="bg1"/>
              </a:solidFill>
            </a:endParaRPr>
          </a:p>
        </p:txBody>
      </p:sp>
      <p:sp>
        <p:nvSpPr>
          <p:cNvPr id="10" name="Content Placeholder 9"/>
          <p:cNvSpPr>
            <a:spLocks noGrp="1"/>
          </p:cNvSpPr>
          <p:nvPr>
            <p:ph idx="10"/>
          </p:nvPr>
        </p:nvSpPr>
        <p:spPr>
          <a:xfrm>
            <a:off x="0" y="1268760"/>
            <a:ext cx="4211960" cy="5472608"/>
          </a:xfrm>
        </p:spPr>
        <p:txBody>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Asthma is a </a:t>
            </a:r>
            <a:r>
              <a:rPr lang="en-US" sz="2000" dirty="0">
                <a:latin typeface="Arial" panose="020B0604020202020204" pitchFamily="34" charset="0"/>
                <a:cs typeface="Arial" panose="020B0604020202020204" pitchFamily="34" charset="0"/>
              </a:rPr>
              <a:t>condition in which a person's airways become inflamed, narrow and swell, and produce extra mucus, which makes it difficult to breathe.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Asthma can be minor or it can interfere with daily activities. </a:t>
            </a:r>
            <a:endParaRPr lang="en-U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In </a:t>
            </a:r>
            <a:r>
              <a:rPr lang="en-US" sz="2000" dirty="0">
                <a:latin typeface="Arial" panose="020B0604020202020204" pitchFamily="34" charset="0"/>
                <a:cs typeface="Arial" panose="020B0604020202020204" pitchFamily="34" charset="0"/>
              </a:rPr>
              <a:t>some cases, it may lead to a life-threatening attack.</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Symptoms:</a:t>
            </a: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Difficulty breathing.</a:t>
            </a: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Chest pain.</a:t>
            </a: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Coughing.</a:t>
            </a: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Wheezing.</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endParaRPr lang="en-US" sz="2400" dirty="0">
              <a:solidFill>
                <a:schemeClr val="tx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4211960" y="1235616"/>
            <a:ext cx="4725144" cy="4725144"/>
          </a:xfrm>
          <a:prstGeom prst="rect">
            <a:avLst/>
          </a:prstGeom>
        </p:spPr>
      </p:pic>
    </p:spTree>
    <p:extLst>
      <p:ext uri="{BB962C8B-B14F-4D97-AF65-F5344CB8AC3E}">
        <p14:creationId xmlns:p14="http://schemas.microsoft.com/office/powerpoint/2010/main" val="32759202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2</a:t>
            </a:r>
            <a:r>
              <a:rPr lang="en-US" baseline="30000" dirty="0" smtClean="0">
                <a:solidFill>
                  <a:schemeClr val="bg1"/>
                </a:solidFill>
              </a:rPr>
              <a:t>nd</a:t>
            </a:r>
            <a:r>
              <a:rPr lang="en-US" dirty="0" smtClean="0">
                <a:solidFill>
                  <a:schemeClr val="bg1"/>
                </a:solidFill>
              </a:rPr>
              <a:t> Class First Aid Requirements</a:t>
            </a:r>
            <a:endParaRPr lang="en-US" dirty="0"/>
          </a:p>
        </p:txBody>
      </p:sp>
      <p:sp>
        <p:nvSpPr>
          <p:cNvPr id="4" name="Content Placeholder 3"/>
          <p:cNvSpPr>
            <a:spLocks noGrp="1"/>
          </p:cNvSpPr>
          <p:nvPr>
            <p:ph idx="10"/>
          </p:nvPr>
        </p:nvSpPr>
        <p:spPr>
          <a:xfrm>
            <a:off x="179512" y="1488240"/>
            <a:ext cx="6192688" cy="4389032"/>
          </a:xfrm>
        </p:spPr>
        <p:txBody>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Show first aid for the following:</a:t>
            </a:r>
            <a:endParaRPr lang="en-US" sz="2000" dirty="0">
              <a:latin typeface="Arial" panose="020B0604020202020204" pitchFamily="34" charset="0"/>
              <a:cs typeface="Arial" panose="020B0604020202020204" pitchFamily="34" charset="0"/>
            </a:endParaRP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Object in the eye</a:t>
            </a: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Bite of a warm-blooded animal</a:t>
            </a: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Puncture wounds from a splinter, nail, and fishhook</a:t>
            </a: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Serious burns (partial thickness, or second-degree)</a:t>
            </a: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Heat exhaustion</a:t>
            </a: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Shock</a:t>
            </a: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Heatstroke, dehydration, hypothermia, and hyperventilation</a:t>
            </a:r>
          </a:p>
          <a:p>
            <a:endParaRPr lang="en-US" sz="2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8224" y="1489384"/>
            <a:ext cx="1955213" cy="2492896"/>
          </a:xfrm>
          <a:prstGeom prst="rect">
            <a:avLst/>
          </a:prstGeom>
        </p:spPr>
      </p:pic>
    </p:spTree>
    <p:extLst>
      <p:ext uri="{BB962C8B-B14F-4D97-AF65-F5344CB8AC3E}">
        <p14:creationId xmlns:p14="http://schemas.microsoft.com/office/powerpoint/2010/main" val="38488205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lang="en-US" spc="-172" dirty="0" smtClean="0">
                <a:solidFill>
                  <a:schemeClr val="bg1"/>
                </a:solidFill>
              </a:rPr>
              <a:t>Asthma Treatment and Prevention</a:t>
            </a:r>
            <a:endParaRPr spc="-106" dirty="0">
              <a:solidFill>
                <a:schemeClr val="bg1"/>
              </a:solidFill>
            </a:endParaRPr>
          </a:p>
        </p:txBody>
      </p:sp>
      <p:sp>
        <p:nvSpPr>
          <p:cNvPr id="10" name="Content Placeholder 9"/>
          <p:cNvSpPr>
            <a:spLocks noGrp="1"/>
          </p:cNvSpPr>
          <p:nvPr>
            <p:ph idx="10"/>
          </p:nvPr>
        </p:nvSpPr>
        <p:spPr>
          <a:xfrm>
            <a:off x="0" y="1390326"/>
            <a:ext cx="5292080" cy="5467673"/>
          </a:xfrm>
        </p:spPr>
        <p:txBody>
          <a:bodyPr/>
          <a:lstStyle/>
          <a:p>
            <a:r>
              <a:rPr lang="en-US" sz="2000" dirty="0" smtClean="0">
                <a:latin typeface="Arial" panose="020B0604020202020204" pitchFamily="34" charset="0"/>
                <a:cs typeface="Arial" panose="020B0604020202020204" pitchFamily="34" charset="0"/>
              </a:rPr>
              <a:t>Treatment:</a:t>
            </a: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Asthma </a:t>
            </a:r>
            <a:r>
              <a:rPr lang="en-US" sz="1800" dirty="0">
                <a:solidFill>
                  <a:schemeClr val="tx1">
                    <a:lumMod val="75000"/>
                    <a:lumOff val="25000"/>
                  </a:schemeClr>
                </a:solidFill>
                <a:latin typeface="Arial" panose="020B0604020202020204" pitchFamily="34" charset="0"/>
                <a:cs typeface="Arial" panose="020B0604020202020204" pitchFamily="34" charset="0"/>
              </a:rPr>
              <a:t>can usually be managed with rescue inhalers to treat symptoms and controller inhalers that prevent symptoms. </a:t>
            </a: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Severe cases may require longer-acting inhalers that keep the airways open, as well as oral steroids.</a:t>
            </a:r>
          </a:p>
          <a:p>
            <a:r>
              <a:rPr lang="en-US" sz="2000" dirty="0" smtClean="0">
                <a:latin typeface="Arial" panose="020B0604020202020204" pitchFamily="34" charset="0"/>
                <a:cs typeface="Arial" panose="020B0604020202020204" pitchFamily="34" charset="0"/>
              </a:rPr>
              <a:t>Prevention:</a:t>
            </a: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Identify and avoid asthma triggers</a:t>
            </a:r>
            <a:r>
              <a:rPr lang="en-US" sz="1800" dirty="0" smtClean="0">
                <a:solidFill>
                  <a:schemeClr val="tx1">
                    <a:lumMod val="75000"/>
                    <a:lumOff val="25000"/>
                  </a:schemeClr>
                </a:solidFill>
                <a:latin typeface="Arial" panose="020B0604020202020204" pitchFamily="34" charset="0"/>
                <a:cs typeface="Arial" panose="020B0604020202020204" pitchFamily="34" charset="0"/>
              </a:rPr>
              <a:t>. </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Follow </a:t>
            </a:r>
            <a:r>
              <a:rPr lang="en-US" sz="1800" dirty="0">
                <a:solidFill>
                  <a:schemeClr val="tx1">
                    <a:lumMod val="75000"/>
                    <a:lumOff val="25000"/>
                  </a:schemeClr>
                </a:solidFill>
                <a:latin typeface="Arial" panose="020B0604020202020204" pitchFamily="34" charset="0"/>
                <a:cs typeface="Arial" panose="020B0604020202020204" pitchFamily="34" charset="0"/>
              </a:rPr>
              <a:t>your asthma action plan</a:t>
            </a:r>
            <a:r>
              <a:rPr lang="en-US" sz="1800" dirty="0" smtClean="0">
                <a:solidFill>
                  <a:schemeClr val="tx1">
                    <a:lumMod val="75000"/>
                    <a:lumOff val="25000"/>
                  </a:schemeClr>
                </a:solidFill>
                <a:latin typeface="Arial" panose="020B0604020202020204" pitchFamily="34" charset="0"/>
                <a:cs typeface="Arial" panose="020B0604020202020204" pitchFamily="34" charset="0"/>
              </a:rPr>
              <a:t>. </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Get vaccinated for influenza and pneumonia</a:t>
            </a:r>
            <a:r>
              <a:rPr lang="en-US" sz="1800" dirty="0" smtClean="0">
                <a:solidFill>
                  <a:schemeClr val="tx1">
                    <a:lumMod val="75000"/>
                    <a:lumOff val="25000"/>
                  </a:schemeClr>
                </a:solidFill>
                <a:latin typeface="Arial" panose="020B0604020202020204" pitchFamily="34" charset="0"/>
                <a:cs typeface="Arial" panose="020B0604020202020204" pitchFamily="34" charset="0"/>
              </a:rPr>
              <a:t>. </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Identify </a:t>
            </a:r>
            <a:r>
              <a:rPr lang="en-US" sz="1800" dirty="0">
                <a:solidFill>
                  <a:schemeClr val="tx1">
                    <a:lumMod val="75000"/>
                    <a:lumOff val="25000"/>
                  </a:schemeClr>
                </a:solidFill>
                <a:latin typeface="Arial" panose="020B0604020202020204" pitchFamily="34" charset="0"/>
                <a:cs typeface="Arial" panose="020B0604020202020204" pitchFamily="34" charset="0"/>
              </a:rPr>
              <a:t>and treat attacks early</a:t>
            </a:r>
            <a:r>
              <a:rPr lang="en-US" sz="1800" dirty="0" smtClean="0">
                <a:solidFill>
                  <a:schemeClr val="tx1">
                    <a:lumMod val="75000"/>
                    <a:lumOff val="25000"/>
                  </a:schemeClr>
                </a:solidFill>
                <a:latin typeface="Arial" panose="020B0604020202020204" pitchFamily="34" charset="0"/>
                <a:cs typeface="Arial" panose="020B0604020202020204" pitchFamily="34" charset="0"/>
              </a:rPr>
              <a:t>. </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Take your medication as prescribed</a:t>
            </a:r>
            <a:r>
              <a:rPr lang="en-US" sz="1800" dirty="0" smtClean="0">
                <a:solidFill>
                  <a:schemeClr val="tx1">
                    <a:lumMod val="75000"/>
                    <a:lumOff val="25000"/>
                  </a:schemeClr>
                </a:solidFill>
                <a:latin typeface="Arial" panose="020B0604020202020204" pitchFamily="34" charset="0"/>
                <a:cs typeface="Arial" panose="020B0604020202020204" pitchFamily="34" charset="0"/>
              </a:rPr>
              <a:t>. </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lvl="1"/>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600" r="18101"/>
          <a:stretch/>
        </p:blipFill>
        <p:spPr>
          <a:xfrm>
            <a:off x="5580112" y="1587844"/>
            <a:ext cx="3168352" cy="2571750"/>
          </a:xfrm>
          <a:prstGeom prst="rect">
            <a:avLst/>
          </a:prstGeom>
        </p:spPr>
      </p:pic>
    </p:spTree>
    <p:extLst>
      <p:ext uri="{BB962C8B-B14F-4D97-AF65-F5344CB8AC3E}">
        <p14:creationId xmlns:p14="http://schemas.microsoft.com/office/powerpoint/2010/main" val="190466880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646" rIns="0" bIns="0" rtlCol="0">
            <a:spAutoFit/>
          </a:bodyPr>
          <a:lstStyle/>
          <a:p>
            <a:pPr marL="11206" algn="ctr">
              <a:spcBef>
                <a:spcPts val="84"/>
              </a:spcBef>
            </a:pPr>
            <a:r>
              <a:rPr spc="-124" dirty="0">
                <a:solidFill>
                  <a:schemeClr val="bg1"/>
                </a:solidFill>
              </a:rPr>
              <a:t>Bruises</a:t>
            </a:r>
          </a:p>
        </p:txBody>
      </p:sp>
      <p:sp>
        <p:nvSpPr>
          <p:cNvPr id="12" name="Content Placeholder 11"/>
          <p:cNvSpPr>
            <a:spLocks noGrp="1"/>
          </p:cNvSpPr>
          <p:nvPr>
            <p:ph idx="10"/>
          </p:nvPr>
        </p:nvSpPr>
        <p:spPr>
          <a:xfrm>
            <a:off x="179512" y="1196752"/>
            <a:ext cx="4968552" cy="5544616"/>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Caused by force damaging     tissue under the skin. Usually will heal themselves.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The discoloration is caused by blood leaking into tissue.</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You can apply cold pack in      first hour.</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Warm packs after a day will    help them go away faster.</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If very large or spreading, they are a sign that something       serious is going on and          medical care is needed.</a:t>
            </a:r>
            <a:endParaRPr 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a:srcRect r="14039"/>
          <a:stretch/>
        </p:blipFill>
        <p:spPr>
          <a:xfrm>
            <a:off x="5399584" y="1412776"/>
            <a:ext cx="3744416" cy="2443872"/>
          </a:xfrm>
          <a:prstGeom prst="rect">
            <a:avLst/>
          </a:prstGeom>
        </p:spPr>
      </p:pic>
    </p:spTree>
    <p:extLst>
      <p:ext uri="{BB962C8B-B14F-4D97-AF65-F5344CB8AC3E}">
        <p14:creationId xmlns:p14="http://schemas.microsoft.com/office/powerpoint/2010/main" val="26606844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lang="en-US" spc="-124" dirty="0" smtClean="0">
                <a:solidFill>
                  <a:schemeClr val="bg1"/>
                </a:solidFill>
              </a:rPr>
              <a:t>Sprains vs. Strains</a:t>
            </a:r>
            <a:endParaRPr spc="-124" dirty="0">
              <a:solidFill>
                <a:schemeClr val="bg1"/>
              </a:solidFill>
            </a:endParaRPr>
          </a:p>
        </p:txBody>
      </p:sp>
      <p:sp>
        <p:nvSpPr>
          <p:cNvPr id="12" name="Content Placeholder 11"/>
          <p:cNvSpPr>
            <a:spLocks noGrp="1"/>
          </p:cNvSpPr>
          <p:nvPr>
            <p:ph idx="10"/>
          </p:nvPr>
        </p:nvSpPr>
        <p:spPr>
          <a:xfrm>
            <a:off x="179512" y="5013176"/>
            <a:ext cx="8640960" cy="1510208"/>
          </a:xfrm>
        </p:spPr>
        <p:txBody>
          <a:bodyPr/>
          <a:lstStyle/>
          <a:p>
            <a:r>
              <a:rPr lang="en-US" sz="2400" dirty="0">
                <a:latin typeface="Arial" panose="020B0604020202020204" pitchFamily="34" charset="0"/>
                <a:cs typeface="Arial" panose="020B0604020202020204" pitchFamily="34" charset="0"/>
              </a:rPr>
              <a:t>The difference between a strain and a sprain </a:t>
            </a:r>
            <a:r>
              <a:rPr lang="en-US" sz="2400" dirty="0" smtClean="0">
                <a:latin typeface="Arial" panose="020B0604020202020204" pitchFamily="34" charset="0"/>
                <a:cs typeface="Arial" panose="020B0604020202020204" pitchFamily="34" charset="0"/>
              </a:rPr>
              <a:t>is that a sprain </a:t>
            </a:r>
            <a:r>
              <a:rPr lang="en-US" sz="2400" dirty="0">
                <a:latin typeface="Arial" panose="020B0604020202020204" pitchFamily="34" charset="0"/>
                <a:cs typeface="Arial" panose="020B0604020202020204" pitchFamily="34" charset="0"/>
              </a:rPr>
              <a:t>is an injury to ligaments and </a:t>
            </a:r>
            <a:r>
              <a:rPr lang="en-US" sz="2400" dirty="0" smtClean="0">
                <a:latin typeface="Arial" panose="020B0604020202020204" pitchFamily="34" charset="0"/>
                <a:cs typeface="Arial" panose="020B0604020202020204" pitchFamily="34" charset="0"/>
              </a:rPr>
              <a:t>a strain is </a:t>
            </a:r>
            <a:r>
              <a:rPr lang="en-US" sz="2400" dirty="0">
                <a:latin typeface="Arial" panose="020B0604020202020204" pitchFamily="34" charset="0"/>
                <a:cs typeface="Arial" panose="020B0604020202020204" pitchFamily="34" charset="0"/>
              </a:rPr>
              <a:t>an injury to muscles and tendons.</a:t>
            </a:r>
            <a:endParaRPr lang="en-US" sz="2400"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1124744"/>
            <a:ext cx="6096000" cy="3962400"/>
          </a:xfrm>
          <a:prstGeom prst="rect">
            <a:avLst/>
          </a:prstGeom>
        </p:spPr>
      </p:pic>
    </p:spTree>
    <p:extLst>
      <p:ext uri="{BB962C8B-B14F-4D97-AF65-F5344CB8AC3E}">
        <p14:creationId xmlns:p14="http://schemas.microsoft.com/office/powerpoint/2010/main" val="20534314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lang="en-US" spc="-172" dirty="0" smtClean="0">
                <a:solidFill>
                  <a:schemeClr val="bg1"/>
                </a:solidFill>
              </a:rPr>
              <a:t>Sprain Symptoms</a:t>
            </a:r>
            <a:endParaRPr spc="-106" dirty="0">
              <a:solidFill>
                <a:schemeClr val="bg1"/>
              </a:solidFill>
            </a:endParaRPr>
          </a:p>
        </p:txBody>
      </p:sp>
      <p:sp>
        <p:nvSpPr>
          <p:cNvPr id="10" name="Content Placeholder 9"/>
          <p:cNvSpPr>
            <a:spLocks noGrp="1"/>
          </p:cNvSpPr>
          <p:nvPr>
            <p:ph idx="10"/>
          </p:nvPr>
        </p:nvSpPr>
        <p:spPr>
          <a:xfrm>
            <a:off x="0" y="1390326"/>
            <a:ext cx="5220072" cy="5063009"/>
          </a:xfrm>
        </p:spPr>
        <p:txBody>
          <a:bodyPr/>
          <a:lstStyle/>
          <a:p>
            <a:r>
              <a:rPr lang="en-US" sz="2200" dirty="0">
                <a:latin typeface="Arial" panose="020B0604020202020204" pitchFamily="34" charset="0"/>
                <a:cs typeface="Arial" panose="020B0604020202020204" pitchFamily="34" charset="0"/>
              </a:rPr>
              <a:t>A sprain is a stretched or torn ligament. </a:t>
            </a:r>
            <a:endParaRPr lang="en-US" sz="2200" dirty="0" smtClean="0">
              <a:latin typeface="Arial" panose="020B0604020202020204" pitchFamily="34" charset="0"/>
              <a:cs typeface="Arial" panose="020B0604020202020204" pitchFamily="34" charset="0"/>
            </a:endParaRP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Ligaments </a:t>
            </a:r>
            <a:r>
              <a:rPr lang="en-US" sz="1800" dirty="0">
                <a:solidFill>
                  <a:schemeClr val="tx1">
                    <a:lumMod val="75000"/>
                    <a:lumOff val="25000"/>
                  </a:schemeClr>
                </a:solidFill>
                <a:latin typeface="Arial" panose="020B0604020202020204" pitchFamily="34" charset="0"/>
                <a:cs typeface="Arial" panose="020B0604020202020204" pitchFamily="34" charset="0"/>
              </a:rPr>
              <a:t>are tissues that connect bones at a joint. </a:t>
            </a: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Falling</a:t>
            </a:r>
            <a:r>
              <a:rPr lang="en-US" sz="1800" dirty="0">
                <a:solidFill>
                  <a:schemeClr val="tx1">
                    <a:lumMod val="75000"/>
                    <a:lumOff val="25000"/>
                  </a:schemeClr>
                </a:solidFill>
                <a:latin typeface="Arial" panose="020B0604020202020204" pitchFamily="34" charset="0"/>
                <a:cs typeface="Arial" panose="020B0604020202020204" pitchFamily="34" charset="0"/>
              </a:rPr>
              <a:t>, twisting, or getting hit can all cause a sprain. </a:t>
            </a: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Ankle </a:t>
            </a:r>
            <a:r>
              <a:rPr lang="en-US" sz="1800" dirty="0">
                <a:solidFill>
                  <a:schemeClr val="tx1">
                    <a:lumMod val="75000"/>
                    <a:lumOff val="25000"/>
                  </a:schemeClr>
                </a:solidFill>
                <a:latin typeface="Arial" panose="020B0604020202020204" pitchFamily="34" charset="0"/>
                <a:cs typeface="Arial" panose="020B0604020202020204" pitchFamily="34" charset="0"/>
              </a:rPr>
              <a:t>and wrist sprains are </a:t>
            </a:r>
            <a:r>
              <a:rPr lang="en-US" sz="1800" dirty="0" smtClean="0">
                <a:solidFill>
                  <a:schemeClr val="tx1">
                    <a:lumMod val="75000"/>
                    <a:lumOff val="25000"/>
                  </a:schemeClr>
                </a:solidFill>
                <a:latin typeface="Arial" panose="020B0604020202020204" pitchFamily="34" charset="0"/>
                <a:cs typeface="Arial" panose="020B0604020202020204" pitchFamily="34" charset="0"/>
              </a:rPr>
              <a:t>most common</a:t>
            </a:r>
            <a:r>
              <a:rPr lang="en-US" sz="1800" dirty="0">
                <a:solidFill>
                  <a:schemeClr val="tx1">
                    <a:lumMod val="75000"/>
                    <a:lumOff val="25000"/>
                  </a:schemeClr>
                </a:solidFill>
                <a:latin typeface="Arial" panose="020B0604020202020204" pitchFamily="34" charset="0"/>
                <a:cs typeface="Arial" panose="020B0604020202020204" pitchFamily="34" charset="0"/>
              </a:rPr>
              <a:t>. </a:t>
            </a: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rPr>
              <a:t>Symptoms include:</a:t>
            </a: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Pain.</a:t>
            </a: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Swelling.</a:t>
            </a: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Bruising.</a:t>
            </a: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Unable </a:t>
            </a:r>
            <a:r>
              <a:rPr lang="en-US" sz="1800" dirty="0">
                <a:solidFill>
                  <a:schemeClr val="tx1">
                    <a:lumMod val="75000"/>
                    <a:lumOff val="25000"/>
                  </a:schemeClr>
                </a:solidFill>
                <a:latin typeface="Arial" panose="020B0604020202020204" pitchFamily="34" charset="0"/>
                <a:cs typeface="Arial" panose="020B0604020202020204" pitchFamily="34" charset="0"/>
              </a:rPr>
              <a:t>to move your </a:t>
            </a:r>
            <a:r>
              <a:rPr lang="en-US" sz="1800" dirty="0" smtClean="0">
                <a:solidFill>
                  <a:schemeClr val="tx1">
                    <a:lumMod val="75000"/>
                    <a:lumOff val="25000"/>
                  </a:schemeClr>
                </a:solidFill>
                <a:latin typeface="Arial" panose="020B0604020202020204" pitchFamily="34" charset="0"/>
                <a:cs typeface="Arial" panose="020B0604020202020204" pitchFamily="34" charset="0"/>
              </a:rPr>
              <a:t>joint.</a:t>
            </a: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You </a:t>
            </a:r>
            <a:r>
              <a:rPr lang="en-US" sz="1800" dirty="0">
                <a:solidFill>
                  <a:schemeClr val="tx1">
                    <a:lumMod val="75000"/>
                    <a:lumOff val="25000"/>
                  </a:schemeClr>
                </a:solidFill>
                <a:latin typeface="Arial" panose="020B0604020202020204" pitchFamily="34" charset="0"/>
                <a:cs typeface="Arial" panose="020B0604020202020204" pitchFamily="34" charset="0"/>
              </a:rPr>
              <a:t>might feel a pop or tear when the injury happens. </a:t>
            </a:r>
          </a:p>
        </p:txBody>
      </p:sp>
      <p:pic>
        <p:nvPicPr>
          <p:cNvPr id="4" name="Picture 3"/>
          <p:cNvPicPr>
            <a:picLocks noChangeAspect="1"/>
          </p:cNvPicPr>
          <p:nvPr/>
        </p:nvPicPr>
        <p:blipFill>
          <a:blip r:embed="rId3"/>
          <a:stretch>
            <a:fillRect/>
          </a:stretch>
        </p:blipFill>
        <p:spPr>
          <a:xfrm>
            <a:off x="4932401" y="1268760"/>
            <a:ext cx="4211599" cy="234936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3813579"/>
            <a:ext cx="3744416" cy="2772714"/>
          </a:xfrm>
          <a:prstGeom prst="rect">
            <a:avLst/>
          </a:prstGeom>
        </p:spPr>
      </p:pic>
    </p:spTree>
    <p:extLst>
      <p:ext uri="{BB962C8B-B14F-4D97-AF65-F5344CB8AC3E}">
        <p14:creationId xmlns:p14="http://schemas.microsoft.com/office/powerpoint/2010/main" val="407492346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lang="en-US" spc="-172" dirty="0" smtClean="0">
                <a:solidFill>
                  <a:schemeClr val="bg1"/>
                </a:solidFill>
              </a:rPr>
              <a:t>Strain </a:t>
            </a:r>
            <a:r>
              <a:rPr lang="en-US" spc="-172" dirty="0" smtClean="0">
                <a:solidFill>
                  <a:schemeClr val="bg1"/>
                </a:solidFill>
              </a:rPr>
              <a:t>Symptoms</a:t>
            </a:r>
            <a:endParaRPr spc="-106" dirty="0">
              <a:solidFill>
                <a:schemeClr val="bg1"/>
              </a:solidFill>
            </a:endParaRPr>
          </a:p>
        </p:txBody>
      </p:sp>
      <p:sp>
        <p:nvSpPr>
          <p:cNvPr id="10" name="Content Placeholder 9"/>
          <p:cNvSpPr>
            <a:spLocks noGrp="1"/>
          </p:cNvSpPr>
          <p:nvPr>
            <p:ph idx="10"/>
          </p:nvPr>
        </p:nvSpPr>
        <p:spPr>
          <a:xfrm>
            <a:off x="0" y="1390326"/>
            <a:ext cx="5148064" cy="5279034"/>
          </a:xfrm>
        </p:spPr>
        <p:txBody>
          <a:bodyPr/>
          <a:lstStyle/>
          <a:p>
            <a:r>
              <a:rPr lang="en-US" sz="2200" dirty="0" smtClean="0">
                <a:latin typeface="Arial" panose="020B0604020202020204" pitchFamily="34" charset="0"/>
                <a:cs typeface="Arial" panose="020B0604020202020204" pitchFamily="34" charset="0"/>
              </a:rPr>
              <a:t>A </a:t>
            </a:r>
            <a:r>
              <a:rPr lang="en-US" sz="2200" dirty="0">
                <a:latin typeface="Arial" panose="020B0604020202020204" pitchFamily="34" charset="0"/>
                <a:cs typeface="Arial" panose="020B0604020202020204" pitchFamily="34" charset="0"/>
              </a:rPr>
              <a:t>strain is a stretched or torn muscle or tendon. </a:t>
            </a:r>
            <a:endParaRPr lang="en-US" sz="2200" dirty="0" smtClean="0">
              <a:latin typeface="Arial" panose="020B0604020202020204" pitchFamily="34" charset="0"/>
              <a:cs typeface="Arial" panose="020B0604020202020204" pitchFamily="34" charset="0"/>
            </a:endParaRP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Tendons </a:t>
            </a:r>
            <a:r>
              <a:rPr lang="en-US" sz="1800" dirty="0">
                <a:solidFill>
                  <a:schemeClr val="tx1">
                    <a:lumMod val="75000"/>
                    <a:lumOff val="25000"/>
                  </a:schemeClr>
                </a:solidFill>
                <a:latin typeface="Arial" panose="020B0604020202020204" pitchFamily="34" charset="0"/>
                <a:cs typeface="Arial" panose="020B0604020202020204" pitchFamily="34" charset="0"/>
              </a:rPr>
              <a:t>are tissues that connect muscle to bone. </a:t>
            </a: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Twisting </a:t>
            </a:r>
            <a:r>
              <a:rPr lang="en-US" sz="1800" dirty="0">
                <a:solidFill>
                  <a:schemeClr val="tx1">
                    <a:lumMod val="75000"/>
                    <a:lumOff val="25000"/>
                  </a:schemeClr>
                </a:solidFill>
                <a:latin typeface="Arial" panose="020B0604020202020204" pitchFamily="34" charset="0"/>
                <a:cs typeface="Arial" panose="020B0604020202020204" pitchFamily="34" charset="0"/>
              </a:rPr>
              <a:t>or pulling these tissues can cause a strain. </a:t>
            </a: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Strains </a:t>
            </a:r>
            <a:r>
              <a:rPr lang="en-US" sz="1800" dirty="0">
                <a:solidFill>
                  <a:schemeClr val="tx1">
                    <a:lumMod val="75000"/>
                    <a:lumOff val="25000"/>
                  </a:schemeClr>
                </a:solidFill>
                <a:latin typeface="Arial" panose="020B0604020202020204" pitchFamily="34" charset="0"/>
                <a:cs typeface="Arial" panose="020B0604020202020204" pitchFamily="34" charset="0"/>
              </a:rPr>
              <a:t>can happen suddenly or develop over time. </a:t>
            </a: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Back </a:t>
            </a:r>
            <a:r>
              <a:rPr lang="en-US" sz="1800" dirty="0">
                <a:solidFill>
                  <a:schemeClr val="tx1">
                    <a:lumMod val="75000"/>
                    <a:lumOff val="25000"/>
                  </a:schemeClr>
                </a:solidFill>
                <a:latin typeface="Arial" panose="020B0604020202020204" pitchFamily="34" charset="0"/>
                <a:cs typeface="Arial" panose="020B0604020202020204" pitchFamily="34" charset="0"/>
              </a:rPr>
              <a:t>and hamstring muscle strains </a:t>
            </a:r>
            <a:r>
              <a:rPr lang="en-US" sz="1800" dirty="0" smtClean="0">
                <a:solidFill>
                  <a:schemeClr val="tx1">
                    <a:lumMod val="75000"/>
                    <a:lumOff val="25000"/>
                  </a:schemeClr>
                </a:solidFill>
                <a:latin typeface="Arial" panose="020B0604020202020204" pitchFamily="34" charset="0"/>
                <a:cs typeface="Arial" panose="020B0604020202020204" pitchFamily="34" charset="0"/>
              </a:rPr>
              <a:t>are most </a:t>
            </a:r>
            <a:r>
              <a:rPr lang="en-US" sz="1800" dirty="0">
                <a:solidFill>
                  <a:schemeClr val="tx1">
                    <a:lumMod val="75000"/>
                    <a:lumOff val="25000"/>
                  </a:schemeClr>
                </a:solidFill>
                <a:latin typeface="Arial" panose="020B0604020202020204" pitchFamily="34" charset="0"/>
                <a:cs typeface="Arial" panose="020B0604020202020204" pitchFamily="34" charset="0"/>
              </a:rPr>
              <a:t>common. </a:t>
            </a: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rPr>
              <a:t>Symptoms include: </a:t>
            </a: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Pain.</a:t>
            </a: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Muscle spasms.</a:t>
            </a: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Swelling.</a:t>
            </a:r>
          </a:p>
          <a:p>
            <a:pPr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Trouble moving the muscle. </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a:srcRect l="11215" r="12208"/>
          <a:stretch/>
        </p:blipFill>
        <p:spPr>
          <a:xfrm>
            <a:off x="5148063" y="1484784"/>
            <a:ext cx="3901605" cy="3744416"/>
          </a:xfrm>
          <a:prstGeom prst="rect">
            <a:avLst/>
          </a:prstGeom>
        </p:spPr>
      </p:pic>
    </p:spTree>
    <p:extLst>
      <p:ext uri="{BB962C8B-B14F-4D97-AF65-F5344CB8AC3E}">
        <p14:creationId xmlns:p14="http://schemas.microsoft.com/office/powerpoint/2010/main" val="145996978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lang="en-US" spc="-172" dirty="0" smtClean="0">
                <a:solidFill>
                  <a:schemeClr val="bg1"/>
                </a:solidFill>
              </a:rPr>
              <a:t>Sprain </a:t>
            </a:r>
            <a:r>
              <a:rPr lang="en-US" spc="-172" dirty="0" smtClean="0">
                <a:solidFill>
                  <a:schemeClr val="bg1"/>
                </a:solidFill>
              </a:rPr>
              <a:t>or </a:t>
            </a:r>
            <a:r>
              <a:rPr lang="en-US" spc="-172" dirty="0" smtClean="0">
                <a:solidFill>
                  <a:schemeClr val="bg1"/>
                </a:solidFill>
              </a:rPr>
              <a:t>Strain Treatment</a:t>
            </a:r>
            <a:endParaRPr spc="-106" dirty="0">
              <a:solidFill>
                <a:schemeClr val="bg1"/>
              </a:solidFill>
            </a:endParaRPr>
          </a:p>
        </p:txBody>
      </p:sp>
      <p:sp>
        <p:nvSpPr>
          <p:cNvPr id="10" name="Content Placeholder 9"/>
          <p:cNvSpPr>
            <a:spLocks noGrp="1"/>
          </p:cNvSpPr>
          <p:nvPr>
            <p:ph idx="10"/>
          </p:nvPr>
        </p:nvSpPr>
        <p:spPr>
          <a:xfrm>
            <a:off x="0" y="1390326"/>
            <a:ext cx="4499992" cy="5279034"/>
          </a:xfrm>
        </p:spPr>
        <p:txBody>
          <a:bodyPr/>
          <a:lstStyle/>
          <a:p>
            <a:pPr marL="285750" indent="-285750">
              <a:buFont typeface="Arial" panose="020B0604020202020204" pitchFamily="34" charset="0"/>
              <a:buChar char="•"/>
            </a:pPr>
            <a:r>
              <a:rPr lang="en-US" sz="1800" dirty="0" smtClean="0">
                <a:latin typeface="Arial" panose="020B0604020202020204" pitchFamily="34" charset="0"/>
                <a:cs typeface="Arial" panose="020B0604020202020204" pitchFamily="34" charset="0"/>
              </a:rPr>
              <a:t>Treat </a:t>
            </a:r>
            <a:r>
              <a:rPr lang="en-US" sz="1800" dirty="0">
                <a:latin typeface="Arial" panose="020B0604020202020204" pitchFamily="34" charset="0"/>
                <a:cs typeface="Arial" panose="020B0604020202020204" pitchFamily="34" charset="0"/>
              </a:rPr>
              <a:t>both sprains and </a:t>
            </a:r>
            <a:r>
              <a:rPr lang="en-US" sz="1800" dirty="0" smtClean="0">
                <a:latin typeface="Arial" panose="020B0604020202020204" pitchFamily="34" charset="0"/>
                <a:cs typeface="Arial" panose="020B0604020202020204" pitchFamily="34" charset="0"/>
              </a:rPr>
              <a:t>strains with RICE. </a:t>
            </a:r>
          </a:p>
          <a:p>
            <a:pPr lvl="1" eaLnBrk="0" latinLnBrk="0" hangingPunct="0"/>
            <a:r>
              <a:rPr lang="en-US" sz="1600" dirty="0" smtClean="0">
                <a:solidFill>
                  <a:schemeClr val="tx1">
                    <a:lumMod val="75000"/>
                    <a:lumOff val="25000"/>
                  </a:schemeClr>
                </a:solidFill>
                <a:latin typeface="Arial" panose="020B0604020202020204" pitchFamily="34" charset="0"/>
                <a:cs typeface="Arial" panose="020B0604020202020204" pitchFamily="34" charset="0"/>
              </a:rPr>
              <a:t>Helps to relieve </a:t>
            </a:r>
            <a:r>
              <a:rPr lang="en-US" sz="1600" dirty="0">
                <a:solidFill>
                  <a:schemeClr val="tx1">
                    <a:lumMod val="75000"/>
                    <a:lumOff val="25000"/>
                  </a:schemeClr>
                </a:solidFill>
                <a:latin typeface="Arial" panose="020B0604020202020204" pitchFamily="34" charset="0"/>
                <a:cs typeface="Arial" panose="020B0604020202020204" pitchFamily="34" charset="0"/>
              </a:rPr>
              <a:t>pain and </a:t>
            </a:r>
            <a:r>
              <a:rPr lang="en-US" sz="1600" dirty="0" smtClean="0">
                <a:solidFill>
                  <a:schemeClr val="tx1">
                    <a:lumMod val="75000"/>
                    <a:lumOff val="25000"/>
                  </a:schemeClr>
                </a:solidFill>
                <a:latin typeface="Arial" panose="020B0604020202020204" pitchFamily="34" charset="0"/>
                <a:cs typeface="Arial" panose="020B0604020202020204" pitchFamily="34" charset="0"/>
              </a:rPr>
              <a:t>swelling.</a:t>
            </a:r>
          </a:p>
          <a:p>
            <a:pPr lvl="1" eaLnBrk="0" latinLnBrk="0" hangingPunct="0"/>
            <a:r>
              <a:rPr lang="en-US" sz="1600" dirty="0" smtClean="0">
                <a:solidFill>
                  <a:schemeClr val="tx1">
                    <a:lumMod val="75000"/>
                    <a:lumOff val="25000"/>
                  </a:schemeClr>
                </a:solidFill>
                <a:latin typeface="Arial" panose="020B0604020202020204" pitchFamily="34" charset="0"/>
                <a:cs typeface="Arial" panose="020B0604020202020204" pitchFamily="34" charset="0"/>
              </a:rPr>
              <a:t>Promotes healing </a:t>
            </a:r>
            <a:r>
              <a:rPr lang="en-US" sz="1600" dirty="0">
                <a:solidFill>
                  <a:schemeClr val="tx1">
                    <a:lumMod val="75000"/>
                    <a:lumOff val="25000"/>
                  </a:schemeClr>
                </a:solidFill>
                <a:latin typeface="Arial" panose="020B0604020202020204" pitchFamily="34" charset="0"/>
                <a:cs typeface="Arial" panose="020B0604020202020204" pitchFamily="34" charset="0"/>
              </a:rPr>
              <a:t>and flexibility. </a:t>
            </a:r>
            <a:endParaRPr lang="en-US" sz="1600" dirty="0" smtClean="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b="1" dirty="0" smtClean="0">
                <a:solidFill>
                  <a:srgbClr val="C00000"/>
                </a:solidFill>
                <a:latin typeface="Arial" panose="020B0604020202020204" pitchFamily="34" charset="0"/>
                <a:cs typeface="Arial" panose="020B0604020202020204" pitchFamily="34" charset="0"/>
              </a:rPr>
              <a:t>RICE</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stands for:</a:t>
            </a:r>
          </a:p>
          <a:p>
            <a:pPr lvl="1" eaLnBrk="0" latinLnBrk="0" hangingPunct="0"/>
            <a:r>
              <a:rPr lang="en-US" sz="1600" b="1" dirty="0">
                <a:solidFill>
                  <a:srgbClr val="C00000"/>
                </a:solidFill>
                <a:latin typeface="Arial" panose="020B0604020202020204" pitchFamily="34" charset="0"/>
                <a:cs typeface="Arial" panose="020B0604020202020204" pitchFamily="34" charset="0"/>
              </a:rPr>
              <a:t>R</a:t>
            </a:r>
            <a:r>
              <a:rPr lang="en-US" sz="1600" dirty="0">
                <a:solidFill>
                  <a:schemeClr val="tx1">
                    <a:lumMod val="75000"/>
                    <a:lumOff val="25000"/>
                  </a:schemeClr>
                </a:solidFill>
                <a:latin typeface="Arial" panose="020B0604020202020204" pitchFamily="34" charset="0"/>
                <a:cs typeface="Arial" panose="020B0604020202020204" pitchFamily="34" charset="0"/>
              </a:rPr>
              <a:t>est and protect the injured or sore area.</a:t>
            </a:r>
          </a:p>
          <a:p>
            <a:pPr lvl="1" eaLnBrk="0" latinLnBrk="0" hangingPunct="0"/>
            <a:r>
              <a:rPr lang="en-US" sz="1600" b="1" dirty="0">
                <a:solidFill>
                  <a:srgbClr val="C00000"/>
                </a:solidFill>
                <a:latin typeface="Arial" panose="020B0604020202020204" pitchFamily="34" charset="0"/>
                <a:cs typeface="Arial" panose="020B0604020202020204" pitchFamily="34" charset="0"/>
              </a:rPr>
              <a:t>I</a:t>
            </a:r>
            <a:r>
              <a:rPr lang="en-US" sz="1600" dirty="0">
                <a:solidFill>
                  <a:schemeClr val="tx1">
                    <a:lumMod val="75000"/>
                    <a:lumOff val="25000"/>
                  </a:schemeClr>
                </a:solidFill>
                <a:latin typeface="Arial" panose="020B0604020202020204" pitchFamily="34" charset="0"/>
                <a:cs typeface="Arial" panose="020B0604020202020204" pitchFamily="34" charset="0"/>
              </a:rPr>
              <a:t>ce or a cold pack used as soon as possible.</a:t>
            </a:r>
          </a:p>
          <a:p>
            <a:pPr lvl="1" eaLnBrk="0" latinLnBrk="0" hangingPunct="0"/>
            <a:r>
              <a:rPr lang="en-US" sz="1600" b="1" dirty="0">
                <a:solidFill>
                  <a:srgbClr val="C00000"/>
                </a:solidFill>
                <a:latin typeface="Arial" panose="020B0604020202020204" pitchFamily="34" charset="0"/>
                <a:cs typeface="Arial" panose="020B0604020202020204" pitchFamily="34" charset="0"/>
              </a:rPr>
              <a:t>C</a:t>
            </a:r>
            <a:r>
              <a:rPr lang="en-US" sz="1600" dirty="0">
                <a:solidFill>
                  <a:schemeClr val="tx1">
                    <a:lumMod val="75000"/>
                    <a:lumOff val="25000"/>
                  </a:schemeClr>
                </a:solidFill>
                <a:latin typeface="Arial" panose="020B0604020202020204" pitchFamily="34" charset="0"/>
                <a:cs typeface="Arial" panose="020B0604020202020204" pitchFamily="34" charset="0"/>
              </a:rPr>
              <a:t>ompression, or wrapping the injured or sore area with an elastic bandage.</a:t>
            </a:r>
          </a:p>
          <a:p>
            <a:pPr lvl="1" eaLnBrk="0" latinLnBrk="0" hangingPunct="0"/>
            <a:r>
              <a:rPr lang="en-US" sz="1600" b="1" dirty="0">
                <a:solidFill>
                  <a:srgbClr val="C00000"/>
                </a:solidFill>
                <a:latin typeface="Arial" panose="020B0604020202020204" pitchFamily="34" charset="0"/>
                <a:cs typeface="Arial" panose="020B0604020202020204" pitchFamily="34" charset="0"/>
              </a:rPr>
              <a:t>E</a:t>
            </a:r>
            <a:r>
              <a:rPr lang="en-US" sz="1600" dirty="0">
                <a:solidFill>
                  <a:schemeClr val="tx1">
                    <a:lumMod val="75000"/>
                    <a:lumOff val="25000"/>
                  </a:schemeClr>
                </a:solidFill>
                <a:latin typeface="Arial" panose="020B0604020202020204" pitchFamily="34" charset="0"/>
                <a:cs typeface="Arial" panose="020B0604020202020204" pitchFamily="34" charset="0"/>
              </a:rPr>
              <a:t>levation (propping up) the injured or sore area.</a:t>
            </a:r>
          </a:p>
          <a:p>
            <a:pPr marL="285750" lvl="1" eaLnBrk="0" latinLnBrk="0" hangingPunct="0"/>
            <a:r>
              <a:rPr lang="en-US" sz="1800" dirty="0" smtClean="0">
                <a:solidFill>
                  <a:schemeClr val="tx1">
                    <a:lumMod val="75000"/>
                    <a:lumOff val="25000"/>
                  </a:schemeClr>
                </a:solidFill>
                <a:latin typeface="Arial" panose="020B0604020202020204" pitchFamily="34" charset="0"/>
                <a:cs typeface="Arial" panose="020B0604020202020204" pitchFamily="34" charset="0"/>
              </a:rPr>
              <a:t>Aspirin or ibuprofen can help with pain and swelling. </a:t>
            </a:r>
          </a:p>
          <a:p>
            <a:pPr marL="285750"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Seek medical attention if appropriate.</a:t>
            </a:r>
          </a:p>
          <a:p>
            <a:pPr lvl="1" eaLnBrk="0" latinLnBrk="0" hangingPunct="0"/>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538" t="9838" r="2751" b="8656"/>
          <a:stretch/>
        </p:blipFill>
        <p:spPr>
          <a:xfrm>
            <a:off x="4499992" y="1484784"/>
            <a:ext cx="4470757" cy="2592288"/>
          </a:xfrm>
          <a:prstGeom prst="rect">
            <a:avLst/>
          </a:prstGeom>
        </p:spPr>
      </p:pic>
    </p:spTree>
    <p:extLst>
      <p:ext uri="{BB962C8B-B14F-4D97-AF65-F5344CB8AC3E}">
        <p14:creationId xmlns:p14="http://schemas.microsoft.com/office/powerpoint/2010/main" val="138758329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984863" y="6117067"/>
            <a:ext cx="136151" cy="128240"/>
          </a:xfrm>
          <a:prstGeom prst="rect">
            <a:avLst/>
          </a:prstGeom>
        </p:spPr>
        <p:txBody>
          <a:bodyPr vert="horz" wrap="square" lIns="0" tIns="0" rIns="0" bIns="0" rtlCol="0">
            <a:spAutoFit/>
          </a:bodyPr>
          <a:lstStyle/>
          <a:p>
            <a:pPr>
              <a:lnSpc>
                <a:spcPts val="1006"/>
              </a:lnSpc>
            </a:pPr>
            <a:r>
              <a:rPr sz="1059" spc="-26" dirty="0">
                <a:solidFill>
                  <a:srgbClr val="898989"/>
                </a:solidFill>
                <a:latin typeface="Trebuchet MS"/>
                <a:cs typeface="Trebuchet MS"/>
              </a:rPr>
              <a:t>88</a:t>
            </a:r>
            <a:endParaRPr sz="1059" dirty="0">
              <a:latin typeface="Trebuchet MS"/>
              <a:cs typeface="Trebuchet MS"/>
            </a:endParaRPr>
          </a:p>
        </p:txBody>
      </p:sp>
      <p:sp>
        <p:nvSpPr>
          <p:cNvPr id="3" name="object 3"/>
          <p:cNvSpPr/>
          <p:nvPr/>
        </p:nvSpPr>
        <p:spPr>
          <a:xfrm>
            <a:off x="5878836" y="3744447"/>
            <a:ext cx="3160058" cy="2932804"/>
          </a:xfrm>
          <a:prstGeom prst="rect">
            <a:avLst/>
          </a:prstGeom>
          <a:blipFill>
            <a:blip r:embed="rId3" cstate="print"/>
            <a:stretch>
              <a:fillRect/>
            </a:stretch>
          </a:blipFill>
        </p:spPr>
        <p:txBody>
          <a:bodyPr wrap="square" lIns="0" tIns="0" rIns="0" bIns="0" rtlCol="0"/>
          <a:lstStyle/>
          <a:p>
            <a:endParaRPr sz="1588" dirty="0"/>
          </a:p>
        </p:txBody>
      </p:sp>
      <p:sp>
        <p:nvSpPr>
          <p:cNvPr id="4" name="object 4"/>
          <p:cNvSpPr/>
          <p:nvPr/>
        </p:nvSpPr>
        <p:spPr>
          <a:xfrm>
            <a:off x="409932" y="3758523"/>
            <a:ext cx="3025588" cy="2926079"/>
          </a:xfrm>
          <a:prstGeom prst="rect">
            <a:avLst/>
          </a:prstGeom>
          <a:blipFill>
            <a:blip r:embed="rId4" cstate="print"/>
            <a:stretch>
              <a:fillRect/>
            </a:stretch>
          </a:blipFill>
        </p:spPr>
        <p:txBody>
          <a:bodyPr wrap="square" lIns="0" tIns="0" rIns="0" bIns="0" rtlCol="0"/>
          <a:lstStyle/>
          <a:p>
            <a:endParaRPr sz="1588" dirty="0"/>
          </a:p>
        </p:txBody>
      </p:sp>
      <p:sp>
        <p:nvSpPr>
          <p:cNvPr id="6" name="object 6"/>
          <p:cNvSpPr/>
          <p:nvPr/>
        </p:nvSpPr>
        <p:spPr>
          <a:xfrm>
            <a:off x="3873608" y="365637"/>
            <a:ext cx="3765177" cy="3051137"/>
          </a:xfrm>
          <a:prstGeom prst="rect">
            <a:avLst/>
          </a:prstGeom>
          <a:blipFill>
            <a:blip r:embed="rId5" cstate="print"/>
            <a:stretch>
              <a:fillRect/>
            </a:stretch>
          </a:blipFill>
        </p:spPr>
        <p:txBody>
          <a:bodyPr wrap="square" lIns="0" tIns="0" rIns="0" bIns="0" rtlCol="0"/>
          <a:lstStyle/>
          <a:p>
            <a:endParaRPr sz="1588" dirty="0"/>
          </a:p>
        </p:txBody>
      </p:sp>
      <p:grpSp>
        <p:nvGrpSpPr>
          <p:cNvPr id="18" name="Group 17"/>
          <p:cNvGrpSpPr/>
          <p:nvPr/>
        </p:nvGrpSpPr>
        <p:grpSpPr>
          <a:xfrm>
            <a:off x="6682857" y="305185"/>
            <a:ext cx="2356037" cy="1521199"/>
            <a:chOff x="669663" y="874059"/>
            <a:chExt cx="2356037" cy="1521199"/>
          </a:xfrm>
        </p:grpSpPr>
        <p:sp>
          <p:nvSpPr>
            <p:cNvPr id="11" name="object 11"/>
            <p:cNvSpPr/>
            <p:nvPr/>
          </p:nvSpPr>
          <p:spPr>
            <a:xfrm>
              <a:off x="669663" y="874059"/>
              <a:ext cx="2356037" cy="1521199"/>
            </a:xfrm>
            <a:custGeom>
              <a:avLst/>
              <a:gdLst/>
              <a:ahLst/>
              <a:cxnLst/>
              <a:rect l="l" t="t" r="r" b="b"/>
              <a:pathLst>
                <a:path w="2670175" h="1724025">
                  <a:moveTo>
                    <a:pt x="2670048" y="861822"/>
                  </a:moveTo>
                  <a:lnTo>
                    <a:pt x="2665150" y="787529"/>
                  </a:lnTo>
                  <a:lnTo>
                    <a:pt x="2650722" y="714978"/>
                  </a:lnTo>
                  <a:lnTo>
                    <a:pt x="2627166" y="644428"/>
                  </a:lnTo>
                  <a:lnTo>
                    <a:pt x="2594880" y="576140"/>
                  </a:lnTo>
                  <a:lnTo>
                    <a:pt x="2575588" y="542926"/>
                  </a:lnTo>
                  <a:lnTo>
                    <a:pt x="2554264" y="510374"/>
                  </a:lnTo>
                  <a:lnTo>
                    <a:pt x="2530958" y="478518"/>
                  </a:lnTo>
                  <a:lnTo>
                    <a:pt x="2505719" y="447390"/>
                  </a:lnTo>
                  <a:lnTo>
                    <a:pt x="2478598" y="417022"/>
                  </a:lnTo>
                  <a:lnTo>
                    <a:pt x="2449645" y="387447"/>
                  </a:lnTo>
                  <a:lnTo>
                    <a:pt x="2418909" y="358697"/>
                  </a:lnTo>
                  <a:lnTo>
                    <a:pt x="2386441" y="330806"/>
                  </a:lnTo>
                  <a:lnTo>
                    <a:pt x="2352290" y="303804"/>
                  </a:lnTo>
                  <a:lnTo>
                    <a:pt x="2316507" y="277726"/>
                  </a:lnTo>
                  <a:lnTo>
                    <a:pt x="2279142" y="252602"/>
                  </a:lnTo>
                  <a:lnTo>
                    <a:pt x="2240244" y="228467"/>
                  </a:lnTo>
                  <a:lnTo>
                    <a:pt x="2199863" y="205352"/>
                  </a:lnTo>
                  <a:lnTo>
                    <a:pt x="2158050" y="183290"/>
                  </a:lnTo>
                  <a:lnTo>
                    <a:pt x="2114855" y="162313"/>
                  </a:lnTo>
                  <a:lnTo>
                    <a:pt x="2070327" y="142454"/>
                  </a:lnTo>
                  <a:lnTo>
                    <a:pt x="2024517" y="123746"/>
                  </a:lnTo>
                  <a:lnTo>
                    <a:pt x="1977474" y="106220"/>
                  </a:lnTo>
                  <a:lnTo>
                    <a:pt x="1929249" y="89910"/>
                  </a:lnTo>
                  <a:lnTo>
                    <a:pt x="1879891" y="74847"/>
                  </a:lnTo>
                  <a:lnTo>
                    <a:pt x="1829450" y="61065"/>
                  </a:lnTo>
                  <a:lnTo>
                    <a:pt x="1777978" y="48595"/>
                  </a:lnTo>
                  <a:lnTo>
                    <a:pt x="1725522" y="37471"/>
                  </a:lnTo>
                  <a:lnTo>
                    <a:pt x="1672134" y="27724"/>
                  </a:lnTo>
                  <a:lnTo>
                    <a:pt x="1617864" y="19388"/>
                  </a:lnTo>
                  <a:lnTo>
                    <a:pt x="1562761" y="12495"/>
                  </a:lnTo>
                  <a:lnTo>
                    <a:pt x="1506875" y="7077"/>
                  </a:lnTo>
                  <a:lnTo>
                    <a:pt x="1450257" y="3167"/>
                  </a:lnTo>
                  <a:lnTo>
                    <a:pt x="1392957" y="797"/>
                  </a:lnTo>
                  <a:lnTo>
                    <a:pt x="1335024" y="0"/>
                  </a:lnTo>
                  <a:lnTo>
                    <a:pt x="1277090" y="797"/>
                  </a:lnTo>
                  <a:lnTo>
                    <a:pt x="1219790" y="3167"/>
                  </a:lnTo>
                  <a:lnTo>
                    <a:pt x="1163172" y="7077"/>
                  </a:lnTo>
                  <a:lnTo>
                    <a:pt x="1107286" y="12495"/>
                  </a:lnTo>
                  <a:lnTo>
                    <a:pt x="1052183" y="19388"/>
                  </a:lnTo>
                  <a:lnTo>
                    <a:pt x="997913" y="27724"/>
                  </a:lnTo>
                  <a:lnTo>
                    <a:pt x="944525" y="37471"/>
                  </a:lnTo>
                  <a:lnTo>
                    <a:pt x="892069" y="48595"/>
                  </a:lnTo>
                  <a:lnTo>
                    <a:pt x="840597" y="61065"/>
                  </a:lnTo>
                  <a:lnTo>
                    <a:pt x="790156" y="74847"/>
                  </a:lnTo>
                  <a:lnTo>
                    <a:pt x="740798" y="89910"/>
                  </a:lnTo>
                  <a:lnTo>
                    <a:pt x="692573" y="106220"/>
                  </a:lnTo>
                  <a:lnTo>
                    <a:pt x="645530" y="123746"/>
                  </a:lnTo>
                  <a:lnTo>
                    <a:pt x="599720" y="142454"/>
                  </a:lnTo>
                  <a:lnTo>
                    <a:pt x="555192" y="162313"/>
                  </a:lnTo>
                  <a:lnTo>
                    <a:pt x="511997" y="183290"/>
                  </a:lnTo>
                  <a:lnTo>
                    <a:pt x="470184" y="205352"/>
                  </a:lnTo>
                  <a:lnTo>
                    <a:pt x="429803" y="228467"/>
                  </a:lnTo>
                  <a:lnTo>
                    <a:pt x="390905" y="252603"/>
                  </a:lnTo>
                  <a:lnTo>
                    <a:pt x="353540" y="277726"/>
                  </a:lnTo>
                  <a:lnTo>
                    <a:pt x="317757" y="303804"/>
                  </a:lnTo>
                  <a:lnTo>
                    <a:pt x="283606" y="330806"/>
                  </a:lnTo>
                  <a:lnTo>
                    <a:pt x="251138" y="358697"/>
                  </a:lnTo>
                  <a:lnTo>
                    <a:pt x="220402" y="387447"/>
                  </a:lnTo>
                  <a:lnTo>
                    <a:pt x="191449" y="417022"/>
                  </a:lnTo>
                  <a:lnTo>
                    <a:pt x="164328" y="447390"/>
                  </a:lnTo>
                  <a:lnTo>
                    <a:pt x="139089" y="478518"/>
                  </a:lnTo>
                  <a:lnTo>
                    <a:pt x="115783" y="510374"/>
                  </a:lnTo>
                  <a:lnTo>
                    <a:pt x="94459" y="542926"/>
                  </a:lnTo>
                  <a:lnTo>
                    <a:pt x="75167" y="576140"/>
                  </a:lnTo>
                  <a:lnTo>
                    <a:pt x="42881" y="644428"/>
                  </a:lnTo>
                  <a:lnTo>
                    <a:pt x="19325" y="714978"/>
                  </a:lnTo>
                  <a:lnTo>
                    <a:pt x="4897" y="787529"/>
                  </a:lnTo>
                  <a:lnTo>
                    <a:pt x="0" y="861822"/>
                  </a:lnTo>
                  <a:lnTo>
                    <a:pt x="1232" y="899226"/>
                  </a:lnTo>
                  <a:lnTo>
                    <a:pt x="10945" y="972777"/>
                  </a:lnTo>
                  <a:lnTo>
                    <a:pt x="29987" y="1044433"/>
                  </a:lnTo>
                  <a:lnTo>
                    <a:pt x="57958" y="1113938"/>
                  </a:lnTo>
                  <a:lnTo>
                    <a:pt x="94459" y="1181032"/>
                  </a:lnTo>
                  <a:lnTo>
                    <a:pt x="115783" y="1213595"/>
                  </a:lnTo>
                  <a:lnTo>
                    <a:pt x="139089" y="1245459"/>
                  </a:lnTo>
                  <a:lnTo>
                    <a:pt x="164328" y="1276591"/>
                  </a:lnTo>
                  <a:lnTo>
                    <a:pt x="191449" y="1306959"/>
                  </a:lnTo>
                  <a:lnTo>
                    <a:pt x="220402" y="1336532"/>
                  </a:lnTo>
                  <a:lnTo>
                    <a:pt x="251138" y="1365276"/>
                  </a:lnTo>
                  <a:lnTo>
                    <a:pt x="283606" y="1393160"/>
                  </a:lnTo>
                  <a:lnTo>
                    <a:pt x="317757" y="1420151"/>
                  </a:lnTo>
                  <a:lnTo>
                    <a:pt x="353540" y="1446217"/>
                  </a:lnTo>
                  <a:lnTo>
                    <a:pt x="390905" y="1471326"/>
                  </a:lnTo>
                  <a:lnTo>
                    <a:pt x="429803" y="1495446"/>
                  </a:lnTo>
                  <a:lnTo>
                    <a:pt x="470184" y="1518544"/>
                  </a:lnTo>
                  <a:lnTo>
                    <a:pt x="511997" y="1540588"/>
                  </a:lnTo>
                  <a:lnTo>
                    <a:pt x="555192" y="1561545"/>
                  </a:lnTo>
                  <a:lnTo>
                    <a:pt x="599720" y="1581385"/>
                  </a:lnTo>
                  <a:lnTo>
                    <a:pt x="645530" y="1600073"/>
                  </a:lnTo>
                  <a:lnTo>
                    <a:pt x="692573" y="1617579"/>
                  </a:lnTo>
                  <a:lnTo>
                    <a:pt x="740798" y="1633870"/>
                  </a:lnTo>
                  <a:lnTo>
                    <a:pt x="790156" y="1648913"/>
                  </a:lnTo>
                  <a:lnTo>
                    <a:pt x="840597" y="1662676"/>
                  </a:lnTo>
                  <a:lnTo>
                    <a:pt x="892069" y="1675128"/>
                  </a:lnTo>
                  <a:lnTo>
                    <a:pt x="944525" y="1686235"/>
                  </a:lnTo>
                  <a:lnTo>
                    <a:pt x="997913" y="1695967"/>
                  </a:lnTo>
                  <a:lnTo>
                    <a:pt x="1052183" y="1704289"/>
                  </a:lnTo>
                  <a:lnTo>
                    <a:pt x="1107286" y="1711171"/>
                  </a:lnTo>
                  <a:lnTo>
                    <a:pt x="1163172" y="1716579"/>
                  </a:lnTo>
                  <a:lnTo>
                    <a:pt x="1219790" y="1720482"/>
                  </a:lnTo>
                  <a:lnTo>
                    <a:pt x="1277090" y="1722848"/>
                  </a:lnTo>
                  <a:lnTo>
                    <a:pt x="1335024" y="1723644"/>
                  </a:lnTo>
                  <a:lnTo>
                    <a:pt x="1392957" y="1722848"/>
                  </a:lnTo>
                  <a:lnTo>
                    <a:pt x="1450257" y="1720482"/>
                  </a:lnTo>
                  <a:lnTo>
                    <a:pt x="1506875" y="1716579"/>
                  </a:lnTo>
                  <a:lnTo>
                    <a:pt x="1562761" y="1711171"/>
                  </a:lnTo>
                  <a:lnTo>
                    <a:pt x="1617864" y="1704289"/>
                  </a:lnTo>
                  <a:lnTo>
                    <a:pt x="1672134" y="1695967"/>
                  </a:lnTo>
                  <a:lnTo>
                    <a:pt x="1725522" y="1686235"/>
                  </a:lnTo>
                  <a:lnTo>
                    <a:pt x="1777978" y="1675128"/>
                  </a:lnTo>
                  <a:lnTo>
                    <a:pt x="1829450" y="1662676"/>
                  </a:lnTo>
                  <a:lnTo>
                    <a:pt x="1879891" y="1648913"/>
                  </a:lnTo>
                  <a:lnTo>
                    <a:pt x="1929249" y="1633870"/>
                  </a:lnTo>
                  <a:lnTo>
                    <a:pt x="1977474" y="1617579"/>
                  </a:lnTo>
                  <a:lnTo>
                    <a:pt x="2024517" y="1600073"/>
                  </a:lnTo>
                  <a:lnTo>
                    <a:pt x="2070327" y="1581385"/>
                  </a:lnTo>
                  <a:lnTo>
                    <a:pt x="2114855" y="1561545"/>
                  </a:lnTo>
                  <a:lnTo>
                    <a:pt x="2158050" y="1540588"/>
                  </a:lnTo>
                  <a:lnTo>
                    <a:pt x="2199863" y="1518544"/>
                  </a:lnTo>
                  <a:lnTo>
                    <a:pt x="2240244" y="1495446"/>
                  </a:lnTo>
                  <a:lnTo>
                    <a:pt x="2279142" y="1471326"/>
                  </a:lnTo>
                  <a:lnTo>
                    <a:pt x="2316507" y="1446217"/>
                  </a:lnTo>
                  <a:lnTo>
                    <a:pt x="2352290" y="1420151"/>
                  </a:lnTo>
                  <a:lnTo>
                    <a:pt x="2386441" y="1393160"/>
                  </a:lnTo>
                  <a:lnTo>
                    <a:pt x="2418909" y="1365276"/>
                  </a:lnTo>
                  <a:lnTo>
                    <a:pt x="2449645" y="1336532"/>
                  </a:lnTo>
                  <a:lnTo>
                    <a:pt x="2478598" y="1306959"/>
                  </a:lnTo>
                  <a:lnTo>
                    <a:pt x="2505719" y="1276591"/>
                  </a:lnTo>
                  <a:lnTo>
                    <a:pt x="2530958" y="1245459"/>
                  </a:lnTo>
                  <a:lnTo>
                    <a:pt x="2554264" y="1213595"/>
                  </a:lnTo>
                  <a:lnTo>
                    <a:pt x="2575588" y="1181032"/>
                  </a:lnTo>
                  <a:lnTo>
                    <a:pt x="2594880" y="1147802"/>
                  </a:lnTo>
                  <a:lnTo>
                    <a:pt x="2627166" y="1079471"/>
                  </a:lnTo>
                  <a:lnTo>
                    <a:pt x="2650722" y="1008858"/>
                  </a:lnTo>
                  <a:lnTo>
                    <a:pt x="2665150" y="936222"/>
                  </a:lnTo>
                  <a:lnTo>
                    <a:pt x="2670048" y="861822"/>
                  </a:lnTo>
                  <a:close/>
                </a:path>
              </a:pathLst>
            </a:custGeom>
            <a:solidFill>
              <a:srgbClr val="FF534C"/>
            </a:solidFill>
          </p:spPr>
          <p:txBody>
            <a:bodyPr wrap="square" lIns="0" tIns="0" rIns="0" bIns="0" rtlCol="0"/>
            <a:lstStyle/>
            <a:p>
              <a:endParaRPr sz="1588" dirty="0">
                <a:solidFill>
                  <a:srgbClr val="FF0000"/>
                </a:solidFill>
              </a:endParaRPr>
            </a:p>
          </p:txBody>
        </p:sp>
        <p:sp>
          <p:nvSpPr>
            <p:cNvPr id="14" name="TextBox 13"/>
            <p:cNvSpPr txBox="1"/>
            <p:nvPr/>
          </p:nvSpPr>
          <p:spPr>
            <a:xfrm>
              <a:off x="864546" y="1077498"/>
              <a:ext cx="1966270" cy="923330"/>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1. Hold end in        place for first     turn of bandage</a:t>
              </a:r>
              <a:endParaRPr lang="en-US" b="1" dirty="0">
                <a:solidFill>
                  <a:schemeClr val="bg1"/>
                </a:solidFill>
                <a:latin typeface="Arial" panose="020B0604020202020204" pitchFamily="34" charset="0"/>
                <a:cs typeface="Arial" panose="020B0604020202020204" pitchFamily="34" charset="0"/>
              </a:endParaRPr>
            </a:p>
          </p:txBody>
        </p:sp>
      </p:grpSp>
      <p:grpSp>
        <p:nvGrpSpPr>
          <p:cNvPr id="10" name="Group 9"/>
          <p:cNvGrpSpPr/>
          <p:nvPr/>
        </p:nvGrpSpPr>
        <p:grpSpPr>
          <a:xfrm>
            <a:off x="3779912" y="4673682"/>
            <a:ext cx="2353235" cy="1571625"/>
            <a:chOff x="6252883" y="2395258"/>
            <a:chExt cx="2353235" cy="1571625"/>
          </a:xfrm>
        </p:grpSpPr>
        <p:sp>
          <p:nvSpPr>
            <p:cNvPr id="7" name="object 7"/>
            <p:cNvSpPr/>
            <p:nvPr/>
          </p:nvSpPr>
          <p:spPr>
            <a:xfrm>
              <a:off x="6252883" y="2395258"/>
              <a:ext cx="2353235" cy="1571625"/>
            </a:xfrm>
            <a:custGeom>
              <a:avLst/>
              <a:gdLst/>
              <a:ahLst/>
              <a:cxnLst/>
              <a:rect l="l" t="t" r="r" b="b"/>
              <a:pathLst>
                <a:path w="2667000" h="1600200">
                  <a:moveTo>
                    <a:pt x="2667000" y="800099"/>
                  </a:moveTo>
                  <a:lnTo>
                    <a:pt x="2661842" y="729319"/>
                  </a:lnTo>
                  <a:lnTo>
                    <a:pt x="2646657" y="660243"/>
                  </a:lnTo>
                  <a:lnTo>
                    <a:pt x="2621877" y="593134"/>
                  </a:lnTo>
                  <a:lnTo>
                    <a:pt x="2587935" y="528255"/>
                  </a:lnTo>
                  <a:lnTo>
                    <a:pt x="2545263" y="465866"/>
                  </a:lnTo>
                  <a:lnTo>
                    <a:pt x="2520788" y="435688"/>
                  </a:lnTo>
                  <a:lnTo>
                    <a:pt x="2494294" y="406231"/>
                  </a:lnTo>
                  <a:lnTo>
                    <a:pt x="2465833" y="377528"/>
                  </a:lnTo>
                  <a:lnTo>
                    <a:pt x="2435460" y="349612"/>
                  </a:lnTo>
                  <a:lnTo>
                    <a:pt x="2403229" y="322514"/>
                  </a:lnTo>
                  <a:lnTo>
                    <a:pt x="2369194" y="296269"/>
                  </a:lnTo>
                  <a:lnTo>
                    <a:pt x="2333410" y="270909"/>
                  </a:lnTo>
                  <a:lnTo>
                    <a:pt x="2295929" y="246467"/>
                  </a:lnTo>
                  <a:lnTo>
                    <a:pt x="2256807" y="222975"/>
                  </a:lnTo>
                  <a:lnTo>
                    <a:pt x="2216097" y="200466"/>
                  </a:lnTo>
                  <a:lnTo>
                    <a:pt x="2173853" y="178974"/>
                  </a:lnTo>
                  <a:lnTo>
                    <a:pt x="2130130" y="158530"/>
                  </a:lnTo>
                  <a:lnTo>
                    <a:pt x="2084981" y="139167"/>
                  </a:lnTo>
                  <a:lnTo>
                    <a:pt x="2038461" y="120919"/>
                  </a:lnTo>
                  <a:lnTo>
                    <a:pt x="1990624" y="103818"/>
                  </a:lnTo>
                  <a:lnTo>
                    <a:pt x="1941523" y="87897"/>
                  </a:lnTo>
                  <a:lnTo>
                    <a:pt x="1891213" y="73188"/>
                  </a:lnTo>
                  <a:lnTo>
                    <a:pt x="1839748" y="59724"/>
                  </a:lnTo>
                  <a:lnTo>
                    <a:pt x="1787181" y="47539"/>
                  </a:lnTo>
                  <a:lnTo>
                    <a:pt x="1733568" y="36664"/>
                  </a:lnTo>
                  <a:lnTo>
                    <a:pt x="1678962" y="27134"/>
                  </a:lnTo>
                  <a:lnTo>
                    <a:pt x="1623416" y="18979"/>
                  </a:lnTo>
                  <a:lnTo>
                    <a:pt x="1566986" y="12234"/>
                  </a:lnTo>
                  <a:lnTo>
                    <a:pt x="1509726" y="6930"/>
                  </a:lnTo>
                  <a:lnTo>
                    <a:pt x="1451688" y="3102"/>
                  </a:lnTo>
                  <a:lnTo>
                    <a:pt x="1392928" y="781"/>
                  </a:lnTo>
                  <a:lnTo>
                    <a:pt x="1333500" y="0"/>
                  </a:lnTo>
                  <a:lnTo>
                    <a:pt x="1274129" y="781"/>
                  </a:lnTo>
                  <a:lnTo>
                    <a:pt x="1215421" y="3102"/>
                  </a:lnTo>
                  <a:lnTo>
                    <a:pt x="1157430" y="6930"/>
                  </a:lnTo>
                  <a:lnTo>
                    <a:pt x="1100209" y="12234"/>
                  </a:lnTo>
                  <a:lnTo>
                    <a:pt x="1043814" y="18979"/>
                  </a:lnTo>
                  <a:lnTo>
                    <a:pt x="988298" y="27134"/>
                  </a:lnTo>
                  <a:lnTo>
                    <a:pt x="933715" y="36664"/>
                  </a:lnTo>
                  <a:lnTo>
                    <a:pt x="880121" y="47539"/>
                  </a:lnTo>
                  <a:lnTo>
                    <a:pt x="827570" y="59724"/>
                  </a:lnTo>
                  <a:lnTo>
                    <a:pt x="776115" y="73188"/>
                  </a:lnTo>
                  <a:lnTo>
                    <a:pt x="725812" y="87897"/>
                  </a:lnTo>
                  <a:lnTo>
                    <a:pt x="676714" y="103818"/>
                  </a:lnTo>
                  <a:lnTo>
                    <a:pt x="628876" y="120919"/>
                  </a:lnTo>
                  <a:lnTo>
                    <a:pt x="582352" y="139167"/>
                  </a:lnTo>
                  <a:lnTo>
                    <a:pt x="537197" y="158530"/>
                  </a:lnTo>
                  <a:lnTo>
                    <a:pt x="493464" y="178974"/>
                  </a:lnTo>
                  <a:lnTo>
                    <a:pt x="451209" y="200466"/>
                  </a:lnTo>
                  <a:lnTo>
                    <a:pt x="410486" y="222975"/>
                  </a:lnTo>
                  <a:lnTo>
                    <a:pt x="371348" y="246467"/>
                  </a:lnTo>
                  <a:lnTo>
                    <a:pt x="333850" y="270909"/>
                  </a:lnTo>
                  <a:lnTo>
                    <a:pt x="298047" y="296269"/>
                  </a:lnTo>
                  <a:lnTo>
                    <a:pt x="263993" y="322514"/>
                  </a:lnTo>
                  <a:lnTo>
                    <a:pt x="231742" y="349612"/>
                  </a:lnTo>
                  <a:lnTo>
                    <a:pt x="201349" y="377528"/>
                  </a:lnTo>
                  <a:lnTo>
                    <a:pt x="172868" y="406231"/>
                  </a:lnTo>
                  <a:lnTo>
                    <a:pt x="146353" y="435688"/>
                  </a:lnTo>
                  <a:lnTo>
                    <a:pt x="121858" y="465866"/>
                  </a:lnTo>
                  <a:lnTo>
                    <a:pt x="99439" y="496733"/>
                  </a:lnTo>
                  <a:lnTo>
                    <a:pt x="61041" y="560400"/>
                  </a:lnTo>
                  <a:lnTo>
                    <a:pt x="31596" y="626427"/>
                  </a:lnTo>
                  <a:lnTo>
                    <a:pt x="11537" y="694552"/>
                  </a:lnTo>
                  <a:lnTo>
                    <a:pt x="1300" y="764512"/>
                  </a:lnTo>
                  <a:lnTo>
                    <a:pt x="0" y="800100"/>
                  </a:lnTo>
                  <a:lnTo>
                    <a:pt x="1300" y="835745"/>
                  </a:lnTo>
                  <a:lnTo>
                    <a:pt x="11537" y="905804"/>
                  </a:lnTo>
                  <a:lnTo>
                    <a:pt x="31596" y="974003"/>
                  </a:lnTo>
                  <a:lnTo>
                    <a:pt x="61041" y="1040084"/>
                  </a:lnTo>
                  <a:lnTo>
                    <a:pt x="99439" y="1103785"/>
                  </a:lnTo>
                  <a:lnTo>
                    <a:pt x="121858" y="1134662"/>
                  </a:lnTo>
                  <a:lnTo>
                    <a:pt x="146353" y="1164846"/>
                  </a:lnTo>
                  <a:lnTo>
                    <a:pt x="172868" y="1194306"/>
                  </a:lnTo>
                  <a:lnTo>
                    <a:pt x="201349" y="1223009"/>
                  </a:lnTo>
                  <a:lnTo>
                    <a:pt x="231742" y="1250922"/>
                  </a:lnTo>
                  <a:lnTo>
                    <a:pt x="263993" y="1278012"/>
                  </a:lnTo>
                  <a:lnTo>
                    <a:pt x="298047" y="1304248"/>
                  </a:lnTo>
                  <a:lnTo>
                    <a:pt x="333850" y="1329596"/>
                  </a:lnTo>
                  <a:lnTo>
                    <a:pt x="371348" y="1354025"/>
                  </a:lnTo>
                  <a:lnTo>
                    <a:pt x="410486" y="1377502"/>
                  </a:lnTo>
                  <a:lnTo>
                    <a:pt x="451209" y="1399993"/>
                  </a:lnTo>
                  <a:lnTo>
                    <a:pt x="493464" y="1421468"/>
                  </a:lnTo>
                  <a:lnTo>
                    <a:pt x="537197" y="1441893"/>
                  </a:lnTo>
                  <a:lnTo>
                    <a:pt x="582352" y="1461235"/>
                  </a:lnTo>
                  <a:lnTo>
                    <a:pt x="628876" y="1479463"/>
                  </a:lnTo>
                  <a:lnTo>
                    <a:pt x="676714" y="1496544"/>
                  </a:lnTo>
                  <a:lnTo>
                    <a:pt x="725812" y="1512444"/>
                  </a:lnTo>
                  <a:lnTo>
                    <a:pt x="776115" y="1527133"/>
                  </a:lnTo>
                  <a:lnTo>
                    <a:pt x="827570" y="1540577"/>
                  </a:lnTo>
                  <a:lnTo>
                    <a:pt x="880121" y="1552744"/>
                  </a:lnTo>
                  <a:lnTo>
                    <a:pt x="933715" y="1563601"/>
                  </a:lnTo>
                  <a:lnTo>
                    <a:pt x="988298" y="1573116"/>
                  </a:lnTo>
                  <a:lnTo>
                    <a:pt x="1043814" y="1581256"/>
                  </a:lnTo>
                  <a:lnTo>
                    <a:pt x="1100209" y="1587989"/>
                  </a:lnTo>
                  <a:lnTo>
                    <a:pt x="1157430" y="1593282"/>
                  </a:lnTo>
                  <a:lnTo>
                    <a:pt x="1215421" y="1597104"/>
                  </a:lnTo>
                  <a:lnTo>
                    <a:pt x="1274129" y="1599420"/>
                  </a:lnTo>
                  <a:lnTo>
                    <a:pt x="1333500" y="1600200"/>
                  </a:lnTo>
                  <a:lnTo>
                    <a:pt x="1392928" y="1599420"/>
                  </a:lnTo>
                  <a:lnTo>
                    <a:pt x="1451688" y="1597104"/>
                  </a:lnTo>
                  <a:lnTo>
                    <a:pt x="1509726" y="1593282"/>
                  </a:lnTo>
                  <a:lnTo>
                    <a:pt x="1566986" y="1587989"/>
                  </a:lnTo>
                  <a:lnTo>
                    <a:pt x="1623416" y="1581256"/>
                  </a:lnTo>
                  <a:lnTo>
                    <a:pt x="1678962" y="1573116"/>
                  </a:lnTo>
                  <a:lnTo>
                    <a:pt x="1733568" y="1563601"/>
                  </a:lnTo>
                  <a:lnTo>
                    <a:pt x="1787181" y="1552744"/>
                  </a:lnTo>
                  <a:lnTo>
                    <a:pt x="1839748" y="1540577"/>
                  </a:lnTo>
                  <a:lnTo>
                    <a:pt x="1891213" y="1527133"/>
                  </a:lnTo>
                  <a:lnTo>
                    <a:pt x="1941523" y="1512444"/>
                  </a:lnTo>
                  <a:lnTo>
                    <a:pt x="1990624" y="1496544"/>
                  </a:lnTo>
                  <a:lnTo>
                    <a:pt x="2038461" y="1479463"/>
                  </a:lnTo>
                  <a:lnTo>
                    <a:pt x="2084981" y="1461235"/>
                  </a:lnTo>
                  <a:lnTo>
                    <a:pt x="2130130" y="1441893"/>
                  </a:lnTo>
                  <a:lnTo>
                    <a:pt x="2173853" y="1421468"/>
                  </a:lnTo>
                  <a:lnTo>
                    <a:pt x="2216097" y="1399993"/>
                  </a:lnTo>
                  <a:lnTo>
                    <a:pt x="2256807" y="1377502"/>
                  </a:lnTo>
                  <a:lnTo>
                    <a:pt x="2295929" y="1354025"/>
                  </a:lnTo>
                  <a:lnTo>
                    <a:pt x="2333410" y="1329596"/>
                  </a:lnTo>
                  <a:lnTo>
                    <a:pt x="2369194" y="1304248"/>
                  </a:lnTo>
                  <a:lnTo>
                    <a:pt x="2403229" y="1278012"/>
                  </a:lnTo>
                  <a:lnTo>
                    <a:pt x="2435460" y="1250922"/>
                  </a:lnTo>
                  <a:lnTo>
                    <a:pt x="2465833" y="1223009"/>
                  </a:lnTo>
                  <a:lnTo>
                    <a:pt x="2494294" y="1194306"/>
                  </a:lnTo>
                  <a:lnTo>
                    <a:pt x="2520788" y="1164846"/>
                  </a:lnTo>
                  <a:lnTo>
                    <a:pt x="2545263" y="1134662"/>
                  </a:lnTo>
                  <a:lnTo>
                    <a:pt x="2567663" y="1103785"/>
                  </a:lnTo>
                  <a:lnTo>
                    <a:pt x="2606024" y="1040084"/>
                  </a:lnTo>
                  <a:lnTo>
                    <a:pt x="2635439" y="974003"/>
                  </a:lnTo>
                  <a:lnTo>
                    <a:pt x="2655475" y="905804"/>
                  </a:lnTo>
                  <a:lnTo>
                    <a:pt x="2665701" y="835745"/>
                  </a:lnTo>
                  <a:lnTo>
                    <a:pt x="2667000" y="800099"/>
                  </a:lnTo>
                  <a:close/>
                </a:path>
              </a:pathLst>
            </a:custGeom>
            <a:solidFill>
              <a:srgbClr val="FF534C"/>
            </a:solidFill>
          </p:spPr>
          <p:txBody>
            <a:bodyPr wrap="square" lIns="0" tIns="0" rIns="0" bIns="0" rtlCol="0"/>
            <a:lstStyle/>
            <a:p>
              <a:endParaRPr sz="1588" dirty="0"/>
            </a:p>
          </p:txBody>
        </p:sp>
        <p:sp>
          <p:nvSpPr>
            <p:cNvPr id="15" name="TextBox 14"/>
            <p:cNvSpPr txBox="1"/>
            <p:nvPr/>
          </p:nvSpPr>
          <p:spPr>
            <a:xfrm>
              <a:off x="6446365" y="2636912"/>
              <a:ext cx="1966270" cy="1200329"/>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3. Fasten end of   bandage with    clips, tape, or   safety pins</a:t>
              </a:r>
              <a:endParaRPr lang="en-US" b="1" dirty="0">
                <a:solidFill>
                  <a:schemeClr val="bg1"/>
                </a:solidFill>
                <a:latin typeface="Arial" panose="020B0604020202020204" pitchFamily="34" charset="0"/>
                <a:cs typeface="Arial" panose="020B0604020202020204" pitchFamily="34" charset="0"/>
              </a:endParaRPr>
            </a:p>
          </p:txBody>
        </p:sp>
      </p:grpSp>
      <p:grpSp>
        <p:nvGrpSpPr>
          <p:cNvPr id="12" name="Group 11"/>
          <p:cNvGrpSpPr/>
          <p:nvPr/>
        </p:nvGrpSpPr>
        <p:grpSpPr>
          <a:xfrm>
            <a:off x="511261" y="2060848"/>
            <a:ext cx="2756646" cy="1803404"/>
            <a:chOff x="2689412" y="4725144"/>
            <a:chExt cx="2756646" cy="1803404"/>
          </a:xfrm>
        </p:grpSpPr>
        <p:sp>
          <p:nvSpPr>
            <p:cNvPr id="9" name="object 9"/>
            <p:cNvSpPr/>
            <p:nvPr/>
          </p:nvSpPr>
          <p:spPr>
            <a:xfrm>
              <a:off x="2689412" y="4725144"/>
              <a:ext cx="2756646" cy="1803404"/>
            </a:xfrm>
            <a:custGeom>
              <a:avLst/>
              <a:gdLst/>
              <a:ahLst/>
              <a:cxnLst/>
              <a:rect l="l" t="t" r="r" b="b"/>
              <a:pathLst>
                <a:path w="2921635" h="1981200">
                  <a:moveTo>
                    <a:pt x="2921508" y="990599"/>
                  </a:moveTo>
                  <a:lnTo>
                    <a:pt x="2920402" y="951701"/>
                  </a:lnTo>
                  <a:lnTo>
                    <a:pt x="2917114" y="913182"/>
                  </a:lnTo>
                  <a:lnTo>
                    <a:pt x="2911683" y="875070"/>
                  </a:lnTo>
                  <a:lnTo>
                    <a:pt x="2904150" y="837394"/>
                  </a:lnTo>
                  <a:lnTo>
                    <a:pt x="2894555" y="800180"/>
                  </a:lnTo>
                  <a:lnTo>
                    <a:pt x="2882939" y="763457"/>
                  </a:lnTo>
                  <a:lnTo>
                    <a:pt x="2869342" y="727251"/>
                  </a:lnTo>
                  <a:lnTo>
                    <a:pt x="2853806" y="691590"/>
                  </a:lnTo>
                  <a:lnTo>
                    <a:pt x="2836370" y="656502"/>
                  </a:lnTo>
                  <a:lnTo>
                    <a:pt x="2817075" y="622014"/>
                  </a:lnTo>
                  <a:lnTo>
                    <a:pt x="2795962" y="588154"/>
                  </a:lnTo>
                  <a:lnTo>
                    <a:pt x="2773071" y="554949"/>
                  </a:lnTo>
                  <a:lnTo>
                    <a:pt x="2748443" y="522427"/>
                  </a:lnTo>
                  <a:lnTo>
                    <a:pt x="2722118" y="490615"/>
                  </a:lnTo>
                  <a:lnTo>
                    <a:pt x="2694136" y="459540"/>
                  </a:lnTo>
                  <a:lnTo>
                    <a:pt x="2664539" y="429232"/>
                  </a:lnTo>
                  <a:lnTo>
                    <a:pt x="2633368" y="399716"/>
                  </a:lnTo>
                  <a:lnTo>
                    <a:pt x="2600661" y="371020"/>
                  </a:lnTo>
                  <a:lnTo>
                    <a:pt x="2566461" y="343173"/>
                  </a:lnTo>
                  <a:lnTo>
                    <a:pt x="2530807" y="316200"/>
                  </a:lnTo>
                  <a:lnTo>
                    <a:pt x="2493740" y="290131"/>
                  </a:lnTo>
                  <a:lnTo>
                    <a:pt x="2455300" y="264992"/>
                  </a:lnTo>
                  <a:lnTo>
                    <a:pt x="2415529" y="240811"/>
                  </a:lnTo>
                  <a:lnTo>
                    <a:pt x="2374467" y="217616"/>
                  </a:lnTo>
                  <a:lnTo>
                    <a:pt x="2332154" y="195434"/>
                  </a:lnTo>
                  <a:lnTo>
                    <a:pt x="2288631" y="174292"/>
                  </a:lnTo>
                  <a:lnTo>
                    <a:pt x="2243938" y="154218"/>
                  </a:lnTo>
                  <a:lnTo>
                    <a:pt x="2198116" y="135240"/>
                  </a:lnTo>
                  <a:lnTo>
                    <a:pt x="2151205" y="117385"/>
                  </a:lnTo>
                  <a:lnTo>
                    <a:pt x="2103246" y="100681"/>
                  </a:lnTo>
                  <a:lnTo>
                    <a:pt x="2054280" y="85155"/>
                  </a:lnTo>
                  <a:lnTo>
                    <a:pt x="2004347" y="70835"/>
                  </a:lnTo>
                  <a:lnTo>
                    <a:pt x="1953487" y="57748"/>
                  </a:lnTo>
                  <a:lnTo>
                    <a:pt x="1901742" y="45921"/>
                  </a:lnTo>
                  <a:lnTo>
                    <a:pt x="1849151" y="35383"/>
                  </a:lnTo>
                  <a:lnTo>
                    <a:pt x="1795756" y="26161"/>
                  </a:lnTo>
                  <a:lnTo>
                    <a:pt x="1741596" y="18282"/>
                  </a:lnTo>
                  <a:lnTo>
                    <a:pt x="1686713" y="11774"/>
                  </a:lnTo>
                  <a:lnTo>
                    <a:pt x="1631146" y="6664"/>
                  </a:lnTo>
                  <a:lnTo>
                    <a:pt x="1574937" y="2980"/>
                  </a:lnTo>
                  <a:lnTo>
                    <a:pt x="1518126" y="749"/>
                  </a:lnTo>
                  <a:lnTo>
                    <a:pt x="1460754" y="0"/>
                  </a:lnTo>
                  <a:lnTo>
                    <a:pt x="1403433" y="749"/>
                  </a:lnTo>
                  <a:lnTo>
                    <a:pt x="1346668" y="2980"/>
                  </a:lnTo>
                  <a:lnTo>
                    <a:pt x="1290501" y="6664"/>
                  </a:lnTo>
                  <a:lnTo>
                    <a:pt x="1234972" y="11774"/>
                  </a:lnTo>
                  <a:lnTo>
                    <a:pt x="1180122" y="18282"/>
                  </a:lnTo>
                  <a:lnTo>
                    <a:pt x="1125991" y="26161"/>
                  </a:lnTo>
                  <a:lnTo>
                    <a:pt x="1072620" y="35383"/>
                  </a:lnTo>
                  <a:lnTo>
                    <a:pt x="1020050" y="45921"/>
                  </a:lnTo>
                  <a:lnTo>
                    <a:pt x="968322" y="57748"/>
                  </a:lnTo>
                  <a:lnTo>
                    <a:pt x="917476" y="70835"/>
                  </a:lnTo>
                  <a:lnTo>
                    <a:pt x="867553" y="85155"/>
                  </a:lnTo>
                  <a:lnTo>
                    <a:pt x="818594" y="100681"/>
                  </a:lnTo>
                  <a:lnTo>
                    <a:pt x="770640" y="117385"/>
                  </a:lnTo>
                  <a:lnTo>
                    <a:pt x="723730" y="135240"/>
                  </a:lnTo>
                  <a:lnTo>
                    <a:pt x="677907" y="154218"/>
                  </a:lnTo>
                  <a:lnTo>
                    <a:pt x="633210" y="174292"/>
                  </a:lnTo>
                  <a:lnTo>
                    <a:pt x="589681" y="195434"/>
                  </a:lnTo>
                  <a:lnTo>
                    <a:pt x="547360" y="217616"/>
                  </a:lnTo>
                  <a:lnTo>
                    <a:pt x="506288" y="240811"/>
                  </a:lnTo>
                  <a:lnTo>
                    <a:pt x="466505" y="264992"/>
                  </a:lnTo>
                  <a:lnTo>
                    <a:pt x="428053" y="290131"/>
                  </a:lnTo>
                  <a:lnTo>
                    <a:pt x="390972" y="316200"/>
                  </a:lnTo>
                  <a:lnTo>
                    <a:pt x="355303" y="343173"/>
                  </a:lnTo>
                  <a:lnTo>
                    <a:pt x="321086" y="371020"/>
                  </a:lnTo>
                  <a:lnTo>
                    <a:pt x="288362" y="399716"/>
                  </a:lnTo>
                  <a:lnTo>
                    <a:pt x="257173" y="429232"/>
                  </a:lnTo>
                  <a:lnTo>
                    <a:pt x="227558" y="459540"/>
                  </a:lnTo>
                  <a:lnTo>
                    <a:pt x="199559" y="490615"/>
                  </a:lnTo>
                  <a:lnTo>
                    <a:pt x="173216" y="522427"/>
                  </a:lnTo>
                  <a:lnTo>
                    <a:pt x="148570" y="554949"/>
                  </a:lnTo>
                  <a:lnTo>
                    <a:pt x="125661" y="588154"/>
                  </a:lnTo>
                  <a:lnTo>
                    <a:pt x="104531" y="622014"/>
                  </a:lnTo>
                  <a:lnTo>
                    <a:pt x="85220" y="656502"/>
                  </a:lnTo>
                  <a:lnTo>
                    <a:pt x="67768" y="691590"/>
                  </a:lnTo>
                  <a:lnTo>
                    <a:pt x="52218" y="727251"/>
                  </a:lnTo>
                  <a:lnTo>
                    <a:pt x="38608" y="763457"/>
                  </a:lnTo>
                  <a:lnTo>
                    <a:pt x="26981" y="800180"/>
                  </a:lnTo>
                  <a:lnTo>
                    <a:pt x="17376" y="837394"/>
                  </a:lnTo>
                  <a:lnTo>
                    <a:pt x="9835" y="875070"/>
                  </a:lnTo>
                  <a:lnTo>
                    <a:pt x="4398" y="913182"/>
                  </a:lnTo>
                  <a:lnTo>
                    <a:pt x="1106" y="951701"/>
                  </a:lnTo>
                  <a:lnTo>
                    <a:pt x="0" y="990600"/>
                  </a:lnTo>
                  <a:lnTo>
                    <a:pt x="1106" y="1029498"/>
                  </a:lnTo>
                  <a:lnTo>
                    <a:pt x="4398" y="1068017"/>
                  </a:lnTo>
                  <a:lnTo>
                    <a:pt x="9835" y="1106129"/>
                  </a:lnTo>
                  <a:lnTo>
                    <a:pt x="17376" y="1143805"/>
                  </a:lnTo>
                  <a:lnTo>
                    <a:pt x="26981" y="1181019"/>
                  </a:lnTo>
                  <a:lnTo>
                    <a:pt x="38608" y="1217742"/>
                  </a:lnTo>
                  <a:lnTo>
                    <a:pt x="52218" y="1253948"/>
                  </a:lnTo>
                  <a:lnTo>
                    <a:pt x="67768" y="1289609"/>
                  </a:lnTo>
                  <a:lnTo>
                    <a:pt x="85220" y="1324697"/>
                  </a:lnTo>
                  <a:lnTo>
                    <a:pt x="104531" y="1359185"/>
                  </a:lnTo>
                  <a:lnTo>
                    <a:pt x="125661" y="1393045"/>
                  </a:lnTo>
                  <a:lnTo>
                    <a:pt x="148570" y="1426250"/>
                  </a:lnTo>
                  <a:lnTo>
                    <a:pt x="173216" y="1458772"/>
                  </a:lnTo>
                  <a:lnTo>
                    <a:pt x="199559" y="1490584"/>
                  </a:lnTo>
                  <a:lnTo>
                    <a:pt x="227558" y="1521659"/>
                  </a:lnTo>
                  <a:lnTo>
                    <a:pt x="257173" y="1551967"/>
                  </a:lnTo>
                  <a:lnTo>
                    <a:pt x="288362" y="1581483"/>
                  </a:lnTo>
                  <a:lnTo>
                    <a:pt x="321086" y="1610179"/>
                  </a:lnTo>
                  <a:lnTo>
                    <a:pt x="355303" y="1638026"/>
                  </a:lnTo>
                  <a:lnTo>
                    <a:pt x="390972" y="1664999"/>
                  </a:lnTo>
                  <a:lnTo>
                    <a:pt x="428053" y="1691068"/>
                  </a:lnTo>
                  <a:lnTo>
                    <a:pt x="466505" y="1716207"/>
                  </a:lnTo>
                  <a:lnTo>
                    <a:pt x="506288" y="1740388"/>
                  </a:lnTo>
                  <a:lnTo>
                    <a:pt x="547360" y="1763583"/>
                  </a:lnTo>
                  <a:lnTo>
                    <a:pt x="589681" y="1785765"/>
                  </a:lnTo>
                  <a:lnTo>
                    <a:pt x="633210" y="1806907"/>
                  </a:lnTo>
                  <a:lnTo>
                    <a:pt x="677907" y="1826981"/>
                  </a:lnTo>
                  <a:lnTo>
                    <a:pt x="723730" y="1845959"/>
                  </a:lnTo>
                  <a:lnTo>
                    <a:pt x="770640" y="1863814"/>
                  </a:lnTo>
                  <a:lnTo>
                    <a:pt x="818594" y="1880518"/>
                  </a:lnTo>
                  <a:lnTo>
                    <a:pt x="867553" y="1896044"/>
                  </a:lnTo>
                  <a:lnTo>
                    <a:pt x="917476" y="1910364"/>
                  </a:lnTo>
                  <a:lnTo>
                    <a:pt x="968322" y="1923451"/>
                  </a:lnTo>
                  <a:lnTo>
                    <a:pt x="1020050" y="1935278"/>
                  </a:lnTo>
                  <a:lnTo>
                    <a:pt x="1072620" y="1945816"/>
                  </a:lnTo>
                  <a:lnTo>
                    <a:pt x="1125991" y="1955038"/>
                  </a:lnTo>
                  <a:lnTo>
                    <a:pt x="1180122" y="1962917"/>
                  </a:lnTo>
                  <a:lnTo>
                    <a:pt x="1234972" y="1969425"/>
                  </a:lnTo>
                  <a:lnTo>
                    <a:pt x="1290501" y="1974535"/>
                  </a:lnTo>
                  <a:lnTo>
                    <a:pt x="1346668" y="1978219"/>
                  </a:lnTo>
                  <a:lnTo>
                    <a:pt x="1403433" y="1980450"/>
                  </a:lnTo>
                  <a:lnTo>
                    <a:pt x="1460754" y="1981200"/>
                  </a:lnTo>
                  <a:lnTo>
                    <a:pt x="1518126" y="1980450"/>
                  </a:lnTo>
                  <a:lnTo>
                    <a:pt x="1574937" y="1978219"/>
                  </a:lnTo>
                  <a:lnTo>
                    <a:pt x="1631146" y="1974535"/>
                  </a:lnTo>
                  <a:lnTo>
                    <a:pt x="1686713" y="1969425"/>
                  </a:lnTo>
                  <a:lnTo>
                    <a:pt x="1741596" y="1962917"/>
                  </a:lnTo>
                  <a:lnTo>
                    <a:pt x="1795756" y="1955038"/>
                  </a:lnTo>
                  <a:lnTo>
                    <a:pt x="1849151" y="1945816"/>
                  </a:lnTo>
                  <a:lnTo>
                    <a:pt x="1901742" y="1935278"/>
                  </a:lnTo>
                  <a:lnTo>
                    <a:pt x="1953487" y="1923451"/>
                  </a:lnTo>
                  <a:lnTo>
                    <a:pt x="2004347" y="1910364"/>
                  </a:lnTo>
                  <a:lnTo>
                    <a:pt x="2054280" y="1896044"/>
                  </a:lnTo>
                  <a:lnTo>
                    <a:pt x="2103246" y="1880518"/>
                  </a:lnTo>
                  <a:lnTo>
                    <a:pt x="2151205" y="1863814"/>
                  </a:lnTo>
                  <a:lnTo>
                    <a:pt x="2198115" y="1845959"/>
                  </a:lnTo>
                  <a:lnTo>
                    <a:pt x="2243938" y="1826981"/>
                  </a:lnTo>
                  <a:lnTo>
                    <a:pt x="2288631" y="1806907"/>
                  </a:lnTo>
                  <a:lnTo>
                    <a:pt x="2332154" y="1785765"/>
                  </a:lnTo>
                  <a:lnTo>
                    <a:pt x="2374467" y="1763583"/>
                  </a:lnTo>
                  <a:lnTo>
                    <a:pt x="2415529" y="1740388"/>
                  </a:lnTo>
                  <a:lnTo>
                    <a:pt x="2455300" y="1716207"/>
                  </a:lnTo>
                  <a:lnTo>
                    <a:pt x="2493740" y="1691068"/>
                  </a:lnTo>
                  <a:lnTo>
                    <a:pt x="2530807" y="1664999"/>
                  </a:lnTo>
                  <a:lnTo>
                    <a:pt x="2566461" y="1638026"/>
                  </a:lnTo>
                  <a:lnTo>
                    <a:pt x="2600661" y="1610179"/>
                  </a:lnTo>
                  <a:lnTo>
                    <a:pt x="2633368" y="1581483"/>
                  </a:lnTo>
                  <a:lnTo>
                    <a:pt x="2664539" y="1551967"/>
                  </a:lnTo>
                  <a:lnTo>
                    <a:pt x="2694136" y="1521659"/>
                  </a:lnTo>
                  <a:lnTo>
                    <a:pt x="2722117" y="1490584"/>
                  </a:lnTo>
                  <a:lnTo>
                    <a:pt x="2748443" y="1458772"/>
                  </a:lnTo>
                  <a:lnTo>
                    <a:pt x="2773071" y="1426250"/>
                  </a:lnTo>
                  <a:lnTo>
                    <a:pt x="2795962" y="1393045"/>
                  </a:lnTo>
                  <a:lnTo>
                    <a:pt x="2817075" y="1359185"/>
                  </a:lnTo>
                  <a:lnTo>
                    <a:pt x="2836370" y="1324697"/>
                  </a:lnTo>
                  <a:lnTo>
                    <a:pt x="2853806" y="1289609"/>
                  </a:lnTo>
                  <a:lnTo>
                    <a:pt x="2869342" y="1253948"/>
                  </a:lnTo>
                  <a:lnTo>
                    <a:pt x="2882939" y="1217742"/>
                  </a:lnTo>
                  <a:lnTo>
                    <a:pt x="2894555" y="1181019"/>
                  </a:lnTo>
                  <a:lnTo>
                    <a:pt x="2904150" y="1143805"/>
                  </a:lnTo>
                  <a:lnTo>
                    <a:pt x="2911683" y="1106129"/>
                  </a:lnTo>
                  <a:lnTo>
                    <a:pt x="2917114" y="1068017"/>
                  </a:lnTo>
                  <a:lnTo>
                    <a:pt x="2920402" y="1029498"/>
                  </a:lnTo>
                  <a:lnTo>
                    <a:pt x="2921508" y="990599"/>
                  </a:lnTo>
                  <a:close/>
                </a:path>
              </a:pathLst>
            </a:custGeom>
            <a:solidFill>
              <a:srgbClr val="FF534C"/>
            </a:solidFill>
          </p:spPr>
          <p:txBody>
            <a:bodyPr wrap="square" lIns="0" tIns="0" rIns="0" bIns="0" rtlCol="0"/>
            <a:lstStyle/>
            <a:p>
              <a:endParaRPr sz="1588" dirty="0"/>
            </a:p>
          </p:txBody>
        </p:sp>
        <p:sp>
          <p:nvSpPr>
            <p:cNvPr id="16" name="TextBox 15"/>
            <p:cNvSpPr txBox="1"/>
            <p:nvPr/>
          </p:nvSpPr>
          <p:spPr>
            <a:xfrm>
              <a:off x="2945245" y="4977260"/>
              <a:ext cx="2244979" cy="1477328"/>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2. Continue with   overlapping turns         (overlap by about 3/4 of previous      turn</a:t>
              </a:r>
              <a:endParaRPr lang="en-US" b="1" dirty="0">
                <a:solidFill>
                  <a:schemeClr val="bg1"/>
                </a:solidFill>
                <a:latin typeface="Arial" panose="020B0604020202020204" pitchFamily="34" charset="0"/>
                <a:cs typeface="Arial" panose="020B0604020202020204" pitchFamily="34" charset="0"/>
              </a:endParaRPr>
            </a:p>
          </p:txBody>
        </p:sp>
      </p:grpSp>
      <p:sp>
        <p:nvSpPr>
          <p:cNvPr id="8" name="TextBox 7"/>
          <p:cNvSpPr txBox="1"/>
          <p:nvPr/>
        </p:nvSpPr>
        <p:spPr>
          <a:xfrm>
            <a:off x="161391" y="112171"/>
            <a:ext cx="3456384" cy="1384995"/>
          </a:xfrm>
          <a:prstGeom prst="rect">
            <a:avLst/>
          </a:prstGeom>
          <a:solidFill>
            <a:srgbClr val="FF534C"/>
          </a:solidFill>
        </p:spPr>
        <p:txBody>
          <a:bodyPr wrap="square" rtlCol="0">
            <a:spAutoFit/>
          </a:bodyPr>
          <a:lstStyle/>
          <a:p>
            <a:pPr algn="ctr"/>
            <a:r>
              <a:rPr lang="en-US" sz="2800" b="1" dirty="0" smtClean="0">
                <a:solidFill>
                  <a:schemeClr val="bg1"/>
                </a:solidFill>
                <a:latin typeface="Arial" panose="020B0604020202020204" pitchFamily="34" charset="0"/>
                <a:cs typeface="Arial" panose="020B0604020202020204" pitchFamily="34" charset="0"/>
              </a:rPr>
              <a:t>Wrapping a Sprain with an Elastic      Bandage</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45398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984863" y="6117067"/>
            <a:ext cx="136151" cy="128240"/>
          </a:xfrm>
          <a:prstGeom prst="rect">
            <a:avLst/>
          </a:prstGeom>
        </p:spPr>
        <p:txBody>
          <a:bodyPr vert="horz" wrap="square" lIns="0" tIns="0" rIns="0" bIns="0" rtlCol="0">
            <a:spAutoFit/>
          </a:bodyPr>
          <a:lstStyle/>
          <a:p>
            <a:pPr>
              <a:lnSpc>
                <a:spcPts val="1006"/>
              </a:lnSpc>
            </a:pPr>
            <a:r>
              <a:rPr sz="1059" spc="-26" dirty="0">
                <a:solidFill>
                  <a:srgbClr val="898989"/>
                </a:solidFill>
                <a:latin typeface="Trebuchet MS"/>
                <a:cs typeface="Trebuchet MS"/>
              </a:rPr>
              <a:t>89</a:t>
            </a:r>
            <a:endParaRPr sz="1059" dirty="0">
              <a:latin typeface="Trebuchet MS"/>
              <a:cs typeface="Trebuchet MS"/>
            </a:endParaRPr>
          </a:p>
        </p:txBody>
      </p:sp>
      <p:grpSp>
        <p:nvGrpSpPr>
          <p:cNvPr id="14" name="Group 13"/>
          <p:cNvGrpSpPr/>
          <p:nvPr/>
        </p:nvGrpSpPr>
        <p:grpSpPr>
          <a:xfrm>
            <a:off x="1642283" y="139287"/>
            <a:ext cx="4437529" cy="2958353"/>
            <a:chOff x="537883" y="403412"/>
            <a:chExt cx="4437529" cy="2958353"/>
          </a:xfrm>
        </p:grpSpPr>
        <p:sp>
          <p:nvSpPr>
            <p:cNvPr id="3" name="object 3"/>
            <p:cNvSpPr/>
            <p:nvPr/>
          </p:nvSpPr>
          <p:spPr>
            <a:xfrm>
              <a:off x="537883" y="403412"/>
              <a:ext cx="4437529" cy="2958353"/>
            </a:xfrm>
            <a:prstGeom prst="rect">
              <a:avLst/>
            </a:prstGeom>
            <a:blipFill>
              <a:blip r:embed="rId3" cstate="print"/>
              <a:stretch>
                <a:fillRect/>
              </a:stretch>
            </a:blipFill>
          </p:spPr>
          <p:txBody>
            <a:bodyPr wrap="square" lIns="0" tIns="0" rIns="0" bIns="0" rtlCol="0"/>
            <a:lstStyle/>
            <a:p>
              <a:endParaRPr sz="1588" dirty="0"/>
            </a:p>
          </p:txBody>
        </p:sp>
        <p:sp>
          <p:nvSpPr>
            <p:cNvPr id="5" name="object 5"/>
            <p:cNvSpPr txBox="1"/>
            <p:nvPr/>
          </p:nvSpPr>
          <p:spPr>
            <a:xfrm>
              <a:off x="3635479" y="2786114"/>
              <a:ext cx="1143000" cy="371897"/>
            </a:xfrm>
            <a:prstGeom prst="rect">
              <a:avLst/>
            </a:prstGeom>
            <a:solidFill>
              <a:srgbClr val="FF534C"/>
            </a:solidFill>
          </p:spPr>
          <p:txBody>
            <a:bodyPr vert="horz" wrap="square" lIns="0" tIns="0" rIns="0" bIns="0" rtlCol="0">
              <a:spAutoFit/>
            </a:bodyPr>
            <a:lstStyle/>
            <a:p>
              <a:pPr marL="126633">
                <a:lnSpc>
                  <a:spcPts val="2915"/>
                </a:lnSpc>
              </a:pPr>
              <a:r>
                <a:rPr sz="2824" spc="-115" dirty="0">
                  <a:solidFill>
                    <a:srgbClr val="EEECE1"/>
                  </a:solidFill>
                  <a:latin typeface="Trebuchet MS"/>
                  <a:cs typeface="Trebuchet MS"/>
                </a:rPr>
                <a:t>Elbow</a:t>
              </a:r>
              <a:endParaRPr sz="2824" dirty="0">
                <a:latin typeface="Trebuchet MS"/>
                <a:cs typeface="Trebuchet MS"/>
              </a:endParaRPr>
            </a:p>
          </p:txBody>
        </p:sp>
      </p:grpSp>
      <p:grpSp>
        <p:nvGrpSpPr>
          <p:cNvPr id="15" name="Group 14"/>
          <p:cNvGrpSpPr/>
          <p:nvPr/>
        </p:nvGrpSpPr>
        <p:grpSpPr>
          <a:xfrm>
            <a:off x="4980883" y="3542624"/>
            <a:ext cx="4034117" cy="2689412"/>
            <a:chOff x="4556664" y="3765176"/>
            <a:chExt cx="4034117" cy="2689412"/>
          </a:xfrm>
        </p:grpSpPr>
        <p:sp>
          <p:nvSpPr>
            <p:cNvPr id="4" name="object 4"/>
            <p:cNvSpPr>
              <a:spLocks noChangeAspect="1"/>
            </p:cNvSpPr>
            <p:nvPr/>
          </p:nvSpPr>
          <p:spPr>
            <a:xfrm>
              <a:off x="4556664" y="3765176"/>
              <a:ext cx="4034117" cy="2689412"/>
            </a:xfrm>
            <a:prstGeom prst="rect">
              <a:avLst/>
            </a:prstGeom>
            <a:blipFill>
              <a:blip r:embed="rId4" cstate="print"/>
              <a:stretch>
                <a:fillRect/>
              </a:stretch>
            </a:blipFill>
          </p:spPr>
          <p:txBody>
            <a:bodyPr wrap="square" lIns="0" tIns="0" rIns="0" bIns="0" rtlCol="0"/>
            <a:lstStyle/>
            <a:p>
              <a:endParaRPr sz="1588" dirty="0"/>
            </a:p>
          </p:txBody>
        </p:sp>
        <p:sp>
          <p:nvSpPr>
            <p:cNvPr id="6" name="object 6"/>
            <p:cNvSpPr txBox="1"/>
            <p:nvPr/>
          </p:nvSpPr>
          <p:spPr>
            <a:xfrm>
              <a:off x="7125295" y="5709552"/>
              <a:ext cx="1143000" cy="371897"/>
            </a:xfrm>
            <a:prstGeom prst="rect">
              <a:avLst/>
            </a:prstGeom>
            <a:solidFill>
              <a:srgbClr val="FF534C"/>
            </a:solidFill>
          </p:spPr>
          <p:txBody>
            <a:bodyPr vert="horz" wrap="square" lIns="0" tIns="0" rIns="0" bIns="0" rtlCol="0">
              <a:spAutoFit/>
            </a:bodyPr>
            <a:lstStyle/>
            <a:p>
              <a:pPr marL="208441">
                <a:lnSpc>
                  <a:spcPts val="2915"/>
                </a:lnSpc>
              </a:pPr>
              <a:r>
                <a:rPr sz="2824" spc="-137" dirty="0">
                  <a:solidFill>
                    <a:srgbClr val="EEECE1"/>
                  </a:solidFill>
                  <a:latin typeface="Trebuchet MS"/>
                  <a:cs typeface="Trebuchet MS"/>
                </a:rPr>
                <a:t>Knee</a:t>
              </a:r>
              <a:endParaRPr sz="2824" dirty="0">
                <a:latin typeface="Trebuchet MS"/>
                <a:cs typeface="Trebuchet MS"/>
              </a:endParaRPr>
            </a:p>
          </p:txBody>
        </p:sp>
      </p:grpSp>
      <p:grpSp>
        <p:nvGrpSpPr>
          <p:cNvPr id="16" name="Group 15"/>
          <p:cNvGrpSpPr/>
          <p:nvPr/>
        </p:nvGrpSpPr>
        <p:grpSpPr>
          <a:xfrm>
            <a:off x="1642283" y="3542624"/>
            <a:ext cx="3563471" cy="2690756"/>
            <a:chOff x="537882" y="3763832"/>
            <a:chExt cx="3563471" cy="2690756"/>
          </a:xfrm>
        </p:grpSpPr>
        <p:sp>
          <p:nvSpPr>
            <p:cNvPr id="7" name="object 7"/>
            <p:cNvSpPr/>
            <p:nvPr/>
          </p:nvSpPr>
          <p:spPr>
            <a:xfrm>
              <a:off x="537882" y="3763832"/>
              <a:ext cx="3563471" cy="2690756"/>
            </a:xfrm>
            <a:prstGeom prst="rect">
              <a:avLst/>
            </a:prstGeom>
            <a:blipFill>
              <a:blip r:embed="rId5" cstate="print"/>
              <a:stretch>
                <a:fillRect/>
              </a:stretch>
            </a:blipFill>
          </p:spPr>
          <p:txBody>
            <a:bodyPr wrap="square" lIns="0" tIns="0" rIns="0" bIns="0" rtlCol="0"/>
            <a:lstStyle/>
            <a:p>
              <a:endParaRPr sz="1588" dirty="0"/>
            </a:p>
          </p:txBody>
        </p:sp>
        <p:sp>
          <p:nvSpPr>
            <p:cNvPr id="8" name="object 8"/>
            <p:cNvSpPr txBox="1"/>
            <p:nvPr/>
          </p:nvSpPr>
          <p:spPr>
            <a:xfrm>
              <a:off x="2852519" y="5888039"/>
              <a:ext cx="1143000" cy="371897"/>
            </a:xfrm>
            <a:prstGeom prst="rect">
              <a:avLst/>
            </a:prstGeom>
            <a:solidFill>
              <a:srgbClr val="FF534C"/>
            </a:solidFill>
          </p:spPr>
          <p:txBody>
            <a:bodyPr vert="horz" wrap="square" lIns="0" tIns="0" rIns="0" bIns="0" rtlCol="0">
              <a:spAutoFit/>
            </a:bodyPr>
            <a:lstStyle/>
            <a:p>
              <a:pPr marL="161934">
                <a:lnSpc>
                  <a:spcPts val="2915"/>
                </a:lnSpc>
              </a:pPr>
              <a:r>
                <a:rPr sz="2824" spc="-119" dirty="0">
                  <a:solidFill>
                    <a:srgbClr val="EEECE1"/>
                  </a:solidFill>
                  <a:latin typeface="Trebuchet MS"/>
                  <a:cs typeface="Trebuchet MS"/>
                </a:rPr>
                <a:t>Ankle</a:t>
              </a:r>
              <a:endParaRPr sz="2824" dirty="0">
                <a:latin typeface="Trebuchet MS"/>
                <a:cs typeface="Trebuchet MS"/>
              </a:endParaRPr>
            </a:p>
          </p:txBody>
        </p:sp>
      </p:grpSp>
      <p:sp>
        <p:nvSpPr>
          <p:cNvPr id="12" name="TextBox 11"/>
          <p:cNvSpPr txBox="1"/>
          <p:nvPr/>
        </p:nvSpPr>
        <p:spPr>
          <a:xfrm>
            <a:off x="6085837" y="620688"/>
            <a:ext cx="2952328" cy="1200329"/>
          </a:xfrm>
          <a:prstGeom prst="rect">
            <a:avLst/>
          </a:prstGeom>
          <a:noFill/>
        </p:spPr>
        <p:txBody>
          <a:bodyPr wrap="square" rtlCol="0">
            <a:spAutoFit/>
          </a:bodyPr>
          <a:lstStyle/>
          <a:p>
            <a:r>
              <a:rPr lang="en-US" sz="2400" dirty="0" smtClean="0">
                <a:solidFill>
                  <a:schemeClr val="tx1">
                    <a:lumMod val="75000"/>
                    <a:lumOff val="25000"/>
                  </a:schemeClr>
                </a:solidFill>
                <a:latin typeface="Arial" panose="020B0604020202020204" pitchFamily="34" charset="0"/>
                <a:cs typeface="Arial" panose="020B0604020202020204" pitchFamily="34" charset="0"/>
              </a:rPr>
              <a:t>Elastic bandage will work at any joint on the limbs.</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73811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1230" y="2276872"/>
            <a:ext cx="4951249" cy="1569660"/>
          </a:xfrm>
          <a:prstGeom prst="rect">
            <a:avLst/>
          </a:prstGeom>
          <a:noFill/>
        </p:spPr>
        <p:txBody>
          <a:bodyPr wrap="square" lIns="91440" tIns="45720" rIns="91440" bIns="45720">
            <a:spAutoFit/>
          </a:bodyPr>
          <a:lstStyle/>
          <a:p>
            <a:pPr algn="ctr"/>
            <a:r>
              <a:rPr lang="en-US" sz="9600" b="1" cap="none" spc="0" dirty="0" smtClean="0">
                <a:ln w="22225">
                  <a:solidFill>
                    <a:schemeClr val="accent2"/>
                  </a:solidFill>
                  <a:prstDash val="solid"/>
                </a:ln>
                <a:solidFill>
                  <a:schemeClr val="accent2">
                    <a:lumMod val="40000"/>
                    <a:lumOff val="60000"/>
                  </a:schemeClr>
                </a:solidFill>
                <a:effectLst/>
              </a:rPr>
              <a:t>Practice</a:t>
            </a:r>
          </a:p>
        </p:txBody>
      </p:sp>
      <p:sp>
        <p:nvSpPr>
          <p:cNvPr id="2" name="Title 1"/>
          <p:cNvSpPr>
            <a:spLocks noGrp="1"/>
          </p:cNvSpPr>
          <p:nvPr>
            <p:ph type="title"/>
          </p:nvPr>
        </p:nvSpPr>
        <p:spPr/>
        <p:txBody>
          <a:bodyPr/>
          <a:lstStyle/>
          <a:p>
            <a:pPr marL="401191" marR="4483" indent="-390546" algn="ctr">
              <a:spcBef>
                <a:spcPts val="88"/>
              </a:spcBef>
            </a:pPr>
            <a:r>
              <a:rPr lang="en-US" spc="-176" dirty="0">
                <a:solidFill>
                  <a:schemeClr val="bg1"/>
                </a:solidFill>
              </a:rPr>
              <a:t>Elastic </a:t>
            </a:r>
            <a:r>
              <a:rPr lang="en-US" spc="-128" dirty="0">
                <a:solidFill>
                  <a:schemeClr val="bg1"/>
                </a:solidFill>
              </a:rPr>
              <a:t>bandage</a:t>
            </a:r>
            <a:r>
              <a:rPr lang="en-US" spc="-326" dirty="0">
                <a:solidFill>
                  <a:schemeClr val="bg1"/>
                </a:solidFill>
              </a:rPr>
              <a:t> </a:t>
            </a:r>
            <a:r>
              <a:rPr lang="en-US" spc="-146" dirty="0">
                <a:solidFill>
                  <a:schemeClr val="bg1"/>
                </a:solidFill>
              </a:rPr>
              <a:t>for </a:t>
            </a:r>
            <a:r>
              <a:rPr lang="en-US" spc="-128" dirty="0" smtClean="0">
                <a:solidFill>
                  <a:schemeClr val="bg1"/>
                </a:solidFill>
              </a:rPr>
              <a:t>sprained</a:t>
            </a:r>
            <a:r>
              <a:rPr lang="en-US" spc="-265" dirty="0" smtClean="0">
                <a:solidFill>
                  <a:schemeClr val="bg1"/>
                </a:solidFill>
              </a:rPr>
              <a:t> </a:t>
            </a:r>
            <a:r>
              <a:rPr lang="en-US" spc="-137" dirty="0">
                <a:solidFill>
                  <a:schemeClr val="bg1"/>
                </a:solidFill>
              </a:rPr>
              <a:t>wrist</a:t>
            </a:r>
            <a:endParaRPr lang="en-US" dirty="0">
              <a:solidFill>
                <a:schemeClr val="bg1"/>
              </a:solidFill>
            </a:endParaRPr>
          </a:p>
        </p:txBody>
      </p:sp>
      <p:sp>
        <p:nvSpPr>
          <p:cNvPr id="6" name="object 3"/>
          <p:cNvSpPr/>
          <p:nvPr/>
        </p:nvSpPr>
        <p:spPr>
          <a:xfrm>
            <a:off x="5004048" y="1484784"/>
            <a:ext cx="3832412" cy="3558091"/>
          </a:xfrm>
          <a:prstGeom prst="rect">
            <a:avLst/>
          </a:prstGeom>
          <a:blipFill>
            <a:blip r:embed="rId3"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2365669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lang="en-US" spc="-172" dirty="0" smtClean="0">
                <a:solidFill>
                  <a:schemeClr val="bg1"/>
                </a:solidFill>
              </a:rPr>
              <a:t>Prevention of Sprains </a:t>
            </a:r>
            <a:r>
              <a:rPr lang="en-US" spc="-172" dirty="0" smtClean="0">
                <a:solidFill>
                  <a:schemeClr val="bg1"/>
                </a:solidFill>
              </a:rPr>
              <a:t>or </a:t>
            </a:r>
            <a:r>
              <a:rPr lang="en-US" spc="-172" dirty="0" smtClean="0">
                <a:solidFill>
                  <a:schemeClr val="bg1"/>
                </a:solidFill>
              </a:rPr>
              <a:t>Strains</a:t>
            </a:r>
            <a:endParaRPr spc="-106" dirty="0">
              <a:solidFill>
                <a:schemeClr val="bg1"/>
              </a:solidFill>
            </a:endParaRPr>
          </a:p>
        </p:txBody>
      </p:sp>
      <p:sp>
        <p:nvSpPr>
          <p:cNvPr id="10" name="Content Placeholder 9"/>
          <p:cNvSpPr>
            <a:spLocks noGrp="1"/>
          </p:cNvSpPr>
          <p:nvPr>
            <p:ph idx="10"/>
          </p:nvPr>
        </p:nvSpPr>
        <p:spPr>
          <a:xfrm>
            <a:off x="0" y="1390326"/>
            <a:ext cx="6084168" cy="5063009"/>
          </a:xfrm>
        </p:spPr>
        <p:txBody>
          <a:bodyPr/>
          <a:lstStyle/>
          <a:p>
            <a:r>
              <a:rPr lang="en-US" sz="2200" dirty="0">
                <a:latin typeface="Arial" panose="020B0604020202020204" pitchFamily="34" charset="0"/>
                <a:cs typeface="Arial" panose="020B0604020202020204" pitchFamily="34" charset="0"/>
              </a:rPr>
              <a:t>Seven Steps to Prevent Sprains and </a:t>
            </a:r>
            <a:r>
              <a:rPr lang="en-US" sz="2200" dirty="0" smtClean="0">
                <a:latin typeface="Arial" panose="020B0604020202020204" pitchFamily="34" charset="0"/>
                <a:cs typeface="Arial" panose="020B0604020202020204" pitchFamily="34" charset="0"/>
              </a:rPr>
              <a:t>Strains:</a:t>
            </a:r>
          </a:p>
          <a:p>
            <a:pPr marL="800100" lvl="1" indent="-342900" eaLnBrk="0" latinLnBrk="0" hangingPunct="0">
              <a:buFont typeface="+mj-lt"/>
              <a:buAutoNum type="arabi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Exercise </a:t>
            </a:r>
            <a:r>
              <a:rPr lang="en-US" sz="1800" dirty="0">
                <a:solidFill>
                  <a:schemeClr val="tx1">
                    <a:lumMod val="75000"/>
                    <a:lumOff val="25000"/>
                  </a:schemeClr>
                </a:solidFill>
                <a:latin typeface="Arial" panose="020B0604020202020204" pitchFamily="34" charset="0"/>
                <a:cs typeface="Arial" panose="020B0604020202020204" pitchFamily="34" charset="0"/>
              </a:rPr>
              <a:t>consistently to maintain strength</a:t>
            </a:r>
            <a:r>
              <a:rPr lang="en-US" sz="1800" dirty="0" smtClean="0">
                <a:solidFill>
                  <a:schemeClr val="tx1">
                    <a:lumMod val="75000"/>
                    <a:lumOff val="25000"/>
                  </a:schemeClr>
                </a:solidFill>
                <a:latin typeface="Arial" panose="020B0604020202020204" pitchFamily="34" charset="0"/>
                <a:cs typeface="Arial" panose="020B0604020202020204" pitchFamily="34" charset="0"/>
              </a:rPr>
              <a:t>.</a:t>
            </a:r>
          </a:p>
          <a:p>
            <a:pPr marL="800100" lvl="1" indent="-342900" eaLnBrk="0" latinLnBrk="0" hangingPunct="0">
              <a:buFont typeface="+mj-lt"/>
              <a:buAutoNum type="arabicPeriod"/>
            </a:pP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eaLnBrk="0" latinLnBrk="0" hangingPunct="0">
              <a:buFont typeface="+mj-lt"/>
              <a:buAutoNum type="arabicPeriod"/>
            </a:pP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a:p>
            <a:pPr marL="800100" lvl="1" indent="-342900" eaLnBrk="0" latinLnBrk="0" hangingPunct="0">
              <a:buFont typeface="+mj-lt"/>
              <a:buAutoNum type="arabicPeriod"/>
            </a:pP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a:p>
            <a:pPr marL="800100" lvl="1" indent="-342900" eaLnBrk="0" latinLnBrk="0" hangingPunct="0">
              <a:buFont typeface="+mj-lt"/>
              <a:buAutoNum type="arabicPeriod"/>
            </a:pP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a:p>
            <a:pPr marL="800100" lvl="1" indent="-342900" eaLnBrk="0" latinLnBrk="0" hangingPunct="0">
              <a:buFont typeface="+mj-lt"/>
              <a:buAutoNum type="arabicPeriod"/>
            </a:pPr>
            <a:r>
              <a:rPr lang="en-US" sz="1800" dirty="0">
                <a:solidFill>
                  <a:schemeClr val="tx1">
                    <a:lumMod val="75000"/>
                    <a:lumOff val="25000"/>
                  </a:schemeClr>
                </a:solidFill>
                <a:latin typeface="Arial" panose="020B0604020202020204" pitchFamily="34" charset="0"/>
                <a:cs typeface="Arial" panose="020B0604020202020204" pitchFamily="34" charset="0"/>
              </a:rPr>
              <a:t>Warm up and stretch before sports</a:t>
            </a:r>
            <a:r>
              <a:rPr lang="en-US" sz="1800" dirty="0" smtClean="0">
                <a:solidFill>
                  <a:schemeClr val="tx1">
                    <a:lumMod val="75000"/>
                    <a:lumOff val="25000"/>
                  </a:schemeClr>
                </a:solidFill>
                <a:latin typeface="Arial" panose="020B0604020202020204" pitchFamily="34" charset="0"/>
                <a:cs typeface="Arial" panose="020B0604020202020204" pitchFamily="34" charset="0"/>
              </a:rPr>
              <a:t>.</a:t>
            </a:r>
          </a:p>
          <a:p>
            <a:pPr marL="800100" lvl="1" indent="-342900" eaLnBrk="0" latinLnBrk="0" hangingPunct="0">
              <a:buFont typeface="+mj-lt"/>
              <a:buAutoNum type="arabicPeriod"/>
            </a:pP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a:p>
            <a:pPr marL="800100" lvl="1" indent="-342900" eaLnBrk="0" latinLnBrk="0" hangingPunct="0">
              <a:buFont typeface="+mj-lt"/>
              <a:buAutoNum type="arabicPeriod"/>
            </a:pP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eaLnBrk="0" latinLnBrk="0" hangingPunct="0">
              <a:buFont typeface="+mj-lt"/>
              <a:buAutoNum type="arabicPeriod"/>
            </a:pP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a:p>
            <a:pPr marL="800100" lvl="1" indent="-342900" eaLnBrk="0" latinLnBrk="0" hangingPunct="0">
              <a:buFont typeface="+mj-lt"/>
              <a:buAutoNum type="arabicPeriod"/>
            </a:pP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a:p>
            <a:pPr marL="800100" lvl="1" indent="-342900" eaLnBrk="0" latinLnBrk="0" hangingPunct="0">
              <a:buFont typeface="+mj-lt"/>
              <a:buAutoNum type="arabicPeriod"/>
            </a:pPr>
            <a:r>
              <a:rPr lang="en-US" sz="1800" dirty="0">
                <a:solidFill>
                  <a:schemeClr val="tx1">
                    <a:lumMod val="75000"/>
                    <a:lumOff val="25000"/>
                  </a:schemeClr>
                </a:solidFill>
                <a:latin typeface="Arial" panose="020B0604020202020204" pitchFamily="34" charset="0"/>
                <a:cs typeface="Arial" panose="020B0604020202020204" pitchFamily="34" charset="0"/>
              </a:rPr>
              <a:t>Avoid exercise when tired or in pain</a:t>
            </a:r>
            <a:r>
              <a:rPr lang="en-US" sz="1800" dirty="0" smtClean="0">
                <a:solidFill>
                  <a:schemeClr val="tx1">
                    <a:lumMod val="75000"/>
                    <a:lumOff val="25000"/>
                  </a:schemeClr>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54527" y="1227327"/>
            <a:ext cx="1788790" cy="1788790"/>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0032" y="2783103"/>
            <a:ext cx="1794495" cy="1794495"/>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53374" y="4331983"/>
            <a:ext cx="1789943" cy="1789943"/>
          </a:xfrm>
          <a:prstGeom prst="rect">
            <a:avLst/>
          </a:prstGeom>
        </p:spPr>
      </p:pic>
    </p:spTree>
    <p:extLst>
      <p:ext uri="{BB962C8B-B14F-4D97-AF65-F5344CB8AC3E}">
        <p14:creationId xmlns:p14="http://schemas.microsoft.com/office/powerpoint/2010/main" val="18067166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1</a:t>
            </a:r>
            <a:r>
              <a:rPr lang="en-US" baseline="30000" dirty="0" smtClean="0">
                <a:solidFill>
                  <a:schemeClr val="bg1"/>
                </a:solidFill>
              </a:rPr>
              <a:t>st</a:t>
            </a:r>
            <a:r>
              <a:rPr lang="en-US" dirty="0" smtClean="0">
                <a:solidFill>
                  <a:schemeClr val="bg1"/>
                </a:solidFill>
              </a:rPr>
              <a:t> Class First Aid Requirements</a:t>
            </a:r>
            <a:endParaRPr lang="en-US" dirty="0"/>
          </a:p>
        </p:txBody>
      </p:sp>
      <p:sp>
        <p:nvSpPr>
          <p:cNvPr id="4" name="Content Placeholder 3"/>
          <p:cNvSpPr>
            <a:spLocks noGrp="1"/>
          </p:cNvSpPr>
          <p:nvPr>
            <p:ph idx="10"/>
          </p:nvPr>
        </p:nvSpPr>
        <p:spPr>
          <a:xfrm>
            <a:off x="179512" y="1484784"/>
            <a:ext cx="5760640" cy="4464496"/>
          </a:xfrm>
        </p:spPr>
        <p:txBody>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Show first aid for the following</a:t>
            </a:r>
            <a:r>
              <a:rPr lang="en-US" sz="2000" b="1" dirty="0" smtClean="0">
                <a:latin typeface="Arial" panose="020B0604020202020204" pitchFamily="34" charset="0"/>
                <a:cs typeface="Arial" panose="020B0604020202020204" pitchFamily="34" charset="0"/>
              </a:rPr>
              <a:t>:</a:t>
            </a:r>
            <a:endParaRPr lang="en-US" altLang="en-US" sz="1800" dirty="0">
              <a:latin typeface="Arial" panose="020B0604020202020204" pitchFamily="34" charset="0"/>
            </a:endParaRPr>
          </a:p>
          <a:p>
            <a:pPr lvl="1" eaLnBrk="0" fontAlgn="base" latinLnBrk="0" hangingPunct="0">
              <a:spcBef>
                <a:spcPct val="0"/>
              </a:spcBef>
              <a:spcAft>
                <a:spcPct val="0"/>
              </a:spcAft>
            </a:pPr>
            <a:r>
              <a:rPr lang="en-US" altLang="en-US" sz="1800" dirty="0">
                <a:solidFill>
                  <a:schemeClr val="tx1">
                    <a:lumMod val="75000"/>
                    <a:lumOff val="25000"/>
                  </a:schemeClr>
                </a:solidFill>
                <a:latin typeface="Arial" panose="020B0604020202020204" pitchFamily="34" charset="0"/>
              </a:rPr>
              <a:t>Demonstrate bandages for a sprained ankle and for injuries on the head, the upper arm, and the collarbone. </a:t>
            </a:r>
          </a:p>
          <a:p>
            <a:pPr lvl="1" eaLnBrk="0" fontAlgn="base" latinLnBrk="0" hangingPunct="0">
              <a:spcBef>
                <a:spcPct val="0"/>
              </a:spcBef>
              <a:spcAft>
                <a:spcPct val="0"/>
              </a:spcAft>
            </a:pPr>
            <a:r>
              <a:rPr lang="en-US" altLang="en-US" sz="1800" dirty="0">
                <a:solidFill>
                  <a:schemeClr val="tx1">
                    <a:lumMod val="75000"/>
                    <a:lumOff val="25000"/>
                  </a:schemeClr>
                </a:solidFill>
                <a:latin typeface="Arial" panose="020B0604020202020204" pitchFamily="34" charset="0"/>
              </a:rPr>
              <a:t>By yourself and with a partner, show how to: </a:t>
            </a:r>
          </a:p>
          <a:p>
            <a:pPr lvl="2" eaLnBrk="0" fontAlgn="base" latinLnBrk="0" hangingPunct="0">
              <a:spcBef>
                <a:spcPct val="0"/>
              </a:spcBef>
              <a:spcAft>
                <a:spcPct val="0"/>
              </a:spcAft>
            </a:pPr>
            <a:r>
              <a:rPr lang="en-US" altLang="en-US" sz="1800" dirty="0">
                <a:solidFill>
                  <a:schemeClr val="tx1">
                    <a:lumMod val="75000"/>
                    <a:lumOff val="25000"/>
                  </a:schemeClr>
                </a:solidFill>
                <a:latin typeface="Arial" panose="020B0604020202020204" pitchFamily="34" charset="0"/>
              </a:rPr>
              <a:t>Transport a person from a smoke-filled room. </a:t>
            </a:r>
          </a:p>
          <a:p>
            <a:pPr lvl="2" eaLnBrk="0" fontAlgn="base" latinLnBrk="0" hangingPunct="0">
              <a:spcBef>
                <a:spcPct val="0"/>
              </a:spcBef>
              <a:spcAft>
                <a:spcPct val="0"/>
              </a:spcAft>
            </a:pPr>
            <a:r>
              <a:rPr lang="en-US" altLang="en-US" sz="1800" dirty="0">
                <a:solidFill>
                  <a:schemeClr val="tx1">
                    <a:lumMod val="75000"/>
                    <a:lumOff val="25000"/>
                  </a:schemeClr>
                </a:solidFill>
                <a:latin typeface="Arial" panose="020B0604020202020204" pitchFamily="34" charset="0"/>
              </a:rPr>
              <a:t>Transport for at least 25 yards a person with a sprained ankle</a:t>
            </a:r>
            <a:r>
              <a:rPr lang="en-US" altLang="en-US" sz="1400" dirty="0">
                <a:solidFill>
                  <a:schemeClr val="tx1">
                    <a:lumMod val="75000"/>
                    <a:lumOff val="25000"/>
                  </a:schemeClr>
                </a:solidFill>
                <a:latin typeface="Arial" panose="020B0604020202020204" pitchFamily="34" charset="0"/>
              </a:rPr>
              <a:t>. </a:t>
            </a:r>
          </a:p>
          <a:p>
            <a:pPr lvl="1" eaLnBrk="0" fontAlgn="base" latinLnBrk="0" hangingPunct="0">
              <a:spcBef>
                <a:spcPct val="0"/>
              </a:spcBef>
              <a:spcAft>
                <a:spcPct val="0"/>
              </a:spcAft>
            </a:pPr>
            <a:r>
              <a:rPr lang="en-US" altLang="en-US" sz="1800" dirty="0">
                <a:solidFill>
                  <a:schemeClr val="tx1">
                    <a:lumMod val="75000"/>
                    <a:lumOff val="25000"/>
                  </a:schemeClr>
                </a:solidFill>
                <a:latin typeface="Arial" panose="020B0604020202020204" pitchFamily="34" charset="0"/>
              </a:rPr>
              <a:t>Tell the five most common signals of a heart attack. Explain the steps (procedures) in cardiopulmonary resuscitation (CPR). </a:t>
            </a:r>
          </a:p>
          <a:p>
            <a:endParaRPr lang="en-US" sz="2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23746" y="1484784"/>
            <a:ext cx="2235773" cy="2664296"/>
          </a:xfrm>
          <a:prstGeom prst="rect">
            <a:avLst/>
          </a:prstGeom>
        </p:spPr>
      </p:pic>
    </p:spTree>
    <p:extLst>
      <p:ext uri="{BB962C8B-B14F-4D97-AF65-F5344CB8AC3E}">
        <p14:creationId xmlns:p14="http://schemas.microsoft.com/office/powerpoint/2010/main" val="2344469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lang="en-US" spc="-172" dirty="0" smtClean="0">
                <a:solidFill>
                  <a:schemeClr val="bg1"/>
                </a:solidFill>
              </a:rPr>
              <a:t>Prevention of Sprains </a:t>
            </a:r>
            <a:r>
              <a:rPr lang="en-US" spc="-172" dirty="0" smtClean="0">
                <a:solidFill>
                  <a:schemeClr val="bg1"/>
                </a:solidFill>
              </a:rPr>
              <a:t>or </a:t>
            </a:r>
            <a:r>
              <a:rPr lang="en-US" spc="-172" dirty="0" smtClean="0">
                <a:solidFill>
                  <a:schemeClr val="bg1"/>
                </a:solidFill>
              </a:rPr>
              <a:t>Strains</a:t>
            </a:r>
            <a:endParaRPr spc="-106" dirty="0">
              <a:solidFill>
                <a:schemeClr val="bg1"/>
              </a:solidFill>
            </a:endParaRPr>
          </a:p>
        </p:txBody>
      </p:sp>
      <p:sp>
        <p:nvSpPr>
          <p:cNvPr id="10" name="Content Placeholder 9"/>
          <p:cNvSpPr>
            <a:spLocks noGrp="1"/>
          </p:cNvSpPr>
          <p:nvPr>
            <p:ph idx="10"/>
          </p:nvPr>
        </p:nvSpPr>
        <p:spPr>
          <a:xfrm>
            <a:off x="0" y="1390326"/>
            <a:ext cx="6660232" cy="5063009"/>
          </a:xfrm>
        </p:spPr>
        <p:txBody>
          <a:bodyPr/>
          <a:lstStyle/>
          <a:p>
            <a:r>
              <a:rPr lang="en-US" sz="2200" dirty="0">
                <a:latin typeface="Arial" panose="020B0604020202020204" pitchFamily="34" charset="0"/>
                <a:cs typeface="Arial" panose="020B0604020202020204" pitchFamily="34" charset="0"/>
              </a:rPr>
              <a:t>Seven Steps to Prevent Sprains and </a:t>
            </a:r>
            <a:r>
              <a:rPr lang="en-US" sz="2200" dirty="0" smtClean="0">
                <a:latin typeface="Arial" panose="020B0604020202020204" pitchFamily="34" charset="0"/>
                <a:cs typeface="Arial" panose="020B0604020202020204" pitchFamily="34" charset="0"/>
              </a:rPr>
              <a:t>Strains:</a:t>
            </a:r>
          </a:p>
          <a:p>
            <a:endParaRPr lang="en-US" sz="2200" dirty="0" smtClean="0">
              <a:latin typeface="Arial" panose="020B0604020202020204" pitchFamily="34" charset="0"/>
              <a:cs typeface="Arial" panose="020B0604020202020204" pitchFamily="34" charset="0"/>
            </a:endParaRPr>
          </a:p>
          <a:p>
            <a:pPr marL="800100" lvl="1" indent="-342900" eaLnBrk="0" latinLnBrk="0" hangingPunct="0">
              <a:buFont typeface="+mj-lt"/>
              <a:buAutoNum type="arabicPeriod" startAt="4"/>
            </a:pPr>
            <a:r>
              <a:rPr lang="en-US" sz="1800" dirty="0" smtClean="0">
                <a:solidFill>
                  <a:schemeClr val="tx1">
                    <a:lumMod val="75000"/>
                    <a:lumOff val="25000"/>
                  </a:schemeClr>
                </a:solidFill>
                <a:latin typeface="Arial" panose="020B0604020202020204" pitchFamily="34" charset="0"/>
                <a:cs typeface="Arial" panose="020B0604020202020204" pitchFamily="34" charset="0"/>
              </a:rPr>
              <a:t>Eat </a:t>
            </a:r>
            <a:r>
              <a:rPr lang="en-US" sz="1800" dirty="0">
                <a:solidFill>
                  <a:schemeClr val="tx1">
                    <a:lumMod val="75000"/>
                    <a:lumOff val="25000"/>
                  </a:schemeClr>
                </a:solidFill>
                <a:latin typeface="Arial" panose="020B0604020202020204" pitchFamily="34" charset="0"/>
                <a:cs typeface="Arial" panose="020B0604020202020204" pitchFamily="34" charset="0"/>
              </a:rPr>
              <a:t>a well-balanced diet to keep muscles strong</a:t>
            </a:r>
            <a:r>
              <a:rPr lang="en-US" sz="1800" dirty="0" smtClean="0">
                <a:solidFill>
                  <a:schemeClr val="tx1">
                    <a:lumMod val="75000"/>
                    <a:lumOff val="25000"/>
                  </a:schemeClr>
                </a:solidFill>
                <a:latin typeface="Arial" panose="020B0604020202020204" pitchFamily="34" charset="0"/>
                <a:cs typeface="Arial" panose="020B0604020202020204" pitchFamily="34" charset="0"/>
              </a:rPr>
              <a:t>.</a:t>
            </a:r>
          </a:p>
          <a:p>
            <a:pPr marL="800100" lvl="1" indent="-342900" eaLnBrk="0" latinLnBrk="0" hangingPunct="0">
              <a:buFont typeface="+mj-lt"/>
              <a:buAutoNum type="arabicPeriod" startAt="4"/>
            </a:pP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eaLnBrk="0" latinLnBrk="0" hangingPunct="0">
              <a:buFont typeface="+mj-lt"/>
              <a:buAutoNum type="arabicPeriod" startAt="4"/>
            </a:pP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a:p>
            <a:pPr marL="800100" lvl="1" indent="-342900" eaLnBrk="0" latinLnBrk="0" hangingPunct="0">
              <a:buFont typeface="+mj-lt"/>
              <a:buAutoNum type="arabicPeriod" startAt="4"/>
            </a:pP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eaLnBrk="0" latinLnBrk="0" hangingPunct="0">
              <a:buFont typeface="+mj-lt"/>
              <a:buAutoNum type="arabicPeriod" startAt="4"/>
            </a:pP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a:p>
            <a:pPr marL="800100" lvl="1" indent="-342900" eaLnBrk="0" latinLnBrk="0" hangingPunct="0">
              <a:buFont typeface="+mj-lt"/>
              <a:buAutoNum type="arabicPeriod" startAt="4"/>
            </a:pP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a:p>
            <a:pPr marL="800100" lvl="1" indent="-342900" eaLnBrk="0" latinLnBrk="0" hangingPunct="0">
              <a:buFont typeface="+mj-lt"/>
              <a:buAutoNum type="arabicPeriod" startAt="4"/>
            </a:pPr>
            <a:r>
              <a:rPr lang="en-US" sz="1800" dirty="0">
                <a:solidFill>
                  <a:schemeClr val="tx1">
                    <a:lumMod val="75000"/>
                    <a:lumOff val="25000"/>
                  </a:schemeClr>
                </a:solidFill>
                <a:latin typeface="Arial" panose="020B0604020202020204" pitchFamily="34" charset="0"/>
                <a:cs typeface="Arial" panose="020B0604020202020204" pitchFamily="34" charset="0"/>
              </a:rPr>
              <a:t>Be aware of falling hazards (dark stairways, uneven sidewalks, toys on the floor</a:t>
            </a:r>
            <a:r>
              <a:rPr lang="en-US" sz="1800" dirty="0" smtClean="0">
                <a:solidFill>
                  <a:schemeClr val="tx1">
                    <a:lumMod val="75000"/>
                    <a:lumOff val="25000"/>
                  </a:schemeClr>
                </a:solidFill>
                <a:latin typeface="Arial" panose="020B0604020202020204" pitchFamily="34" charset="0"/>
                <a:cs typeface="Arial" panose="020B0604020202020204" pitchFamily="34" charset="0"/>
              </a:rPr>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240" y="3501008"/>
            <a:ext cx="1794495" cy="179449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4208" y="1515701"/>
            <a:ext cx="1794495" cy="1794495"/>
          </a:xfrm>
          <a:prstGeom prst="rect">
            <a:avLst/>
          </a:prstGeom>
        </p:spPr>
      </p:pic>
    </p:spTree>
    <p:extLst>
      <p:ext uri="{BB962C8B-B14F-4D97-AF65-F5344CB8AC3E}">
        <p14:creationId xmlns:p14="http://schemas.microsoft.com/office/powerpoint/2010/main" val="262828637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lang="en-US" spc="-172" dirty="0" smtClean="0">
                <a:solidFill>
                  <a:schemeClr val="bg1"/>
                </a:solidFill>
              </a:rPr>
              <a:t>Prevention of Sprains </a:t>
            </a:r>
            <a:r>
              <a:rPr lang="en-US" spc="-172" dirty="0" smtClean="0">
                <a:solidFill>
                  <a:schemeClr val="bg1"/>
                </a:solidFill>
              </a:rPr>
              <a:t>or </a:t>
            </a:r>
            <a:r>
              <a:rPr lang="en-US" spc="-172" dirty="0" smtClean="0">
                <a:solidFill>
                  <a:schemeClr val="bg1"/>
                </a:solidFill>
              </a:rPr>
              <a:t>Strains</a:t>
            </a:r>
            <a:endParaRPr spc="-106" dirty="0">
              <a:solidFill>
                <a:schemeClr val="bg1"/>
              </a:solidFill>
            </a:endParaRPr>
          </a:p>
        </p:txBody>
      </p:sp>
      <p:sp>
        <p:nvSpPr>
          <p:cNvPr id="10" name="Content Placeholder 9"/>
          <p:cNvSpPr>
            <a:spLocks noGrp="1"/>
          </p:cNvSpPr>
          <p:nvPr>
            <p:ph idx="10"/>
          </p:nvPr>
        </p:nvSpPr>
        <p:spPr>
          <a:xfrm>
            <a:off x="0" y="1390326"/>
            <a:ext cx="7164288" cy="5063009"/>
          </a:xfrm>
        </p:spPr>
        <p:txBody>
          <a:bodyPr/>
          <a:lstStyle/>
          <a:p>
            <a:r>
              <a:rPr lang="en-US" sz="2200" dirty="0">
                <a:latin typeface="Arial" panose="020B0604020202020204" pitchFamily="34" charset="0"/>
                <a:cs typeface="Arial" panose="020B0604020202020204" pitchFamily="34" charset="0"/>
              </a:rPr>
              <a:t>Seven Steps to Prevent Sprains and </a:t>
            </a:r>
            <a:r>
              <a:rPr lang="en-US" sz="2200" dirty="0" smtClean="0">
                <a:latin typeface="Arial" panose="020B0604020202020204" pitchFamily="34" charset="0"/>
                <a:cs typeface="Arial" panose="020B0604020202020204" pitchFamily="34" charset="0"/>
              </a:rPr>
              <a:t>Strains:</a:t>
            </a:r>
          </a:p>
          <a:p>
            <a:endParaRPr lang="en-US" sz="2200" dirty="0" smtClean="0">
              <a:latin typeface="Arial" panose="020B0604020202020204" pitchFamily="34" charset="0"/>
              <a:cs typeface="Arial" panose="020B0604020202020204" pitchFamily="34" charset="0"/>
            </a:endParaRPr>
          </a:p>
          <a:p>
            <a:pPr marL="800100" lvl="1" indent="-342900" eaLnBrk="0" latinLnBrk="0" hangingPunct="0">
              <a:buFont typeface="+mj-lt"/>
              <a:buAutoNum type="arabicPeriod" startAt="6"/>
            </a:pPr>
            <a:r>
              <a:rPr lang="en-US" sz="1800" dirty="0" smtClean="0">
                <a:solidFill>
                  <a:schemeClr val="tx1">
                    <a:lumMod val="75000"/>
                    <a:lumOff val="25000"/>
                  </a:schemeClr>
                </a:solidFill>
                <a:latin typeface="Arial" panose="020B0604020202020204" pitchFamily="34" charset="0"/>
                <a:cs typeface="Arial" panose="020B0604020202020204" pitchFamily="34" charset="0"/>
              </a:rPr>
              <a:t>Keep </a:t>
            </a:r>
            <a:r>
              <a:rPr lang="en-US" sz="1800" dirty="0">
                <a:solidFill>
                  <a:schemeClr val="tx1">
                    <a:lumMod val="75000"/>
                    <a:lumOff val="25000"/>
                  </a:schemeClr>
                </a:solidFill>
                <a:latin typeface="Arial" panose="020B0604020202020204" pitchFamily="34" charset="0"/>
                <a:cs typeface="Arial" panose="020B0604020202020204" pitchFamily="34" charset="0"/>
              </a:rPr>
              <a:t>shoes in good shape and fitting </a:t>
            </a:r>
            <a:r>
              <a:rPr lang="en-US" sz="1800" dirty="0" smtClean="0">
                <a:solidFill>
                  <a:schemeClr val="tx1">
                    <a:lumMod val="75000"/>
                    <a:lumOff val="25000"/>
                  </a:schemeClr>
                </a:solidFill>
                <a:latin typeface="Arial" panose="020B0604020202020204" pitchFamily="34" charset="0"/>
                <a:cs typeface="Arial" panose="020B0604020202020204" pitchFamily="34" charset="0"/>
              </a:rPr>
              <a:t>well, </a:t>
            </a:r>
            <a:r>
              <a:rPr lang="en-US" sz="1800" dirty="0">
                <a:solidFill>
                  <a:schemeClr val="tx1">
                    <a:lumMod val="75000"/>
                    <a:lumOff val="25000"/>
                  </a:schemeClr>
                </a:solidFill>
                <a:latin typeface="Arial" panose="020B0604020202020204" pitchFamily="34" charset="0"/>
                <a:cs typeface="Arial" panose="020B0604020202020204" pitchFamily="34" charset="0"/>
              </a:rPr>
              <a:t>not worn out</a:t>
            </a:r>
            <a:r>
              <a:rPr lang="en-US" sz="1800" dirty="0" smtClean="0">
                <a:solidFill>
                  <a:schemeClr val="tx1">
                    <a:lumMod val="75000"/>
                    <a:lumOff val="25000"/>
                  </a:schemeClr>
                </a:solidFill>
                <a:latin typeface="Arial" panose="020B0604020202020204" pitchFamily="34" charset="0"/>
                <a:cs typeface="Arial" panose="020B0604020202020204" pitchFamily="34" charset="0"/>
              </a:rPr>
              <a:t>.</a:t>
            </a:r>
          </a:p>
          <a:p>
            <a:pPr marL="800100" lvl="1" indent="-342900" eaLnBrk="0" latinLnBrk="0" hangingPunct="0">
              <a:buFont typeface="+mj-lt"/>
              <a:buAutoNum type="arabicPeriod" startAt="6"/>
            </a:pP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eaLnBrk="0" latinLnBrk="0" hangingPunct="0">
              <a:buFont typeface="+mj-lt"/>
              <a:buAutoNum type="arabicPeriod" startAt="6"/>
            </a:pP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a:p>
            <a:pPr marL="800100" lvl="1" indent="-342900" eaLnBrk="0" latinLnBrk="0" hangingPunct="0">
              <a:buFont typeface="+mj-lt"/>
              <a:buAutoNum type="arabicPeriod" startAt="6"/>
            </a:pP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eaLnBrk="0" latinLnBrk="0" hangingPunct="0">
              <a:buFont typeface="+mj-lt"/>
              <a:buAutoNum type="arabicPeriod" startAt="6"/>
            </a:pP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a:p>
            <a:pPr marL="800100" lvl="1" indent="-342900" eaLnBrk="0" latinLnBrk="0" hangingPunct="0">
              <a:buFont typeface="+mj-lt"/>
              <a:buAutoNum type="arabicPeriod" startAt="6"/>
            </a:pP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eaLnBrk="0" latinLnBrk="0" hangingPunct="0">
              <a:buFont typeface="+mj-lt"/>
              <a:buAutoNum type="arabicPeriod" startAt="6"/>
            </a:pPr>
            <a:endParaRPr lang="en-US" sz="1800" dirty="0" smtClean="0">
              <a:solidFill>
                <a:schemeClr val="tx1">
                  <a:lumMod val="75000"/>
                  <a:lumOff val="25000"/>
                </a:schemeClr>
              </a:solidFill>
              <a:latin typeface="Arial" panose="020B0604020202020204" pitchFamily="34" charset="0"/>
              <a:cs typeface="Arial" panose="020B0604020202020204" pitchFamily="34" charset="0"/>
            </a:endParaRPr>
          </a:p>
          <a:p>
            <a:pPr marL="800100" lvl="1" indent="-342900" eaLnBrk="0" latinLnBrk="0" hangingPunct="0">
              <a:buFont typeface="+mj-lt"/>
              <a:buAutoNum type="arabicPeriod" startAt="6"/>
            </a:pPr>
            <a:r>
              <a:rPr lang="en-US" sz="1800" dirty="0">
                <a:solidFill>
                  <a:schemeClr val="tx1">
                    <a:lumMod val="75000"/>
                    <a:lumOff val="25000"/>
                  </a:schemeClr>
                </a:solidFill>
                <a:latin typeface="Arial" panose="020B0604020202020204" pitchFamily="34" charset="0"/>
                <a:cs typeface="Arial" panose="020B0604020202020204" pitchFamily="34" charset="0"/>
              </a:rPr>
              <a:t>Wear protective equipment or braces during sports.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224" y="3789040"/>
            <a:ext cx="1794495" cy="179449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6508" y="1575810"/>
            <a:ext cx="1794495" cy="1794495"/>
          </a:xfrm>
          <a:prstGeom prst="rect">
            <a:avLst/>
          </a:prstGeom>
        </p:spPr>
      </p:pic>
    </p:spTree>
    <p:extLst>
      <p:ext uri="{BB962C8B-B14F-4D97-AF65-F5344CB8AC3E}">
        <p14:creationId xmlns:p14="http://schemas.microsoft.com/office/powerpoint/2010/main" val="19321825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0" y="238100"/>
            <a:ext cx="9144000" cy="626869"/>
          </a:xfrm>
          <a:prstGeom prst="rect">
            <a:avLst/>
          </a:prstGeom>
        </p:spPr>
        <p:txBody>
          <a:bodyPr vert="horz" wrap="square" lIns="0" tIns="11206" rIns="0" bIns="0" rtlCol="0">
            <a:spAutoFit/>
          </a:bodyPr>
          <a:lstStyle/>
          <a:p>
            <a:pPr marL="11206" algn="ctr">
              <a:spcBef>
                <a:spcPts val="88"/>
              </a:spcBef>
            </a:pPr>
            <a:r>
              <a:rPr spc="-234" dirty="0">
                <a:solidFill>
                  <a:schemeClr val="bg1"/>
                </a:solidFill>
              </a:rPr>
              <a:t>Cold</a:t>
            </a:r>
            <a:r>
              <a:rPr spc="-454" dirty="0">
                <a:solidFill>
                  <a:schemeClr val="bg1"/>
                </a:solidFill>
              </a:rPr>
              <a:t> </a:t>
            </a:r>
            <a:r>
              <a:rPr spc="-234" dirty="0">
                <a:solidFill>
                  <a:schemeClr val="bg1"/>
                </a:solidFill>
              </a:rPr>
              <a:t>Emergencies</a:t>
            </a:r>
            <a:endParaRPr dirty="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4950" y="1196752"/>
            <a:ext cx="3594100" cy="5384800"/>
          </a:xfrm>
          <a:prstGeom prst="rect">
            <a:avLst/>
          </a:prstGeom>
        </p:spPr>
      </p:pic>
    </p:spTree>
    <p:extLst>
      <p:ext uri="{BB962C8B-B14F-4D97-AF65-F5344CB8AC3E}">
        <p14:creationId xmlns:p14="http://schemas.microsoft.com/office/powerpoint/2010/main" val="206459506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172" dirty="0">
                <a:solidFill>
                  <a:schemeClr val="bg1"/>
                </a:solidFill>
              </a:rPr>
              <a:t>Frost</a:t>
            </a:r>
            <a:r>
              <a:rPr spc="-344" dirty="0">
                <a:solidFill>
                  <a:schemeClr val="bg1"/>
                </a:solidFill>
              </a:rPr>
              <a:t> </a:t>
            </a:r>
            <a:r>
              <a:rPr spc="-106" dirty="0">
                <a:solidFill>
                  <a:schemeClr val="bg1"/>
                </a:solidFill>
              </a:rPr>
              <a:t>Nip</a:t>
            </a:r>
          </a:p>
        </p:txBody>
      </p:sp>
      <p:sp>
        <p:nvSpPr>
          <p:cNvPr id="10" name="Content Placeholder 9"/>
          <p:cNvSpPr>
            <a:spLocks noGrp="1"/>
          </p:cNvSpPr>
          <p:nvPr>
            <p:ph idx="10"/>
          </p:nvPr>
        </p:nvSpPr>
        <p:spPr>
          <a:xfrm>
            <a:off x="0" y="1390327"/>
            <a:ext cx="5868144" cy="4131340"/>
          </a:xfrm>
        </p:spPr>
        <p:txBody>
          <a:bodyPr/>
          <a:lstStyle/>
          <a:p>
            <a:pPr marL="342900" indent="-342900">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Frost nip</a:t>
            </a:r>
            <a:r>
              <a:rPr lang="en-US" sz="2400" dirty="0">
                <a:latin typeface="Arial" panose="020B0604020202020204" pitchFamily="34" charset="0"/>
                <a:cs typeface="Arial" panose="020B0604020202020204" pitchFamily="34" charset="0"/>
              </a:rPr>
              <a:t> is an earlier and milder </a:t>
            </a:r>
            <a:r>
              <a:rPr lang="en-US" sz="2400" dirty="0" smtClean="0">
                <a:latin typeface="Arial" panose="020B0604020202020204" pitchFamily="34" charset="0"/>
                <a:cs typeface="Arial" panose="020B0604020202020204" pitchFamily="34" charset="0"/>
              </a:rPr>
              <a:t>     case </a:t>
            </a:r>
            <a:r>
              <a:rPr lang="en-US" sz="2400" dirty="0">
                <a:latin typeface="Arial" panose="020B0604020202020204" pitchFamily="34" charset="0"/>
                <a:cs typeface="Arial" panose="020B0604020202020204" pitchFamily="34" charset="0"/>
              </a:rPr>
              <a:t>of frostbite. Usually the ears, </a:t>
            </a:r>
            <a:r>
              <a:rPr lang="en-US" sz="2400" dirty="0" smtClean="0">
                <a:latin typeface="Arial" panose="020B0604020202020204" pitchFamily="34" charset="0"/>
                <a:cs typeface="Arial" panose="020B0604020202020204" pitchFamily="34" charset="0"/>
              </a:rPr>
              <a:t>   cheeks</a:t>
            </a:r>
            <a:r>
              <a:rPr lang="en-US" sz="2400" dirty="0">
                <a:latin typeface="Arial" panose="020B0604020202020204" pitchFamily="34" charset="0"/>
                <a:cs typeface="Arial" panose="020B0604020202020204" pitchFamily="34" charset="0"/>
              </a:rPr>
              <a:t>, nose, fingers and toes are </a:t>
            </a:r>
            <a:r>
              <a:rPr lang="en-US" sz="2400" dirty="0" smtClean="0">
                <a:latin typeface="Arial" panose="020B0604020202020204" pitchFamily="34" charset="0"/>
                <a:cs typeface="Arial" panose="020B0604020202020204" pitchFamily="34" charset="0"/>
              </a:rPr>
              <a:t>  affected</a:t>
            </a:r>
            <a:r>
              <a:rPr lang="en-US" sz="24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Skin white or numb.</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Don’t rub – hold against a warm       body part.</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Change clothing and/or environment.</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Frost nip is a warning that you are    not keeping warm enough!</a:t>
            </a:r>
            <a:r>
              <a:rPr lang="en-US" sz="2400" b="1" dirty="0"/>
              <a:t> </a:t>
            </a:r>
            <a:endParaRPr lang="en-US" sz="2400" dirty="0">
              <a:latin typeface="Arial" panose="020B0604020202020204" pitchFamily="34" charset="0"/>
              <a:cs typeface="Arial" panose="020B0604020202020204" pitchFamily="34" charset="0"/>
            </a:endParaRPr>
          </a:p>
        </p:txBody>
      </p:sp>
      <p:sp>
        <p:nvSpPr>
          <p:cNvPr id="7" name="object 7"/>
          <p:cNvSpPr>
            <a:spLocks noChangeAspect="1"/>
          </p:cNvSpPr>
          <p:nvPr/>
        </p:nvSpPr>
        <p:spPr>
          <a:xfrm>
            <a:off x="5868144" y="1484784"/>
            <a:ext cx="2736304" cy="2617471"/>
          </a:xfrm>
          <a:prstGeom prst="rect">
            <a:avLst/>
          </a:prstGeom>
          <a:blipFill>
            <a:blip r:embed="rId3"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82874362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ctr"/>
            <a:r>
              <a:rPr lang="en-US" spc="-159" dirty="0">
                <a:solidFill>
                  <a:schemeClr val="bg1"/>
                </a:solidFill>
              </a:rPr>
              <a:t>Frost</a:t>
            </a:r>
            <a:r>
              <a:rPr lang="en-US" spc="-269" dirty="0">
                <a:solidFill>
                  <a:schemeClr val="bg1"/>
                </a:solidFill>
              </a:rPr>
              <a:t> </a:t>
            </a:r>
            <a:r>
              <a:rPr lang="en-US" spc="-176" dirty="0">
                <a:solidFill>
                  <a:schemeClr val="bg1"/>
                </a:solidFill>
              </a:rPr>
              <a:t>Bite</a:t>
            </a:r>
            <a:endParaRPr lang="en-US" dirty="0">
              <a:solidFill>
                <a:schemeClr val="bg1"/>
              </a:solidFill>
            </a:endParaRPr>
          </a:p>
        </p:txBody>
      </p:sp>
      <p:sp>
        <p:nvSpPr>
          <p:cNvPr id="11" name="Content Placeholder 10"/>
          <p:cNvSpPr>
            <a:spLocks noGrp="1"/>
          </p:cNvSpPr>
          <p:nvPr>
            <p:ph idx="10"/>
          </p:nvPr>
        </p:nvSpPr>
        <p:spPr>
          <a:xfrm>
            <a:off x="0" y="1412776"/>
            <a:ext cx="4427984" cy="4968552"/>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Mild Frostbite:</a:t>
            </a:r>
          </a:p>
          <a:p>
            <a:pPr marL="1085850" lvl="1" indent="-34290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Skin looks waxy and      white, gray, yellow, or     bluish.</a:t>
            </a:r>
          </a:p>
          <a:p>
            <a:pPr marL="1085850" lvl="1" indent="-34290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Area is numb or feels        tingly or aching</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Severe Frostbite:</a:t>
            </a:r>
          </a:p>
          <a:p>
            <a:pPr marL="1085850" lvl="1" indent="-34290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Area feels hard.</a:t>
            </a:r>
          </a:p>
          <a:p>
            <a:pPr marL="1085850" lvl="1" indent="-34290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May become painless</a:t>
            </a:r>
          </a:p>
          <a:p>
            <a:pPr marL="1085850" lvl="1" indent="-34290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After warming, area          becomes swollen and   may blister.</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3"/>
          <a:srcRect b="3542"/>
          <a:stretch/>
        </p:blipFill>
        <p:spPr>
          <a:xfrm>
            <a:off x="4572000" y="1422196"/>
            <a:ext cx="4457700" cy="3289151"/>
          </a:xfrm>
          <a:prstGeom prst="rect">
            <a:avLst/>
          </a:prstGeom>
        </p:spPr>
      </p:pic>
    </p:spTree>
    <p:extLst>
      <p:ext uri="{BB962C8B-B14F-4D97-AF65-F5344CB8AC3E}">
        <p14:creationId xmlns:p14="http://schemas.microsoft.com/office/powerpoint/2010/main" val="25083510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a:spLocks noChangeAspect="1"/>
          </p:cNvSpPr>
          <p:nvPr/>
        </p:nvSpPr>
        <p:spPr>
          <a:xfrm>
            <a:off x="6228184" y="1484784"/>
            <a:ext cx="2423497" cy="3888432"/>
          </a:xfrm>
          <a:prstGeom prst="rect">
            <a:avLst/>
          </a:prstGeom>
          <a:blipFill>
            <a:blip r:embed="rId3" cstate="print"/>
            <a:srcRect/>
            <a:stretch>
              <a:fillRect t="-15563" b="-5203"/>
            </a:stretch>
          </a:blipFill>
        </p:spPr>
        <p:txBody>
          <a:bodyPr wrap="square" lIns="0" tIns="0" rIns="0" bIns="0" rtlCol="0"/>
          <a:lstStyle/>
          <a:p>
            <a:endParaRPr sz="1588"/>
          </a:p>
        </p:txBody>
      </p:sp>
      <p:sp>
        <p:nvSpPr>
          <p:cNvPr id="6" name="object 6"/>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212" dirty="0">
                <a:solidFill>
                  <a:schemeClr val="bg1"/>
                </a:solidFill>
              </a:rPr>
              <a:t>First </a:t>
            </a:r>
            <a:r>
              <a:rPr spc="-132" dirty="0">
                <a:solidFill>
                  <a:schemeClr val="bg1"/>
                </a:solidFill>
              </a:rPr>
              <a:t>Aid </a:t>
            </a:r>
            <a:r>
              <a:rPr spc="-176" dirty="0">
                <a:solidFill>
                  <a:schemeClr val="bg1"/>
                </a:solidFill>
              </a:rPr>
              <a:t>for</a:t>
            </a:r>
            <a:r>
              <a:rPr spc="-516" dirty="0">
                <a:solidFill>
                  <a:schemeClr val="bg1"/>
                </a:solidFill>
              </a:rPr>
              <a:t> </a:t>
            </a:r>
            <a:r>
              <a:rPr spc="-190" dirty="0">
                <a:solidFill>
                  <a:schemeClr val="bg1"/>
                </a:solidFill>
              </a:rPr>
              <a:t>Frostbite</a:t>
            </a:r>
          </a:p>
        </p:txBody>
      </p:sp>
      <p:sp>
        <p:nvSpPr>
          <p:cNvPr id="9" name="Content Placeholder 8"/>
          <p:cNvSpPr>
            <a:spLocks noGrp="1"/>
          </p:cNvSpPr>
          <p:nvPr>
            <p:ph idx="10"/>
          </p:nvPr>
        </p:nvSpPr>
        <p:spPr>
          <a:xfrm>
            <a:off x="0" y="1380811"/>
            <a:ext cx="6012160" cy="4699435"/>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Move victim to warm environment.</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Hold frostbitten area in hands to warm – do not rub.</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Remove any tight clothing or jewelry  around area.</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Put dry gauze or fluffy cloth between   frostbitten fingers or toes.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Do not use heat lamp, campfire, or    heating pad to rewarm.</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Seek medical attention immediately.</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265434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ctr"/>
            <a:r>
              <a:rPr lang="en-US" dirty="0" smtClean="0">
                <a:solidFill>
                  <a:schemeClr val="bg1"/>
                </a:solidFill>
              </a:rPr>
              <a:t>Hypothermia</a:t>
            </a:r>
            <a:endParaRPr lang="en-US" dirty="0">
              <a:solidFill>
                <a:schemeClr val="bg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762" y="1200106"/>
            <a:ext cx="6570476" cy="3433074"/>
          </a:xfrm>
          <a:prstGeom prst="rect">
            <a:avLst/>
          </a:prstGeom>
        </p:spPr>
      </p:pic>
      <p:sp>
        <p:nvSpPr>
          <p:cNvPr id="11" name="TextBox 10"/>
          <p:cNvSpPr txBox="1"/>
          <p:nvPr/>
        </p:nvSpPr>
        <p:spPr>
          <a:xfrm>
            <a:off x="323528" y="4746994"/>
            <a:ext cx="8712968"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tx1">
                    <a:lumMod val="75000"/>
                    <a:lumOff val="25000"/>
                  </a:schemeClr>
                </a:solidFill>
                <a:latin typeface="Arial" panose="020B0604020202020204" pitchFamily="34" charset="0"/>
                <a:cs typeface="Arial" panose="020B0604020202020204" pitchFamily="34" charset="0"/>
              </a:rPr>
              <a:t>Occurs when body cannot make heat as fast as it loses it.</a:t>
            </a:r>
          </a:p>
          <a:p>
            <a:pPr marL="342900" indent="-342900">
              <a:buFont typeface="Arial" panose="020B0604020202020204" pitchFamily="34" charset="0"/>
              <a:buChar char="•"/>
            </a:pPr>
            <a:r>
              <a:rPr lang="en-US" sz="2400" dirty="0" smtClean="0">
                <a:solidFill>
                  <a:schemeClr val="tx1">
                    <a:lumMod val="75000"/>
                    <a:lumOff val="25000"/>
                  </a:schemeClr>
                </a:solidFill>
                <a:latin typeface="Arial" panose="020B0604020202020204" pitchFamily="34" charset="0"/>
                <a:cs typeface="Arial" panose="020B0604020202020204" pitchFamily="34" charset="0"/>
              </a:rPr>
              <a:t>Internal body temperature drops below 95</a:t>
            </a:r>
            <a:r>
              <a:rPr lang="en-US" sz="2400" baseline="30000" dirty="0" smtClean="0">
                <a:solidFill>
                  <a:schemeClr val="tx1">
                    <a:lumMod val="75000"/>
                    <a:lumOff val="25000"/>
                  </a:schemeClr>
                </a:solidFill>
                <a:latin typeface="Arial" panose="020B0604020202020204" pitchFamily="34" charset="0"/>
                <a:cs typeface="Arial" panose="020B0604020202020204" pitchFamily="34" charset="0"/>
              </a:rPr>
              <a:t>o</a:t>
            </a:r>
            <a:r>
              <a:rPr lang="en-US" sz="2400" dirty="0" smtClean="0">
                <a:solidFill>
                  <a:schemeClr val="tx1">
                    <a:lumMod val="75000"/>
                    <a:lumOff val="25000"/>
                  </a:schemeClr>
                </a:solidFill>
                <a:latin typeface="Arial" panose="020B0604020202020204" pitchFamily="34" charset="0"/>
                <a:cs typeface="Arial" panose="020B0604020202020204" pitchFamily="34" charset="0"/>
              </a:rPr>
              <a:t>F.</a:t>
            </a:r>
          </a:p>
          <a:p>
            <a:pPr marL="342900" indent="-342900">
              <a:buFont typeface="Arial" panose="020B0604020202020204" pitchFamily="34" charset="0"/>
              <a:buChar char="•"/>
            </a:pPr>
            <a:r>
              <a:rPr lang="en-US" sz="2400" dirty="0" smtClean="0">
                <a:solidFill>
                  <a:schemeClr val="tx1">
                    <a:lumMod val="75000"/>
                    <a:lumOff val="25000"/>
                  </a:schemeClr>
                </a:solidFill>
                <a:latin typeface="Arial" panose="020B0604020202020204" pitchFamily="34" charset="0"/>
                <a:cs typeface="Arial" panose="020B0604020202020204" pitchFamily="34" charset="0"/>
              </a:rPr>
              <a:t>Can occur whenever and wherever a person feels cold,           including indoors in poorly heated areas.</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607052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0646" rIns="0" bIns="0" rtlCol="0">
            <a:spAutoFit/>
          </a:bodyPr>
          <a:lstStyle/>
          <a:p>
            <a:pPr marL="11206" algn="ctr">
              <a:spcBef>
                <a:spcPts val="84"/>
              </a:spcBef>
            </a:pPr>
            <a:r>
              <a:rPr spc="-212" dirty="0">
                <a:solidFill>
                  <a:schemeClr val="bg1"/>
                </a:solidFill>
              </a:rPr>
              <a:t>First </a:t>
            </a:r>
            <a:r>
              <a:rPr spc="-132" dirty="0">
                <a:solidFill>
                  <a:schemeClr val="bg1"/>
                </a:solidFill>
              </a:rPr>
              <a:t>Aid </a:t>
            </a:r>
            <a:r>
              <a:rPr spc="-176" dirty="0">
                <a:solidFill>
                  <a:schemeClr val="bg1"/>
                </a:solidFill>
              </a:rPr>
              <a:t>for</a:t>
            </a:r>
            <a:r>
              <a:rPr spc="-525" dirty="0">
                <a:solidFill>
                  <a:schemeClr val="bg1"/>
                </a:solidFill>
              </a:rPr>
              <a:t> </a:t>
            </a:r>
            <a:r>
              <a:rPr spc="-150" dirty="0">
                <a:solidFill>
                  <a:schemeClr val="bg1"/>
                </a:solidFill>
              </a:rPr>
              <a:t>Hypothermia</a:t>
            </a:r>
          </a:p>
        </p:txBody>
      </p:sp>
      <p:sp>
        <p:nvSpPr>
          <p:cNvPr id="13" name="Content Placeholder 12"/>
          <p:cNvSpPr>
            <a:spLocks noGrp="1"/>
          </p:cNvSpPr>
          <p:nvPr>
            <p:ph idx="10"/>
          </p:nvPr>
        </p:nvSpPr>
        <p:spPr>
          <a:xfrm>
            <a:off x="0" y="1268760"/>
            <a:ext cx="4644008" cy="5472608"/>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Move victim to shelter.</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Remove wet clothing and  wrap victim in warm covers.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Apply direct body heat.</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Re-warm neck, chest,         abdomen, and groin first.</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Give warm, sweet drinks if  conscious.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Monitor breathing,               administer CPR. </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Get medical help.</a:t>
            </a:r>
            <a:endParaRPr lang="en-US" sz="24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5420" y="1289428"/>
            <a:ext cx="4247990" cy="2831302"/>
          </a:xfrm>
          <a:prstGeom prst="rect">
            <a:avLst/>
          </a:prstGeom>
        </p:spPr>
      </p:pic>
    </p:spTree>
    <p:extLst>
      <p:ext uri="{BB962C8B-B14F-4D97-AF65-F5344CB8AC3E}">
        <p14:creationId xmlns:p14="http://schemas.microsoft.com/office/powerpoint/2010/main" val="85845034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137" dirty="0">
                <a:solidFill>
                  <a:schemeClr val="bg1"/>
                </a:solidFill>
              </a:rPr>
              <a:t>Burns</a:t>
            </a:r>
            <a:endParaRPr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834" y="1196752"/>
            <a:ext cx="6016315" cy="2784896"/>
          </a:xfrm>
          <a:prstGeom prst="rect">
            <a:avLst/>
          </a:prstGeom>
        </p:spPr>
      </p:pic>
      <p:sp>
        <p:nvSpPr>
          <p:cNvPr id="3" name="TextBox 2"/>
          <p:cNvSpPr txBox="1"/>
          <p:nvPr/>
        </p:nvSpPr>
        <p:spPr>
          <a:xfrm>
            <a:off x="323528" y="4221088"/>
            <a:ext cx="8496944" cy="1200329"/>
          </a:xfrm>
          <a:prstGeom prst="rect">
            <a:avLst/>
          </a:prstGeom>
          <a:noFill/>
        </p:spPr>
        <p:txBody>
          <a:bodyPr wrap="square" rtlCol="0">
            <a:spAutoFit/>
          </a:bodyPr>
          <a:lstStyle/>
          <a:p>
            <a:r>
              <a:rPr lang="en-US" sz="2400" dirty="0">
                <a:solidFill>
                  <a:schemeClr val="tx1">
                    <a:lumMod val="75000"/>
                    <a:lumOff val="25000"/>
                  </a:schemeClr>
                </a:solidFill>
                <a:latin typeface="Arial" panose="020B0604020202020204" pitchFamily="34" charset="0"/>
                <a:cs typeface="Arial" panose="020B0604020202020204" pitchFamily="34" charset="0"/>
              </a:rPr>
              <a:t>The type of burn is not based on the cause of it. Scalding, for example, can cause all three burns, depending on how hot </a:t>
            </a:r>
            <a:r>
              <a:rPr lang="en-US" sz="2400" dirty="0" smtClean="0">
                <a:solidFill>
                  <a:schemeClr val="tx1">
                    <a:lumMod val="75000"/>
                    <a:lumOff val="25000"/>
                  </a:schemeClr>
                </a:solidFill>
                <a:latin typeface="Arial" panose="020B0604020202020204" pitchFamily="34" charset="0"/>
                <a:cs typeface="Arial" panose="020B0604020202020204" pitchFamily="34" charset="0"/>
              </a:rPr>
              <a:t>   the </a:t>
            </a:r>
            <a:r>
              <a:rPr lang="en-US" sz="2400" dirty="0">
                <a:solidFill>
                  <a:schemeClr val="tx1">
                    <a:lumMod val="75000"/>
                    <a:lumOff val="25000"/>
                  </a:schemeClr>
                </a:solidFill>
                <a:latin typeface="Arial" panose="020B0604020202020204" pitchFamily="34" charset="0"/>
                <a:cs typeface="Arial" panose="020B0604020202020204" pitchFamily="34" charset="0"/>
              </a:rPr>
              <a:t>liquid is and how long it stays in contact with the skin.</a:t>
            </a:r>
          </a:p>
        </p:txBody>
      </p:sp>
    </p:spTree>
    <p:extLst>
      <p:ext uri="{BB962C8B-B14F-4D97-AF65-F5344CB8AC3E}">
        <p14:creationId xmlns:p14="http://schemas.microsoft.com/office/powerpoint/2010/main" val="248197566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101" dirty="0">
                <a:solidFill>
                  <a:schemeClr val="bg1"/>
                </a:solidFill>
              </a:rPr>
              <a:t>How </a:t>
            </a:r>
            <a:r>
              <a:rPr spc="-132" dirty="0">
                <a:solidFill>
                  <a:schemeClr val="bg1"/>
                </a:solidFill>
              </a:rPr>
              <a:t>Bad </a:t>
            </a:r>
            <a:r>
              <a:rPr spc="-79" dirty="0">
                <a:solidFill>
                  <a:schemeClr val="bg1"/>
                </a:solidFill>
              </a:rPr>
              <a:t>Is </a:t>
            </a:r>
            <a:r>
              <a:rPr spc="-172" dirty="0">
                <a:solidFill>
                  <a:schemeClr val="bg1"/>
                </a:solidFill>
              </a:rPr>
              <a:t>the</a:t>
            </a:r>
            <a:r>
              <a:rPr spc="-882" dirty="0">
                <a:solidFill>
                  <a:schemeClr val="bg1"/>
                </a:solidFill>
              </a:rPr>
              <a:t> </a:t>
            </a:r>
            <a:r>
              <a:rPr spc="-9" dirty="0">
                <a:solidFill>
                  <a:schemeClr val="bg1"/>
                </a:solidFill>
              </a:rPr>
              <a:t>Burn?</a:t>
            </a:r>
          </a:p>
        </p:txBody>
      </p:sp>
      <p:sp>
        <p:nvSpPr>
          <p:cNvPr id="7" name="Content Placeholder 6"/>
          <p:cNvSpPr>
            <a:spLocks noGrp="1"/>
          </p:cNvSpPr>
          <p:nvPr>
            <p:ph idx="10"/>
          </p:nvPr>
        </p:nvSpPr>
        <p:spPr>
          <a:xfrm>
            <a:off x="0" y="1223439"/>
            <a:ext cx="5076056" cy="5256584"/>
          </a:xfrm>
        </p:spPr>
        <p:txBody>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First</a:t>
            </a:r>
            <a:r>
              <a:rPr lang="en-US" sz="2000"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degree burns</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affect the epidermis and are considered </a:t>
            </a:r>
            <a:r>
              <a:rPr lang="en-US" sz="2000" dirty="0">
                <a:latin typeface="Arial" panose="020B0604020202020204" pitchFamily="34" charset="0"/>
                <a:cs typeface="Arial" panose="020B0604020202020204" pitchFamily="34" charset="0"/>
              </a:rPr>
              <a:t>mild compared to other burns</a:t>
            </a:r>
            <a:r>
              <a:rPr lang="en-US" sz="2000" dirty="0" smtClean="0">
                <a:latin typeface="Arial" panose="020B0604020202020204" pitchFamily="34" charset="0"/>
                <a:cs typeface="Arial" panose="020B0604020202020204" pitchFamily="34" charset="0"/>
              </a:rPr>
              <a:t>.</a:t>
            </a:r>
          </a:p>
          <a:p>
            <a:pPr marL="1085850" lvl="1" indent="-342900">
              <a:buFont typeface="Arial" panose="020B060402020202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Red, non-blistered skin. </a:t>
            </a:r>
          </a:p>
          <a:p>
            <a:pPr marL="342900" indent="-342900">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Second</a:t>
            </a:r>
            <a:r>
              <a:rPr lang="en-US" sz="2000" dirty="0" smtClean="0">
                <a:latin typeface="Arial" panose="020B0604020202020204" pitchFamily="34" charset="0"/>
                <a:cs typeface="Arial" panose="020B0604020202020204" pitchFamily="34" charset="0"/>
              </a:rPr>
              <a:t>-</a:t>
            </a:r>
            <a:r>
              <a:rPr lang="en-US" sz="2000" b="1" dirty="0" smtClean="0">
                <a:latin typeface="Arial" panose="020B0604020202020204" pitchFamily="34" charset="0"/>
                <a:cs typeface="Arial" panose="020B0604020202020204" pitchFamily="34" charset="0"/>
              </a:rPr>
              <a:t>degree </a:t>
            </a:r>
            <a:r>
              <a:rPr lang="en-US" sz="2000" b="1" dirty="0">
                <a:latin typeface="Arial" panose="020B0604020202020204" pitchFamily="34" charset="0"/>
                <a:cs typeface="Arial" panose="020B0604020202020204" pitchFamily="34" charset="0"/>
              </a:rPr>
              <a:t>burns</a:t>
            </a:r>
            <a:r>
              <a:rPr lang="en-US" sz="2000" dirty="0">
                <a:latin typeface="Arial" panose="020B0604020202020204" pitchFamily="34" charset="0"/>
                <a:cs typeface="Arial" panose="020B0604020202020204" pitchFamily="34" charset="0"/>
              </a:rPr>
              <a:t> (partial thickness burns) affect the </a:t>
            </a:r>
            <a:r>
              <a:rPr lang="en-US" sz="2000" dirty="0" smtClean="0">
                <a:latin typeface="Arial" panose="020B0604020202020204" pitchFamily="34" charset="0"/>
                <a:cs typeface="Arial" panose="020B0604020202020204" pitchFamily="34" charset="0"/>
              </a:rPr>
              <a:t>epidermis </a:t>
            </a:r>
            <a:r>
              <a:rPr lang="en-US" sz="2000" dirty="0">
                <a:latin typeface="Arial" panose="020B0604020202020204" pitchFamily="34" charset="0"/>
                <a:cs typeface="Arial" panose="020B0604020202020204" pitchFamily="34" charset="0"/>
              </a:rPr>
              <a:t>and </a:t>
            </a:r>
            <a:r>
              <a:rPr lang="en-US" sz="2000" dirty="0" smtClean="0">
                <a:latin typeface="Arial" panose="020B0604020202020204" pitchFamily="34" charset="0"/>
                <a:cs typeface="Arial" panose="020B0604020202020204" pitchFamily="34" charset="0"/>
              </a:rPr>
              <a:t>the </a:t>
            </a:r>
            <a:r>
              <a:rPr lang="en-US" sz="2000" dirty="0" smtClean="0">
                <a:latin typeface="Arial" panose="020B0604020202020204" pitchFamily="34" charset="0"/>
                <a:cs typeface="Arial" panose="020B0604020202020204" pitchFamily="34" charset="0"/>
              </a:rPr>
              <a:t>dermis (lower </a:t>
            </a:r>
            <a:r>
              <a:rPr lang="en-US" sz="2000" dirty="0">
                <a:latin typeface="Arial" panose="020B0604020202020204" pitchFamily="34" charset="0"/>
                <a:cs typeface="Arial" panose="020B0604020202020204" pitchFamily="34" charset="0"/>
              </a:rPr>
              <a:t>layer of skin). </a:t>
            </a:r>
            <a:r>
              <a:rPr lang="en-US" sz="2000" dirty="0" smtClean="0">
                <a:latin typeface="Arial" panose="020B0604020202020204" pitchFamily="34" charset="0"/>
                <a:cs typeface="Arial" panose="020B0604020202020204" pitchFamily="34" charset="0"/>
              </a:rPr>
              <a:t>They </a:t>
            </a:r>
            <a:r>
              <a:rPr lang="en-US" sz="2000" dirty="0" smtClean="0">
                <a:latin typeface="Arial" panose="020B0604020202020204" pitchFamily="34" charset="0"/>
                <a:cs typeface="Arial" panose="020B0604020202020204" pitchFamily="34" charset="0"/>
              </a:rPr>
              <a:t>cause </a:t>
            </a:r>
            <a:r>
              <a:rPr lang="en-US" sz="2000" dirty="0">
                <a:latin typeface="Arial" panose="020B0604020202020204" pitchFamily="34" charset="0"/>
                <a:cs typeface="Arial" panose="020B0604020202020204" pitchFamily="34" charset="0"/>
              </a:rPr>
              <a:t>pain, redness, swelling, and </a:t>
            </a:r>
            <a:r>
              <a:rPr lang="en-US" sz="2000" dirty="0" smtClean="0">
                <a:latin typeface="Arial" panose="020B0604020202020204" pitchFamily="34" charset="0"/>
                <a:cs typeface="Arial" panose="020B0604020202020204" pitchFamily="34" charset="0"/>
              </a:rPr>
              <a:t>blistering</a:t>
            </a:r>
            <a:r>
              <a:rPr lang="en-US" sz="2000" dirty="0">
                <a:latin typeface="Arial" panose="020B0604020202020204" pitchFamily="34" charset="0"/>
                <a:cs typeface="Arial" panose="020B0604020202020204" pitchFamily="34" charset="0"/>
              </a:rPr>
              <a:t>. </a:t>
            </a:r>
            <a:endParaRPr lang="en-US" sz="2000" dirty="0" smtClean="0">
              <a:latin typeface="Arial" panose="020B0604020202020204" pitchFamily="34" charset="0"/>
              <a:cs typeface="Arial" panose="020B0604020202020204" pitchFamily="34" charset="0"/>
            </a:endParaRPr>
          </a:p>
          <a:p>
            <a:pPr marL="1085850" lvl="1" indent="-342900">
              <a:buFont typeface="Arial" panose="020B060402020202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Blisters and some thickening  of    the skin.</a:t>
            </a:r>
          </a:p>
          <a:p>
            <a:pPr marL="342900" indent="-342900">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Third</a:t>
            </a:r>
            <a:r>
              <a:rPr lang="en-US" sz="2000" dirty="0" smtClean="0">
                <a:latin typeface="Arial" panose="020B0604020202020204" pitchFamily="34" charset="0"/>
                <a:cs typeface="Arial" panose="020B0604020202020204" pitchFamily="34" charset="0"/>
              </a:rPr>
              <a:t>-</a:t>
            </a:r>
            <a:r>
              <a:rPr lang="en-US" sz="2000" b="1" dirty="0" smtClean="0">
                <a:latin typeface="Arial" panose="020B0604020202020204" pitchFamily="34" charset="0"/>
                <a:cs typeface="Arial" panose="020B0604020202020204" pitchFamily="34" charset="0"/>
              </a:rPr>
              <a:t>degree </a:t>
            </a:r>
            <a:r>
              <a:rPr lang="en-US" sz="2000" b="1" dirty="0">
                <a:latin typeface="Arial" panose="020B0604020202020204" pitchFamily="34" charset="0"/>
                <a:cs typeface="Arial" panose="020B0604020202020204" pitchFamily="34" charset="0"/>
              </a:rPr>
              <a:t>burns</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full thickness   burns</a:t>
            </a:r>
            <a:r>
              <a:rPr lang="en-US" sz="2000" dirty="0">
                <a:latin typeface="Arial" panose="020B0604020202020204" pitchFamily="34" charset="0"/>
                <a:cs typeface="Arial" panose="020B0604020202020204" pitchFamily="34" charset="0"/>
              </a:rPr>
              <a:t>) go through </a:t>
            </a: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dermis and </a:t>
            </a:r>
            <a:r>
              <a:rPr lang="en-US" sz="2000" dirty="0" smtClean="0">
                <a:latin typeface="Arial" panose="020B0604020202020204" pitchFamily="34" charset="0"/>
                <a:cs typeface="Arial" panose="020B0604020202020204" pitchFamily="34" charset="0"/>
              </a:rPr>
              <a:t>     affect </a:t>
            </a:r>
            <a:r>
              <a:rPr lang="en-US" sz="2000" dirty="0">
                <a:latin typeface="Arial" panose="020B0604020202020204" pitchFamily="34" charset="0"/>
                <a:cs typeface="Arial" panose="020B0604020202020204" pitchFamily="34" charset="0"/>
              </a:rPr>
              <a:t>deeper </a:t>
            </a:r>
            <a:r>
              <a:rPr lang="en-US" sz="2000" dirty="0" smtClean="0">
                <a:latin typeface="Arial" panose="020B0604020202020204" pitchFamily="34" charset="0"/>
                <a:cs typeface="Arial" panose="020B0604020202020204" pitchFamily="34" charset="0"/>
              </a:rPr>
              <a:t>tissues.</a:t>
            </a:r>
          </a:p>
          <a:p>
            <a:pPr marL="1085850" lvl="1" indent="-342900">
              <a:buFont typeface="Arial" panose="020B0604020202020204" pitchFamily="34" charset="0"/>
              <a:buChar char="•"/>
            </a:pPr>
            <a:r>
              <a:rPr lang="en-US" sz="1800" dirty="0" smtClean="0">
                <a:solidFill>
                  <a:schemeClr val="tx1">
                    <a:lumMod val="75000"/>
                    <a:lumOff val="25000"/>
                  </a:schemeClr>
                </a:solidFill>
              </a:rPr>
              <a:t>Widespread </a:t>
            </a:r>
            <a:r>
              <a:rPr lang="en-US" sz="1800" dirty="0">
                <a:solidFill>
                  <a:schemeClr val="tx1">
                    <a:lumMod val="75000"/>
                    <a:lumOff val="25000"/>
                  </a:schemeClr>
                </a:solidFill>
              </a:rPr>
              <a:t>thickness with a </a:t>
            </a:r>
            <a:r>
              <a:rPr lang="en-US" sz="1800" dirty="0" smtClean="0">
                <a:solidFill>
                  <a:schemeClr val="tx1">
                    <a:lumMod val="75000"/>
                    <a:lumOff val="25000"/>
                  </a:schemeClr>
                </a:solidFill>
              </a:rPr>
              <a:t>    white</a:t>
            </a:r>
            <a:r>
              <a:rPr lang="en-US" sz="1800" dirty="0">
                <a:solidFill>
                  <a:schemeClr val="tx1">
                    <a:lumMod val="75000"/>
                    <a:lumOff val="25000"/>
                  </a:schemeClr>
                </a:solidFill>
              </a:rPr>
              <a:t>, leathery </a:t>
            </a:r>
            <a:r>
              <a:rPr lang="en-US" sz="1800" dirty="0" smtClean="0">
                <a:solidFill>
                  <a:schemeClr val="tx1">
                    <a:lumMod val="75000"/>
                    <a:lumOff val="25000"/>
                  </a:schemeClr>
                </a:solidFill>
              </a:rPr>
              <a:t>appearance.</a:t>
            </a:r>
            <a:endParaRPr lang="en-US" sz="1800" dirty="0">
              <a:solidFill>
                <a:schemeClr val="tx1">
                  <a:lumMod val="75000"/>
                  <a:lumOff val="25000"/>
                </a:schemeClr>
              </a:solidFill>
            </a:endParaRPr>
          </a:p>
          <a:p>
            <a:pPr marL="342900" indent="-342900">
              <a:buFont typeface="Arial" panose="020B0604020202020204" pitchFamily="34" charset="0"/>
              <a:buChar char="•"/>
            </a:pPr>
            <a:endParaRPr lang="en-US" sz="2000" b="1" dirty="0">
              <a:solidFill>
                <a:schemeClr val="tx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1223439"/>
            <a:ext cx="3867150" cy="4457700"/>
          </a:xfrm>
          <a:prstGeom prst="rect">
            <a:avLst/>
          </a:prstGeom>
        </p:spPr>
      </p:pic>
    </p:spTree>
    <p:extLst>
      <p:ext uri="{BB962C8B-B14F-4D97-AF65-F5344CB8AC3E}">
        <p14:creationId xmlns:p14="http://schemas.microsoft.com/office/powerpoint/2010/main" val="1676558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8" name="Content Placeholder 7"/>
          <p:cNvSpPr>
            <a:spLocks noGrp="1"/>
          </p:cNvSpPr>
          <p:nvPr>
            <p:ph idx="10"/>
          </p:nvPr>
        </p:nvSpPr>
        <p:spPr>
          <a:xfrm>
            <a:off x="1547664" y="1069514"/>
            <a:ext cx="7149480" cy="4923175"/>
          </a:xfrm>
        </p:spPr>
        <p:txBody>
          <a:bodyPr/>
          <a:lstStyle/>
          <a:p>
            <a:pPr lvl="0" eaLnBrk="0" fontAlgn="base" latinLnBrk="0" hangingPunct="0">
              <a:spcBef>
                <a:spcPct val="0"/>
              </a:spcBef>
              <a:spcAft>
                <a:spcPct val="0"/>
              </a:spcAft>
            </a:pPr>
            <a:r>
              <a:rPr lang="en-US" altLang="en-US" sz="2000" dirty="0">
                <a:latin typeface="Arial" panose="020B0604020202020204" pitchFamily="34" charset="0"/>
              </a:rPr>
              <a:t>Explain how you would obtain emergency medical assistance from: </a:t>
            </a:r>
          </a:p>
          <a:p>
            <a:pPr marL="800100" lvl="1" indent="-3429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Your home. </a:t>
            </a:r>
          </a:p>
          <a:p>
            <a:pPr marL="800100" lvl="1" indent="-3429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A remote location on a wilderness camping trip. </a:t>
            </a:r>
          </a:p>
          <a:p>
            <a:pPr marL="347663" indent="-347663" eaLnBrk="0" latinLnBrk="0" hangingPunct="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1152128" cy="115212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2708920"/>
            <a:ext cx="5220072" cy="3480048"/>
          </a:xfrm>
          <a:prstGeom prst="rect">
            <a:avLst/>
          </a:prstGeom>
        </p:spPr>
      </p:pic>
    </p:spTree>
    <p:extLst>
      <p:ext uri="{BB962C8B-B14F-4D97-AF65-F5344CB8AC3E}">
        <p14:creationId xmlns:p14="http://schemas.microsoft.com/office/powerpoint/2010/main" val="31108191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100"/>
            <a:ext cx="9144000" cy="626869"/>
          </a:xfrm>
          <a:prstGeom prst="rect">
            <a:avLst/>
          </a:prstGeom>
        </p:spPr>
        <p:txBody>
          <a:bodyPr vert="horz" wrap="square" lIns="0" tIns="11206" rIns="0" bIns="0" rtlCol="0">
            <a:spAutoFit/>
          </a:bodyPr>
          <a:lstStyle/>
          <a:p>
            <a:pPr marL="11206" algn="ctr">
              <a:spcBef>
                <a:spcPts val="88"/>
              </a:spcBef>
            </a:pPr>
            <a:r>
              <a:rPr spc="-168" dirty="0">
                <a:solidFill>
                  <a:schemeClr val="bg1"/>
                </a:solidFill>
              </a:rPr>
              <a:t>First‐Degree</a:t>
            </a:r>
            <a:r>
              <a:rPr spc="-313" dirty="0">
                <a:solidFill>
                  <a:schemeClr val="bg1"/>
                </a:solidFill>
              </a:rPr>
              <a:t> </a:t>
            </a:r>
            <a:r>
              <a:rPr spc="-88" dirty="0">
                <a:solidFill>
                  <a:schemeClr val="bg1"/>
                </a:solidFill>
              </a:rPr>
              <a:t>Burns</a:t>
            </a:r>
            <a:endParaRPr dirty="0">
              <a:solidFill>
                <a:schemeClr val="bg1"/>
              </a:solidFill>
            </a:endParaRPr>
          </a:p>
        </p:txBody>
      </p:sp>
      <p:sp>
        <p:nvSpPr>
          <p:cNvPr id="8" name="Content Placeholder 7"/>
          <p:cNvSpPr>
            <a:spLocks noGrp="1"/>
          </p:cNvSpPr>
          <p:nvPr>
            <p:ph idx="10"/>
          </p:nvPr>
        </p:nvSpPr>
        <p:spPr>
          <a:xfrm>
            <a:off x="0" y="1268760"/>
            <a:ext cx="6588224" cy="1872208"/>
          </a:xfrm>
        </p:spPr>
        <p:txBody>
          <a:bodyPr/>
          <a:lstStyle/>
          <a:p>
            <a:pPr marL="342900" indent="-342900">
              <a:spcBef>
                <a:spcPts val="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Symptoms:</a:t>
            </a:r>
          </a:p>
          <a:p>
            <a:pPr marL="1085850" lvl="1" indent="-342900">
              <a:spcBef>
                <a:spcPts val="0"/>
              </a:spcBef>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Redness.</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1085850" lvl="1" indent="-342900">
              <a:spcBef>
                <a:spcPts val="0"/>
              </a:spcBef>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Minor </a:t>
            </a:r>
            <a:r>
              <a:rPr lang="en-US" sz="2000" dirty="0">
                <a:solidFill>
                  <a:schemeClr val="tx1">
                    <a:lumMod val="75000"/>
                    <a:lumOff val="25000"/>
                  </a:schemeClr>
                </a:solidFill>
                <a:latin typeface="Arial" panose="020B0604020202020204" pitchFamily="34" charset="0"/>
                <a:cs typeface="Arial" panose="020B0604020202020204" pitchFamily="34" charset="0"/>
              </a:rPr>
              <a:t>inflammation, or </a:t>
            </a:r>
            <a:r>
              <a:rPr lang="en-US" sz="2000" dirty="0" smtClean="0">
                <a:solidFill>
                  <a:schemeClr val="tx1">
                    <a:lumMod val="75000"/>
                    <a:lumOff val="25000"/>
                  </a:schemeClr>
                </a:solidFill>
                <a:latin typeface="Arial" panose="020B0604020202020204" pitchFamily="34" charset="0"/>
                <a:cs typeface="Arial" panose="020B0604020202020204" pitchFamily="34" charset="0"/>
              </a:rPr>
              <a:t>swelling.</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1085850" lvl="1" indent="-342900">
              <a:spcBef>
                <a:spcPts val="0"/>
              </a:spcBef>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Pain.</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1085850" lvl="1" indent="-342900">
              <a:spcBef>
                <a:spcPts val="0"/>
              </a:spcBef>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Dry</a:t>
            </a:r>
            <a:r>
              <a:rPr lang="en-US" sz="2000" dirty="0">
                <a:solidFill>
                  <a:schemeClr val="tx1">
                    <a:lumMod val="75000"/>
                    <a:lumOff val="25000"/>
                  </a:schemeClr>
                </a:solidFill>
                <a:latin typeface="Arial" panose="020B0604020202020204" pitchFamily="34" charset="0"/>
                <a:cs typeface="Arial" panose="020B0604020202020204" pitchFamily="34" charset="0"/>
              </a:rPr>
              <a:t>, peeling skin occurs as the burn </a:t>
            </a:r>
            <a:r>
              <a:rPr lang="en-US" sz="2000" dirty="0" smtClean="0">
                <a:solidFill>
                  <a:schemeClr val="tx1">
                    <a:lumMod val="75000"/>
                    <a:lumOff val="25000"/>
                  </a:schemeClr>
                </a:solidFill>
                <a:latin typeface="Arial" panose="020B0604020202020204" pitchFamily="34" charset="0"/>
                <a:cs typeface="Arial" panose="020B0604020202020204" pitchFamily="34" charset="0"/>
              </a:rPr>
              <a:t>heals.</a:t>
            </a:r>
          </a:p>
          <a:p>
            <a:pPr marL="342900" indent="-342900">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p:txBody>
      </p:sp>
      <p:sp>
        <p:nvSpPr>
          <p:cNvPr id="11" name="Content Placeholder 7"/>
          <p:cNvSpPr>
            <a:spLocks noGrp="1"/>
          </p:cNvSpPr>
          <p:nvPr>
            <p:ph idx="10"/>
          </p:nvPr>
        </p:nvSpPr>
        <p:spPr>
          <a:xfrm>
            <a:off x="1" y="2996952"/>
            <a:ext cx="8748464" cy="3168352"/>
          </a:xfrm>
        </p:spPr>
        <p:txBody>
          <a:bodyPr/>
          <a:lstStyle/>
          <a:p>
            <a:pPr marL="342900" indent="-342900">
              <a:spcBef>
                <a:spcPts val="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Treatment:</a:t>
            </a:r>
          </a:p>
          <a:p>
            <a:pPr marL="1085850" lvl="1" indent="-342900">
              <a:spcBef>
                <a:spcPts val="0"/>
              </a:spcBef>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Soak </a:t>
            </a:r>
            <a:r>
              <a:rPr lang="en-US" sz="2000" dirty="0">
                <a:solidFill>
                  <a:schemeClr val="tx1">
                    <a:lumMod val="75000"/>
                    <a:lumOff val="25000"/>
                  </a:schemeClr>
                </a:solidFill>
                <a:latin typeface="Arial" panose="020B0604020202020204" pitchFamily="34" charset="0"/>
                <a:cs typeface="Arial" panose="020B0604020202020204" pitchFamily="34" charset="0"/>
              </a:rPr>
              <a:t>the wound in cool water for five minutes or longer.</a:t>
            </a:r>
          </a:p>
          <a:p>
            <a:pPr marL="1085850" lvl="1" indent="-342900">
              <a:spcBef>
                <a:spcPts val="0"/>
              </a:spcBef>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Take </a:t>
            </a:r>
            <a:r>
              <a:rPr lang="en-US" sz="2000" dirty="0">
                <a:solidFill>
                  <a:schemeClr val="tx1">
                    <a:lumMod val="75000"/>
                    <a:lumOff val="25000"/>
                  </a:schemeClr>
                </a:solidFill>
                <a:latin typeface="Arial" panose="020B0604020202020204" pitchFamily="34" charset="0"/>
                <a:cs typeface="Arial" panose="020B0604020202020204" pitchFamily="34" charset="0"/>
              </a:rPr>
              <a:t>acetaminophen or ibuprofen for pain relief.</a:t>
            </a:r>
          </a:p>
          <a:p>
            <a:pPr marL="1085850" lvl="1" indent="-342900">
              <a:spcBef>
                <a:spcPts val="0"/>
              </a:spcBef>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Apply lidocaine (an anesthetic) with </a:t>
            </a:r>
            <a:r>
              <a:rPr lang="en-US" sz="2000" dirty="0" smtClean="0">
                <a:solidFill>
                  <a:schemeClr val="tx1">
                    <a:lumMod val="75000"/>
                    <a:lumOff val="25000"/>
                  </a:schemeClr>
                </a:solidFill>
                <a:latin typeface="Arial" panose="020B0604020202020204" pitchFamily="34" charset="0"/>
                <a:cs typeface="Arial" panose="020B0604020202020204" pitchFamily="34" charset="0"/>
              </a:rPr>
              <a:t>Aloe Vera </a:t>
            </a:r>
            <a:r>
              <a:rPr lang="en-US" sz="2000" dirty="0">
                <a:solidFill>
                  <a:schemeClr val="tx1">
                    <a:lumMod val="75000"/>
                    <a:lumOff val="25000"/>
                  </a:schemeClr>
                </a:solidFill>
                <a:latin typeface="Arial" panose="020B0604020202020204" pitchFamily="34" charset="0"/>
                <a:cs typeface="Arial" panose="020B0604020202020204" pitchFamily="34" charset="0"/>
              </a:rPr>
              <a:t>to soothe the </a:t>
            </a:r>
            <a:r>
              <a:rPr lang="en-US" sz="2000" dirty="0" smtClean="0">
                <a:solidFill>
                  <a:schemeClr val="tx1">
                    <a:lumMod val="75000"/>
                    <a:lumOff val="25000"/>
                  </a:schemeClr>
                </a:solidFill>
                <a:latin typeface="Arial" panose="020B0604020202020204" pitchFamily="34" charset="0"/>
                <a:cs typeface="Arial" panose="020B0604020202020204" pitchFamily="34" charset="0"/>
              </a:rPr>
              <a:t>     skin</a:t>
            </a:r>
            <a:r>
              <a:rPr lang="en-US" sz="2000" dirty="0">
                <a:solidFill>
                  <a:schemeClr val="tx1">
                    <a:lumMod val="75000"/>
                    <a:lumOff val="25000"/>
                  </a:schemeClr>
                </a:solidFill>
                <a:latin typeface="Arial" panose="020B0604020202020204" pitchFamily="34" charset="0"/>
                <a:cs typeface="Arial" panose="020B0604020202020204" pitchFamily="34" charset="0"/>
              </a:rPr>
              <a:t>.</a:t>
            </a:r>
          </a:p>
          <a:p>
            <a:pPr marL="1085850" lvl="1" indent="-342900">
              <a:spcBef>
                <a:spcPts val="0"/>
              </a:spcBef>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Use an antibiotic ointment and loose gauze to protect </a:t>
            </a:r>
            <a:r>
              <a:rPr lang="en-US" sz="2000" dirty="0" smtClean="0">
                <a:solidFill>
                  <a:schemeClr val="tx1">
                    <a:lumMod val="75000"/>
                    <a:lumOff val="25000"/>
                  </a:schemeClr>
                </a:solidFill>
                <a:latin typeface="Arial" panose="020B0604020202020204" pitchFamily="34" charset="0"/>
                <a:cs typeface="Arial" panose="020B0604020202020204" pitchFamily="34" charset="0"/>
              </a:rPr>
              <a:t>the           affected </a:t>
            </a:r>
            <a:r>
              <a:rPr lang="en-US" sz="2000" dirty="0">
                <a:solidFill>
                  <a:schemeClr val="tx1">
                    <a:lumMod val="75000"/>
                    <a:lumOff val="25000"/>
                  </a:schemeClr>
                </a:solidFill>
                <a:latin typeface="Arial" panose="020B0604020202020204" pitchFamily="34" charset="0"/>
                <a:cs typeface="Arial" panose="020B0604020202020204" pitchFamily="34" charset="0"/>
              </a:rPr>
              <a:t>area.</a:t>
            </a:r>
          </a:p>
          <a:p>
            <a:pPr marL="1085850" lvl="1" indent="-342900">
              <a:spcBef>
                <a:spcPts val="0"/>
              </a:spcBef>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Make sure you don’t use ice, as this may make the </a:t>
            </a:r>
            <a:r>
              <a:rPr lang="en-US" sz="2000" dirty="0" smtClean="0">
                <a:solidFill>
                  <a:schemeClr val="tx1">
                    <a:lumMod val="75000"/>
                    <a:lumOff val="25000"/>
                  </a:schemeClr>
                </a:solidFill>
                <a:latin typeface="Arial" panose="020B0604020202020204" pitchFamily="34" charset="0"/>
                <a:cs typeface="Arial" panose="020B0604020202020204" pitchFamily="34" charset="0"/>
              </a:rPr>
              <a:t>damage      worse</a:t>
            </a:r>
            <a:r>
              <a:rPr lang="en-US" sz="2000" dirty="0">
                <a:solidFill>
                  <a:schemeClr val="tx1">
                    <a:lumMod val="75000"/>
                    <a:lumOff val="25000"/>
                  </a:schemeClr>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853967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sz="3600" dirty="0" smtClean="0">
                <a:solidFill>
                  <a:schemeClr val="bg1"/>
                </a:solidFill>
              </a:rPr>
              <a:t>Sunburn is Usually a Type of</a:t>
            </a:r>
            <a:br>
              <a:rPr lang="en-US" sz="3600" dirty="0" smtClean="0">
                <a:solidFill>
                  <a:schemeClr val="bg1"/>
                </a:solidFill>
              </a:rPr>
            </a:br>
            <a:r>
              <a:rPr lang="en-US" sz="3600" dirty="0" smtClean="0">
                <a:solidFill>
                  <a:schemeClr val="bg1"/>
                </a:solidFill>
              </a:rPr>
              <a:t>First Degree Burn</a:t>
            </a:r>
            <a:endParaRPr lang="en-US" sz="3600" dirty="0">
              <a:solidFill>
                <a:schemeClr val="bg1"/>
              </a:solidFill>
            </a:endParaRPr>
          </a:p>
        </p:txBody>
      </p:sp>
      <p:sp>
        <p:nvSpPr>
          <p:cNvPr id="12" name="Content Placeholder 11"/>
          <p:cNvSpPr>
            <a:spLocks noGrp="1"/>
          </p:cNvSpPr>
          <p:nvPr>
            <p:ph idx="10"/>
          </p:nvPr>
        </p:nvSpPr>
        <p:spPr>
          <a:xfrm>
            <a:off x="323528" y="4005064"/>
            <a:ext cx="8229600" cy="2152442"/>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Severe sunburn can be a significant first aid situation.</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Sunburn is preventable with protective ointments, clothing, or staying out of the sun.</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Long term effects of sunburn has been linked to skin   cancers.</a:t>
            </a:r>
            <a:endParaRPr lang="en-US" sz="2400" dirty="0">
              <a:latin typeface="Arial" panose="020B0604020202020204" pitchFamily="34" charset="0"/>
              <a:cs typeface="Arial" panose="020B0604020202020204" pitchFamily="34" charset="0"/>
            </a:endParaRPr>
          </a:p>
        </p:txBody>
      </p:sp>
      <p:grpSp>
        <p:nvGrpSpPr>
          <p:cNvPr id="13" name="Group 12"/>
          <p:cNvGrpSpPr/>
          <p:nvPr/>
        </p:nvGrpSpPr>
        <p:grpSpPr>
          <a:xfrm>
            <a:off x="1132583" y="1268760"/>
            <a:ext cx="6878833" cy="2645305"/>
            <a:chOff x="899592" y="3500377"/>
            <a:chExt cx="6878833" cy="2645305"/>
          </a:xfrm>
        </p:grpSpPr>
        <p:sp>
          <p:nvSpPr>
            <p:cNvPr id="4" name="object 4"/>
            <p:cNvSpPr>
              <a:spLocks noChangeAspect="1"/>
            </p:cNvSpPr>
            <p:nvPr/>
          </p:nvSpPr>
          <p:spPr>
            <a:xfrm>
              <a:off x="4283968" y="3500377"/>
              <a:ext cx="3494457" cy="2645305"/>
            </a:xfrm>
            <a:prstGeom prst="rect">
              <a:avLst/>
            </a:prstGeom>
            <a:blipFill>
              <a:blip r:embed="rId3" cstate="print"/>
              <a:stretch>
                <a:fillRect/>
              </a:stretch>
            </a:blipFill>
          </p:spPr>
          <p:txBody>
            <a:bodyPr wrap="square" lIns="0" tIns="0" rIns="0" bIns="0" rtlCol="0"/>
            <a:lstStyle/>
            <a:p>
              <a:endParaRPr sz="1588"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3500377"/>
              <a:ext cx="3384376" cy="2644043"/>
            </a:xfrm>
            <a:prstGeom prst="rect">
              <a:avLst/>
            </a:prstGeom>
          </p:spPr>
        </p:pic>
      </p:grpSp>
    </p:spTree>
    <p:extLst>
      <p:ext uri="{BB962C8B-B14F-4D97-AF65-F5344CB8AC3E}">
        <p14:creationId xmlns:p14="http://schemas.microsoft.com/office/powerpoint/2010/main" val="30775507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a:spLocks noChangeAspect="1"/>
          </p:cNvSpPr>
          <p:nvPr/>
        </p:nvSpPr>
        <p:spPr>
          <a:xfrm>
            <a:off x="5571668" y="1424745"/>
            <a:ext cx="3374005" cy="2496433"/>
          </a:xfrm>
          <a:prstGeom prst="rect">
            <a:avLst/>
          </a:prstGeom>
          <a:blipFill>
            <a:blip r:embed="rId3" cstate="print"/>
            <a:stretch>
              <a:fillRect/>
            </a:stretch>
          </a:blipFill>
        </p:spPr>
        <p:txBody>
          <a:bodyPr wrap="square" lIns="0" tIns="0" rIns="0" bIns="0" rtlCol="0"/>
          <a:lstStyle/>
          <a:p>
            <a:endParaRPr sz="1588" dirty="0"/>
          </a:p>
        </p:txBody>
      </p:sp>
      <p:sp>
        <p:nvSpPr>
          <p:cNvPr id="8" name="Title 7"/>
          <p:cNvSpPr>
            <a:spLocks noGrp="1"/>
          </p:cNvSpPr>
          <p:nvPr>
            <p:ph type="title"/>
          </p:nvPr>
        </p:nvSpPr>
        <p:spPr/>
        <p:txBody>
          <a:bodyPr/>
          <a:lstStyle/>
          <a:p>
            <a:pPr algn="ctr"/>
            <a:r>
              <a:rPr lang="en-US" spc="-141" dirty="0">
                <a:solidFill>
                  <a:schemeClr val="bg1"/>
                </a:solidFill>
              </a:rPr>
              <a:t>Second‐Degree</a:t>
            </a:r>
            <a:r>
              <a:rPr lang="en-US" spc="-287" dirty="0">
                <a:solidFill>
                  <a:schemeClr val="bg1"/>
                </a:solidFill>
              </a:rPr>
              <a:t> </a:t>
            </a:r>
            <a:r>
              <a:rPr lang="en-US" spc="-88" dirty="0">
                <a:solidFill>
                  <a:schemeClr val="bg1"/>
                </a:solidFill>
              </a:rPr>
              <a:t>Burns</a:t>
            </a:r>
            <a:endParaRPr lang="en-US" dirty="0">
              <a:solidFill>
                <a:schemeClr val="bg1"/>
              </a:solidFill>
            </a:endParaRPr>
          </a:p>
        </p:txBody>
      </p:sp>
      <p:sp>
        <p:nvSpPr>
          <p:cNvPr id="10" name="Content Placeholder 9"/>
          <p:cNvSpPr>
            <a:spLocks noGrp="1"/>
          </p:cNvSpPr>
          <p:nvPr>
            <p:ph idx="10"/>
          </p:nvPr>
        </p:nvSpPr>
        <p:spPr>
          <a:xfrm>
            <a:off x="0" y="1315603"/>
            <a:ext cx="5580112" cy="2376264"/>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Symptoms:</a:t>
            </a:r>
          </a:p>
          <a:p>
            <a:pPr marL="1085850" lvl="1" indent="-34290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Causes </a:t>
            </a:r>
            <a:r>
              <a:rPr lang="en-US" sz="2000" dirty="0">
                <a:solidFill>
                  <a:schemeClr val="tx1">
                    <a:lumMod val="75000"/>
                    <a:lumOff val="25000"/>
                  </a:schemeClr>
                </a:solidFill>
                <a:latin typeface="Arial" panose="020B0604020202020204" pitchFamily="34" charset="0"/>
                <a:cs typeface="Arial" panose="020B0604020202020204" pitchFamily="34" charset="0"/>
              </a:rPr>
              <a:t>the skin to blister and </a:t>
            </a:r>
            <a:r>
              <a:rPr lang="en-US" sz="2000" dirty="0" smtClean="0">
                <a:solidFill>
                  <a:schemeClr val="tx1">
                    <a:lumMod val="75000"/>
                    <a:lumOff val="25000"/>
                  </a:schemeClr>
                </a:solidFill>
                <a:latin typeface="Arial" panose="020B0604020202020204" pitchFamily="34" charset="0"/>
                <a:cs typeface="Arial" panose="020B0604020202020204" pitchFamily="34" charset="0"/>
              </a:rPr>
              <a:t>       become </a:t>
            </a:r>
            <a:r>
              <a:rPr lang="en-US" sz="2000" dirty="0">
                <a:solidFill>
                  <a:schemeClr val="tx1">
                    <a:lumMod val="75000"/>
                    <a:lumOff val="25000"/>
                  </a:schemeClr>
                </a:solidFill>
                <a:latin typeface="Arial" panose="020B0604020202020204" pitchFamily="34" charset="0"/>
                <a:cs typeface="Arial" panose="020B0604020202020204" pitchFamily="34" charset="0"/>
              </a:rPr>
              <a:t>extremely red and sore. </a:t>
            </a:r>
          </a:p>
          <a:p>
            <a:pPr marL="1085850" lvl="1"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Some blisters pop open, giving the </a:t>
            </a:r>
            <a:r>
              <a:rPr lang="en-US" sz="2000" dirty="0" smtClean="0">
                <a:solidFill>
                  <a:schemeClr val="tx1">
                    <a:lumMod val="75000"/>
                    <a:lumOff val="25000"/>
                  </a:schemeClr>
                </a:solidFill>
                <a:latin typeface="Arial" panose="020B0604020202020204" pitchFamily="34" charset="0"/>
                <a:cs typeface="Arial" panose="020B0604020202020204" pitchFamily="34" charset="0"/>
              </a:rPr>
              <a:t>     burn </a:t>
            </a:r>
            <a:r>
              <a:rPr lang="en-US" sz="2000" dirty="0">
                <a:solidFill>
                  <a:schemeClr val="tx1">
                    <a:lumMod val="75000"/>
                    <a:lumOff val="25000"/>
                  </a:schemeClr>
                </a:solidFill>
                <a:latin typeface="Arial" panose="020B0604020202020204" pitchFamily="34" charset="0"/>
                <a:cs typeface="Arial" panose="020B0604020202020204" pitchFamily="34" charset="0"/>
              </a:rPr>
              <a:t>a wet or weeping appearance</a:t>
            </a:r>
            <a:r>
              <a:rPr lang="en-US" sz="2000" dirty="0" smtClean="0">
                <a:solidFill>
                  <a:schemeClr val="tx1">
                    <a:lumMod val="75000"/>
                    <a:lumOff val="25000"/>
                  </a:schemeClr>
                </a:solidFill>
                <a:latin typeface="Arial" panose="020B0604020202020204" pitchFamily="34" charset="0"/>
                <a:cs typeface="Arial" panose="020B0604020202020204" pitchFamily="34" charset="0"/>
              </a:rPr>
              <a:t>.</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Content Placeholder 7"/>
          <p:cNvSpPr>
            <a:spLocks noGrp="1"/>
          </p:cNvSpPr>
          <p:nvPr>
            <p:ph idx="10"/>
          </p:nvPr>
        </p:nvSpPr>
        <p:spPr>
          <a:xfrm>
            <a:off x="1462" y="3573016"/>
            <a:ext cx="7812360" cy="2856549"/>
          </a:xfrm>
        </p:spPr>
        <p:txBody>
          <a:bodyPr/>
          <a:lstStyle/>
          <a:p>
            <a:pPr marL="342900" indent="-342900">
              <a:spcBef>
                <a:spcPts val="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Treatment:</a:t>
            </a:r>
          </a:p>
          <a:p>
            <a:pPr marL="1028700" lvl="1">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Run </a:t>
            </a:r>
            <a:r>
              <a:rPr lang="en-US" sz="2000" dirty="0">
                <a:solidFill>
                  <a:schemeClr val="tx1">
                    <a:lumMod val="75000"/>
                    <a:lumOff val="25000"/>
                  </a:schemeClr>
                </a:solidFill>
                <a:latin typeface="Arial" panose="020B0604020202020204" pitchFamily="34" charset="0"/>
                <a:cs typeface="Arial" panose="020B0604020202020204" pitchFamily="34" charset="0"/>
              </a:rPr>
              <a:t>the skin under cool water for 15 minutes or </a:t>
            </a:r>
            <a:r>
              <a:rPr lang="en-US" sz="2000" dirty="0" smtClean="0">
                <a:solidFill>
                  <a:schemeClr val="tx1">
                    <a:lumMod val="75000"/>
                    <a:lumOff val="25000"/>
                  </a:schemeClr>
                </a:solidFill>
                <a:latin typeface="Arial" panose="020B0604020202020204" pitchFamily="34" charset="0"/>
                <a:cs typeface="Arial" panose="020B0604020202020204" pitchFamily="34" charset="0"/>
              </a:rPr>
              <a:t>longer.</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1028700" lvl="1">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Take </a:t>
            </a:r>
            <a:r>
              <a:rPr lang="en-US" sz="2000" dirty="0">
                <a:solidFill>
                  <a:schemeClr val="tx1">
                    <a:lumMod val="75000"/>
                    <a:lumOff val="25000"/>
                  </a:schemeClr>
                </a:solidFill>
                <a:latin typeface="Arial" panose="020B0604020202020204" pitchFamily="34" charset="0"/>
                <a:cs typeface="Arial" panose="020B0604020202020204" pitchFamily="34" charset="0"/>
              </a:rPr>
              <a:t>over-the-counter pain medication (acetaminophen or ibuprofen)</a:t>
            </a:r>
          </a:p>
          <a:p>
            <a:pPr marL="1028700" lvl="1">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Apply </a:t>
            </a:r>
            <a:r>
              <a:rPr lang="en-US" sz="2000" dirty="0">
                <a:solidFill>
                  <a:schemeClr val="tx1">
                    <a:lumMod val="75000"/>
                    <a:lumOff val="25000"/>
                  </a:schemeClr>
                </a:solidFill>
                <a:latin typeface="Arial" panose="020B0604020202020204" pitchFamily="34" charset="0"/>
                <a:cs typeface="Arial" panose="020B0604020202020204" pitchFamily="34" charset="0"/>
              </a:rPr>
              <a:t>antibiotic cream to </a:t>
            </a:r>
            <a:r>
              <a:rPr lang="en-US" sz="2000" dirty="0" smtClean="0">
                <a:solidFill>
                  <a:schemeClr val="tx1">
                    <a:lumMod val="75000"/>
                    <a:lumOff val="25000"/>
                  </a:schemeClr>
                </a:solidFill>
                <a:latin typeface="Arial" panose="020B0604020202020204" pitchFamily="34" charset="0"/>
                <a:cs typeface="Arial" panose="020B0604020202020204" pitchFamily="34" charset="0"/>
              </a:rPr>
              <a:t>blisters.</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1028700" lvl="1">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Seek </a:t>
            </a:r>
            <a:r>
              <a:rPr lang="en-US" sz="2000" dirty="0">
                <a:solidFill>
                  <a:schemeClr val="tx1">
                    <a:lumMod val="75000"/>
                    <a:lumOff val="25000"/>
                  </a:schemeClr>
                </a:solidFill>
                <a:latin typeface="Arial" panose="020B0604020202020204" pitchFamily="34" charset="0"/>
                <a:cs typeface="Arial" panose="020B0604020202020204" pitchFamily="34" charset="0"/>
              </a:rPr>
              <a:t>emergency medical treatment if the burn affects a widespread area, such as any of the </a:t>
            </a:r>
            <a:r>
              <a:rPr lang="en-US" sz="2000" dirty="0" smtClean="0">
                <a:solidFill>
                  <a:schemeClr val="tx1">
                    <a:lumMod val="75000"/>
                    <a:lumOff val="25000"/>
                  </a:schemeClr>
                </a:solidFill>
                <a:latin typeface="Arial" panose="020B0604020202020204" pitchFamily="34" charset="0"/>
                <a:cs typeface="Arial" panose="020B0604020202020204" pitchFamily="34" charset="0"/>
              </a:rPr>
              <a:t>following: Face,    hands, buttocks, groin, feet.</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1085850" lvl="1" indent="-342900">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143522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spc="-141" dirty="0" smtClean="0">
                <a:solidFill>
                  <a:schemeClr val="bg1"/>
                </a:solidFill>
              </a:rPr>
              <a:t>Third‐Degree</a:t>
            </a:r>
            <a:r>
              <a:rPr lang="en-US" spc="-287" dirty="0" smtClean="0">
                <a:solidFill>
                  <a:schemeClr val="bg1"/>
                </a:solidFill>
              </a:rPr>
              <a:t> </a:t>
            </a:r>
            <a:r>
              <a:rPr lang="en-US" spc="-88" dirty="0">
                <a:solidFill>
                  <a:schemeClr val="bg1"/>
                </a:solidFill>
              </a:rPr>
              <a:t>Burns</a:t>
            </a:r>
            <a:endParaRPr lang="en-US" dirty="0">
              <a:solidFill>
                <a:schemeClr val="bg1"/>
              </a:solidFill>
            </a:endParaRPr>
          </a:p>
        </p:txBody>
      </p:sp>
      <p:sp>
        <p:nvSpPr>
          <p:cNvPr id="10" name="Content Placeholder 9"/>
          <p:cNvSpPr>
            <a:spLocks noGrp="1"/>
          </p:cNvSpPr>
          <p:nvPr>
            <p:ph idx="10"/>
          </p:nvPr>
        </p:nvSpPr>
        <p:spPr>
          <a:xfrm>
            <a:off x="0" y="1315602"/>
            <a:ext cx="5724128" cy="2977493"/>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Symptoms:</a:t>
            </a:r>
          </a:p>
          <a:p>
            <a:pPr marL="1085850" lvl="1" indent="-34290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Waxy </a:t>
            </a:r>
            <a:r>
              <a:rPr lang="en-US" sz="2000" dirty="0">
                <a:solidFill>
                  <a:schemeClr val="tx1">
                    <a:lumMod val="75000"/>
                    <a:lumOff val="25000"/>
                  </a:schemeClr>
                </a:solidFill>
                <a:latin typeface="Arial" panose="020B0604020202020204" pitchFamily="34" charset="0"/>
                <a:cs typeface="Arial" panose="020B0604020202020204" pitchFamily="34" charset="0"/>
              </a:rPr>
              <a:t>and white </a:t>
            </a:r>
            <a:r>
              <a:rPr lang="en-US" sz="2000" dirty="0" smtClean="0">
                <a:solidFill>
                  <a:schemeClr val="tx1">
                    <a:lumMod val="75000"/>
                    <a:lumOff val="25000"/>
                  </a:schemeClr>
                </a:solidFill>
                <a:latin typeface="Arial" panose="020B0604020202020204" pitchFamily="34" charset="0"/>
                <a:cs typeface="Arial" panose="020B0604020202020204" pitchFamily="34" charset="0"/>
              </a:rPr>
              <a:t>color.</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1085850" lvl="1" indent="-34290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Char.</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1085850" lvl="1" indent="-34290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Dark </a:t>
            </a:r>
            <a:r>
              <a:rPr lang="en-US" sz="2000" dirty="0">
                <a:solidFill>
                  <a:schemeClr val="tx1">
                    <a:lumMod val="75000"/>
                    <a:lumOff val="25000"/>
                  </a:schemeClr>
                </a:solidFill>
                <a:latin typeface="Arial" panose="020B0604020202020204" pitchFamily="34" charset="0"/>
                <a:cs typeface="Arial" panose="020B0604020202020204" pitchFamily="34" charset="0"/>
              </a:rPr>
              <a:t>brown </a:t>
            </a:r>
            <a:r>
              <a:rPr lang="en-US" sz="2000" dirty="0" smtClean="0">
                <a:solidFill>
                  <a:schemeClr val="tx1">
                    <a:lumMod val="75000"/>
                    <a:lumOff val="25000"/>
                  </a:schemeClr>
                </a:solidFill>
                <a:latin typeface="Arial" panose="020B0604020202020204" pitchFamily="34" charset="0"/>
                <a:cs typeface="Arial" panose="020B0604020202020204" pitchFamily="34" charset="0"/>
              </a:rPr>
              <a:t>color.</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1085850" lvl="1" indent="-34290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Raised </a:t>
            </a:r>
            <a:r>
              <a:rPr lang="en-US" sz="2000" dirty="0">
                <a:solidFill>
                  <a:schemeClr val="tx1">
                    <a:lumMod val="75000"/>
                    <a:lumOff val="25000"/>
                  </a:schemeClr>
                </a:solidFill>
                <a:latin typeface="Arial" panose="020B0604020202020204" pitchFamily="34" charset="0"/>
                <a:cs typeface="Arial" panose="020B0604020202020204" pitchFamily="34" charset="0"/>
              </a:rPr>
              <a:t>and leathery </a:t>
            </a:r>
            <a:r>
              <a:rPr lang="en-US" sz="2000" dirty="0" smtClean="0">
                <a:solidFill>
                  <a:schemeClr val="tx1">
                    <a:lumMod val="75000"/>
                    <a:lumOff val="25000"/>
                  </a:schemeClr>
                </a:solidFill>
                <a:latin typeface="Arial" panose="020B0604020202020204" pitchFamily="34" charset="0"/>
                <a:cs typeface="Arial" panose="020B0604020202020204" pitchFamily="34" charset="0"/>
              </a:rPr>
              <a:t>texture.</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1085850" lvl="1" indent="-34290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Blisters </a:t>
            </a:r>
            <a:r>
              <a:rPr lang="en-US" sz="2000" dirty="0">
                <a:solidFill>
                  <a:schemeClr val="tx1">
                    <a:lumMod val="75000"/>
                    <a:lumOff val="25000"/>
                  </a:schemeClr>
                </a:solidFill>
                <a:latin typeface="Arial" panose="020B0604020202020204" pitchFamily="34" charset="0"/>
                <a:cs typeface="Arial" panose="020B0604020202020204" pitchFamily="34" charset="0"/>
              </a:rPr>
              <a:t>that do not </a:t>
            </a:r>
            <a:r>
              <a:rPr lang="en-US" sz="2000" dirty="0" smtClean="0">
                <a:solidFill>
                  <a:schemeClr val="tx1">
                    <a:lumMod val="75000"/>
                    <a:lumOff val="25000"/>
                  </a:schemeClr>
                </a:solidFill>
                <a:latin typeface="Arial" panose="020B0604020202020204" pitchFamily="34" charset="0"/>
                <a:cs typeface="Arial" panose="020B0604020202020204" pitchFamily="34" charset="0"/>
              </a:rPr>
              <a:t>develop.</a:t>
            </a:r>
          </a:p>
          <a:p>
            <a:pPr marL="1085850" lvl="1" indent="-34290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May have signs and symptoms of    shock.</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Content Placeholder 7"/>
          <p:cNvSpPr>
            <a:spLocks noGrp="1"/>
          </p:cNvSpPr>
          <p:nvPr>
            <p:ph idx="10"/>
          </p:nvPr>
        </p:nvSpPr>
        <p:spPr>
          <a:xfrm>
            <a:off x="0" y="4293096"/>
            <a:ext cx="8964488" cy="2448272"/>
          </a:xfrm>
        </p:spPr>
        <p:txBody>
          <a:bodyPr/>
          <a:lstStyle/>
          <a:p>
            <a:pPr marL="342900" indent="-342900">
              <a:spcBef>
                <a:spcPts val="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Treatment:</a:t>
            </a:r>
          </a:p>
          <a:p>
            <a:pPr marL="1028700" lvl="1">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Never attempt to self-treat a third-degree burn. </a:t>
            </a:r>
            <a:endParaRPr lang="en-US" sz="2000" dirty="0" smtClean="0">
              <a:solidFill>
                <a:schemeClr val="tx1">
                  <a:lumMod val="75000"/>
                  <a:lumOff val="25000"/>
                </a:schemeClr>
              </a:solidFill>
              <a:latin typeface="Arial" panose="020B0604020202020204" pitchFamily="34" charset="0"/>
              <a:cs typeface="Arial" panose="020B0604020202020204" pitchFamily="34" charset="0"/>
            </a:endParaRPr>
          </a:p>
          <a:p>
            <a:pPr marL="1028700" lvl="1">
              <a:buFont typeface="Arial" panose="020B0604020202020204" pitchFamily="34" charset="0"/>
              <a:buChar char="•"/>
            </a:pPr>
            <a:r>
              <a:rPr lang="en-US" sz="2000" b="1" dirty="0" smtClean="0">
                <a:solidFill>
                  <a:schemeClr val="tx1">
                    <a:lumMod val="75000"/>
                    <a:lumOff val="25000"/>
                  </a:schemeClr>
                </a:solidFill>
                <a:latin typeface="Arial" panose="020B0604020202020204" pitchFamily="34" charset="0"/>
                <a:cs typeface="Arial" panose="020B0604020202020204" pitchFamily="34" charset="0"/>
              </a:rPr>
              <a:t>Call </a:t>
            </a:r>
            <a:r>
              <a:rPr lang="en-US" sz="2000" b="1" dirty="0">
                <a:solidFill>
                  <a:schemeClr val="tx1">
                    <a:lumMod val="75000"/>
                    <a:lumOff val="25000"/>
                  </a:schemeClr>
                </a:solidFill>
                <a:latin typeface="Arial" panose="020B0604020202020204" pitchFamily="34" charset="0"/>
                <a:cs typeface="Arial" panose="020B0604020202020204" pitchFamily="34" charset="0"/>
              </a:rPr>
              <a:t>911 immediately</a:t>
            </a:r>
            <a:r>
              <a:rPr lang="en-US" sz="2000" dirty="0">
                <a:solidFill>
                  <a:schemeClr val="tx1">
                    <a:lumMod val="75000"/>
                    <a:lumOff val="25000"/>
                  </a:schemeClr>
                </a:solidFill>
                <a:latin typeface="Arial" panose="020B0604020202020204" pitchFamily="34" charset="0"/>
                <a:cs typeface="Arial" panose="020B0604020202020204" pitchFamily="34" charset="0"/>
              </a:rPr>
              <a:t>. </a:t>
            </a:r>
            <a:endParaRPr lang="en-US" sz="2000" dirty="0" smtClean="0">
              <a:solidFill>
                <a:schemeClr val="tx1">
                  <a:lumMod val="75000"/>
                  <a:lumOff val="25000"/>
                </a:schemeClr>
              </a:solidFill>
              <a:latin typeface="Arial" panose="020B0604020202020204" pitchFamily="34" charset="0"/>
              <a:cs typeface="Arial" panose="020B0604020202020204" pitchFamily="34" charset="0"/>
            </a:endParaRPr>
          </a:p>
          <a:p>
            <a:pPr marL="1028700" lvl="1">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While </a:t>
            </a:r>
            <a:r>
              <a:rPr lang="en-US" sz="2000" dirty="0">
                <a:solidFill>
                  <a:schemeClr val="tx1">
                    <a:lumMod val="75000"/>
                    <a:lumOff val="25000"/>
                  </a:schemeClr>
                </a:solidFill>
                <a:latin typeface="Arial" panose="020B0604020202020204" pitchFamily="34" charset="0"/>
                <a:cs typeface="Arial" panose="020B0604020202020204" pitchFamily="34" charset="0"/>
              </a:rPr>
              <a:t>you’re waiting for medical treatment, raise the injury above </a:t>
            </a:r>
            <a:r>
              <a:rPr lang="en-US" sz="2000" dirty="0" smtClean="0">
                <a:solidFill>
                  <a:schemeClr val="tx1">
                    <a:lumMod val="75000"/>
                    <a:lumOff val="25000"/>
                  </a:schemeClr>
                </a:solidFill>
                <a:latin typeface="Arial" panose="020B0604020202020204" pitchFamily="34" charset="0"/>
                <a:cs typeface="Arial" panose="020B0604020202020204" pitchFamily="34" charset="0"/>
              </a:rPr>
              <a:t> the heart</a:t>
            </a:r>
            <a:r>
              <a:rPr lang="en-US" sz="2000" dirty="0">
                <a:solidFill>
                  <a:schemeClr val="tx1">
                    <a:lumMod val="75000"/>
                    <a:lumOff val="25000"/>
                  </a:schemeClr>
                </a:solidFill>
                <a:latin typeface="Arial" panose="020B0604020202020204" pitchFamily="34" charset="0"/>
                <a:cs typeface="Arial" panose="020B0604020202020204" pitchFamily="34" charset="0"/>
              </a:rPr>
              <a:t>. </a:t>
            </a:r>
            <a:endParaRPr lang="en-US" sz="2000" dirty="0" smtClean="0">
              <a:solidFill>
                <a:schemeClr val="tx1">
                  <a:lumMod val="75000"/>
                  <a:lumOff val="25000"/>
                </a:schemeClr>
              </a:solidFill>
              <a:latin typeface="Arial" panose="020B0604020202020204" pitchFamily="34" charset="0"/>
              <a:cs typeface="Arial" panose="020B0604020202020204" pitchFamily="34" charset="0"/>
            </a:endParaRPr>
          </a:p>
          <a:p>
            <a:pPr marL="1028700" lvl="1">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Make </a:t>
            </a:r>
            <a:r>
              <a:rPr lang="en-US" sz="2000" dirty="0">
                <a:solidFill>
                  <a:schemeClr val="tx1">
                    <a:lumMod val="75000"/>
                    <a:lumOff val="25000"/>
                  </a:schemeClr>
                </a:solidFill>
                <a:latin typeface="Arial" panose="020B0604020202020204" pitchFamily="34" charset="0"/>
                <a:cs typeface="Arial" panose="020B0604020202020204" pitchFamily="34" charset="0"/>
              </a:rPr>
              <a:t>sure no clothing is stuck to the burn.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1285003"/>
            <a:ext cx="3240360" cy="2334158"/>
          </a:xfrm>
          <a:prstGeom prst="rect">
            <a:avLst/>
          </a:prstGeom>
        </p:spPr>
      </p:pic>
    </p:spTree>
    <p:extLst>
      <p:ext uri="{BB962C8B-B14F-4D97-AF65-F5344CB8AC3E}">
        <p14:creationId xmlns:p14="http://schemas.microsoft.com/office/powerpoint/2010/main" val="18811560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ctr"/>
            <a:r>
              <a:rPr lang="en-US" dirty="0" smtClean="0">
                <a:solidFill>
                  <a:schemeClr val="bg1"/>
                </a:solidFill>
              </a:rPr>
              <a:t>Chemical and Electrical Burns</a:t>
            </a:r>
            <a:endParaRPr lang="en-US" dirty="0">
              <a:solidFill>
                <a:schemeClr val="bg1"/>
              </a:solidFill>
            </a:endParaRPr>
          </a:p>
        </p:txBody>
      </p:sp>
      <p:sp>
        <p:nvSpPr>
          <p:cNvPr id="17" name="Content Placeholder 16"/>
          <p:cNvSpPr>
            <a:spLocks noGrp="1"/>
          </p:cNvSpPr>
          <p:nvPr>
            <p:ph idx="10"/>
          </p:nvPr>
        </p:nvSpPr>
        <p:spPr>
          <a:xfrm>
            <a:off x="0" y="1195972"/>
            <a:ext cx="8892480" cy="1702481"/>
          </a:xfrm>
        </p:spPr>
        <p:txBody>
          <a:bodyPr/>
          <a:lstStyle/>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Call 911! </a:t>
            </a:r>
            <a:r>
              <a:rPr lang="en-US" sz="2400" dirty="0">
                <a:latin typeface="Arial" panose="020B0604020202020204" pitchFamily="34" charset="0"/>
                <a:cs typeface="Arial" panose="020B0604020202020204" pitchFamily="34" charset="0"/>
              </a:rPr>
              <a:t>Chemical and electrical burns warrant immediate medical attention because they can affect the inside of the body, even if skin damage is minor.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For chemical burns use gentle flushing until help arrives.</a:t>
            </a:r>
          </a:p>
          <a:p>
            <a:endParaRPr lang="en-US" sz="2400" dirty="0"/>
          </a:p>
        </p:txBody>
      </p:sp>
      <p:sp>
        <p:nvSpPr>
          <p:cNvPr id="5" name="object 5"/>
          <p:cNvSpPr>
            <a:spLocks noChangeAspect="1"/>
          </p:cNvSpPr>
          <p:nvPr/>
        </p:nvSpPr>
        <p:spPr>
          <a:xfrm>
            <a:off x="733602" y="4572000"/>
            <a:ext cx="3048000" cy="2025352"/>
          </a:xfrm>
          <a:prstGeom prst="rect">
            <a:avLst/>
          </a:prstGeom>
          <a:blipFill>
            <a:blip r:embed="rId3" cstate="print"/>
            <a:srcRect/>
            <a:stretch>
              <a:fillRect b="-11234"/>
            </a:stretch>
          </a:blipFill>
        </p:spPr>
        <p:txBody>
          <a:bodyPr wrap="square" lIns="0" tIns="0" rIns="0" bIns="0" rtlCol="0"/>
          <a:lstStyle/>
          <a:p>
            <a:endParaRPr sz="1588"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601" y="2898453"/>
            <a:ext cx="3048000" cy="1781175"/>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2" y="2898453"/>
            <a:ext cx="2034348" cy="2780763"/>
          </a:xfrm>
          <a:prstGeom prst="rect">
            <a:avLst/>
          </a:prstGeom>
        </p:spPr>
      </p:pic>
      <p:sp>
        <p:nvSpPr>
          <p:cNvPr id="15" name="TextBox 14"/>
          <p:cNvSpPr txBox="1"/>
          <p:nvPr/>
        </p:nvSpPr>
        <p:spPr>
          <a:xfrm>
            <a:off x="6030284" y="5690800"/>
            <a:ext cx="1944216" cy="400110"/>
          </a:xfrm>
          <a:prstGeom prst="rect">
            <a:avLst/>
          </a:prstGeom>
          <a:noFill/>
        </p:spPr>
        <p:txBody>
          <a:bodyPr wrap="square" rtlCol="0">
            <a:spAutoFit/>
          </a:bodyPr>
          <a:lstStyle/>
          <a:p>
            <a:r>
              <a:rPr lang="en-US" sz="2000" dirty="0" smtClean="0">
                <a:solidFill>
                  <a:schemeClr val="tx1">
                    <a:lumMod val="75000"/>
                    <a:lumOff val="25000"/>
                  </a:schemeClr>
                </a:solidFill>
                <a:latin typeface="Arial" panose="020B0604020202020204" pitchFamily="34" charset="0"/>
                <a:cs typeface="Arial" panose="020B0604020202020204" pitchFamily="34" charset="0"/>
              </a:rPr>
              <a:t>Electrical Burn</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8" name="TextBox 17"/>
          <p:cNvSpPr txBox="1"/>
          <p:nvPr/>
        </p:nvSpPr>
        <p:spPr>
          <a:xfrm>
            <a:off x="3781601" y="3587825"/>
            <a:ext cx="1870519" cy="400110"/>
          </a:xfrm>
          <a:prstGeom prst="rect">
            <a:avLst/>
          </a:prstGeom>
          <a:noFill/>
        </p:spPr>
        <p:txBody>
          <a:bodyPr wrap="square" rtlCol="0">
            <a:spAutoFit/>
          </a:bodyPr>
          <a:lstStyle/>
          <a:p>
            <a:r>
              <a:rPr lang="en-US" sz="2000" dirty="0" smtClean="0">
                <a:solidFill>
                  <a:schemeClr val="tx1">
                    <a:lumMod val="75000"/>
                    <a:lumOff val="25000"/>
                  </a:schemeClr>
                </a:solidFill>
                <a:latin typeface="Arial" panose="020B0604020202020204" pitchFamily="34" charset="0"/>
                <a:cs typeface="Arial" panose="020B0604020202020204" pitchFamily="34" charset="0"/>
              </a:rPr>
              <a:t>Chemical Burn</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619124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38100"/>
            <a:ext cx="9144000" cy="626869"/>
          </a:xfrm>
          <a:prstGeom prst="rect">
            <a:avLst/>
          </a:prstGeom>
        </p:spPr>
        <p:txBody>
          <a:bodyPr vert="horz" wrap="square" lIns="0" tIns="11206" rIns="0" bIns="0" rtlCol="0">
            <a:spAutoFit/>
          </a:bodyPr>
          <a:lstStyle/>
          <a:p>
            <a:pPr marL="11206" algn="ctr">
              <a:spcBef>
                <a:spcPts val="88"/>
              </a:spcBef>
            </a:pPr>
            <a:r>
              <a:rPr lang="en-US" dirty="0" smtClean="0">
                <a:solidFill>
                  <a:schemeClr val="bg1"/>
                </a:solidFill>
              </a:rPr>
              <a:t>Convulsions/Seizures</a:t>
            </a:r>
            <a:endParaRPr dirty="0">
              <a:solidFill>
                <a:schemeClr val="bg1"/>
              </a:solidFill>
            </a:endParaRPr>
          </a:p>
        </p:txBody>
      </p:sp>
      <p:sp>
        <p:nvSpPr>
          <p:cNvPr id="9" name="Content Placeholder 8"/>
          <p:cNvSpPr>
            <a:spLocks noGrp="1"/>
          </p:cNvSpPr>
          <p:nvPr>
            <p:ph idx="10"/>
          </p:nvPr>
        </p:nvSpPr>
        <p:spPr>
          <a:xfrm>
            <a:off x="32630" y="1268760"/>
            <a:ext cx="6411578" cy="5256584"/>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 brain disturbance caused by epilepsy, high fever in young children, certain         injuries, electric shock, and other causes.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Can be scary for helpers.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Move objects away and let victim have   seizure – there is nothing you can do to  stop it.</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Put something flat and soft under victim’s head.</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Gently turn victim onto one side to help  keep airway clear if vomiting occurs.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If this is first time, call 911 – otherwise do what victim wants.</a:t>
            </a:r>
            <a:endParaRPr lang="en-US" sz="2400" dirty="0">
              <a:latin typeface="Arial" panose="020B0604020202020204" pitchFamily="34" charset="0"/>
              <a:cs typeface="Arial" panose="020B0604020202020204" pitchFamily="34" charset="0"/>
            </a:endParaRPr>
          </a:p>
        </p:txBody>
      </p:sp>
      <p:sp>
        <p:nvSpPr>
          <p:cNvPr id="7" name="object 7"/>
          <p:cNvSpPr>
            <a:spLocks noChangeAspect="1"/>
          </p:cNvSpPr>
          <p:nvPr/>
        </p:nvSpPr>
        <p:spPr>
          <a:xfrm>
            <a:off x="6444208" y="1412776"/>
            <a:ext cx="2637741" cy="2880320"/>
          </a:xfrm>
          <a:prstGeom prst="rect">
            <a:avLst/>
          </a:prstGeom>
          <a:blipFill>
            <a:blip r:embed="rId3"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27055417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Dehydration</a:t>
            </a:r>
            <a:endParaRPr lang="en-US" dirty="0">
              <a:solidFill>
                <a:schemeClr val="bg1"/>
              </a:solidFill>
            </a:endParaRPr>
          </a:p>
        </p:txBody>
      </p:sp>
      <p:sp>
        <p:nvSpPr>
          <p:cNvPr id="4" name="Content Placeholder 3"/>
          <p:cNvSpPr>
            <a:spLocks noGrp="1"/>
          </p:cNvSpPr>
          <p:nvPr>
            <p:ph idx="10"/>
          </p:nvPr>
        </p:nvSpPr>
        <p:spPr>
          <a:xfrm>
            <a:off x="0" y="1340768"/>
            <a:ext cx="4355976" cy="5256584"/>
          </a:xfrm>
        </p:spPr>
        <p:txBody>
          <a:bodyPr/>
          <a:lstStyle/>
          <a:p>
            <a:pPr marL="342900" indent="-3429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When the body puts out     more liquid than it is taking  in.</a:t>
            </a:r>
          </a:p>
          <a:p>
            <a:pPr marL="342900" indent="-3429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Ways we lose fluids:</a:t>
            </a:r>
          </a:p>
          <a:p>
            <a:pPr marL="1085850" lvl="1" indent="-342900">
              <a:buFont typeface="Arial" panose="020B060402020202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Sweating.</a:t>
            </a:r>
          </a:p>
          <a:p>
            <a:pPr marL="1085850" lvl="1" indent="-342900">
              <a:buFont typeface="Arial" panose="020B060402020202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Urination.</a:t>
            </a:r>
          </a:p>
          <a:p>
            <a:pPr marL="1085850" lvl="1" indent="-342900">
              <a:buFont typeface="Arial" panose="020B060402020202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Vomiting.</a:t>
            </a:r>
          </a:p>
          <a:p>
            <a:pPr marL="342900" indent="-3429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Signs of dehydration:</a:t>
            </a:r>
          </a:p>
          <a:p>
            <a:pPr marL="1085850" lvl="1" indent="-342900">
              <a:buFont typeface="Arial" panose="020B060402020202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Thirst.</a:t>
            </a:r>
          </a:p>
          <a:p>
            <a:pPr marL="1085850" lvl="1" indent="-342900">
              <a:buFont typeface="Arial" panose="020B060402020202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Yellow  or dark urine.</a:t>
            </a:r>
          </a:p>
          <a:p>
            <a:pPr marL="1085850" lvl="1" indent="-342900">
              <a:buFont typeface="Arial" panose="020B060402020202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Dry mouth.</a:t>
            </a:r>
          </a:p>
          <a:p>
            <a:pPr marL="1085850" lvl="1" indent="-342900">
              <a:buFont typeface="Arial" panose="020B060402020202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Lightheadedness.</a:t>
            </a:r>
          </a:p>
          <a:p>
            <a:pPr marL="1085850" lvl="1" indent="-342900">
              <a:buFont typeface="Arial" panose="020B060402020202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Nausea and vomiting.</a:t>
            </a:r>
          </a:p>
          <a:p>
            <a:pPr marL="1085850" lvl="1" indent="-342900">
              <a:buFont typeface="Arial" panose="020B060402020202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Dry skin.</a:t>
            </a:r>
          </a:p>
          <a:p>
            <a:pPr marL="1085850" lvl="1" indent="-342900">
              <a:buFont typeface="Arial" panose="020B060402020202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Cease sweating.</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 name="Content Placeholder 3"/>
          <p:cNvSpPr>
            <a:spLocks noGrp="1"/>
          </p:cNvSpPr>
          <p:nvPr>
            <p:ph idx="10"/>
          </p:nvPr>
        </p:nvSpPr>
        <p:spPr>
          <a:xfrm>
            <a:off x="4355976" y="1307073"/>
            <a:ext cx="4680520" cy="2337951"/>
          </a:xfrm>
        </p:spPr>
        <p:txBody>
          <a:bodyPr/>
          <a:lstStyle/>
          <a:p>
            <a:pPr marL="342900" indent="-3429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Treatment:</a:t>
            </a:r>
          </a:p>
          <a:p>
            <a:pPr marL="1085850" lvl="1" indent="-342900">
              <a:buFont typeface="Arial" panose="020B060402020202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Drink fluids (water, Gatorade).</a:t>
            </a:r>
          </a:p>
          <a:p>
            <a:pPr marL="1085850" lvl="1" indent="-342900">
              <a:buFont typeface="Arial" panose="020B060402020202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Avoid physical activity.</a:t>
            </a:r>
          </a:p>
          <a:p>
            <a:pPr marL="1085850" lvl="1" indent="-342900">
              <a:buFont typeface="Arial" panose="020B060402020202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Get inside air conditioned or   cool area.</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3212976"/>
            <a:ext cx="3528392" cy="2340500"/>
          </a:xfrm>
          <a:prstGeom prst="rect">
            <a:avLst/>
          </a:prstGeom>
        </p:spPr>
      </p:pic>
    </p:spTree>
    <p:extLst>
      <p:ext uri="{BB962C8B-B14F-4D97-AF65-F5344CB8AC3E}">
        <p14:creationId xmlns:p14="http://schemas.microsoft.com/office/powerpoint/2010/main" val="143326602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194" dirty="0">
                <a:solidFill>
                  <a:schemeClr val="bg1"/>
                </a:solidFill>
              </a:rPr>
              <a:t>Heat</a:t>
            </a:r>
            <a:r>
              <a:rPr spc="-349" dirty="0">
                <a:solidFill>
                  <a:schemeClr val="bg1"/>
                </a:solidFill>
              </a:rPr>
              <a:t> </a:t>
            </a:r>
            <a:r>
              <a:rPr spc="-168" dirty="0">
                <a:solidFill>
                  <a:schemeClr val="bg1"/>
                </a:solidFill>
              </a:rPr>
              <a:t>Cramps</a:t>
            </a:r>
          </a:p>
        </p:txBody>
      </p:sp>
      <p:sp>
        <p:nvSpPr>
          <p:cNvPr id="10" name="Content Placeholder 9"/>
          <p:cNvSpPr>
            <a:spLocks noGrp="1"/>
          </p:cNvSpPr>
          <p:nvPr>
            <p:ph idx="10"/>
          </p:nvPr>
        </p:nvSpPr>
        <p:spPr>
          <a:xfrm>
            <a:off x="0" y="1484784"/>
            <a:ext cx="4644008" cy="4536504"/>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Activity in a hot environment may cause painful cramps   in lower legs or stomach    muscles.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May occur along with heat  exhaustion or heatstroke.</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Signs include muscle pain, cramping spasms, heavy    sweating.</a:t>
            </a:r>
          </a:p>
          <a:p>
            <a:pPr marL="342900" indent="-342900">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5" y="1484784"/>
            <a:ext cx="4212469" cy="2808312"/>
          </a:xfrm>
          <a:prstGeom prst="rect">
            <a:avLst/>
          </a:prstGeom>
        </p:spPr>
      </p:pic>
    </p:spTree>
    <p:extLst>
      <p:ext uri="{BB962C8B-B14F-4D97-AF65-F5344CB8AC3E}">
        <p14:creationId xmlns:p14="http://schemas.microsoft.com/office/powerpoint/2010/main" val="356600543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212" dirty="0">
                <a:solidFill>
                  <a:schemeClr val="bg1"/>
                </a:solidFill>
              </a:rPr>
              <a:t>First </a:t>
            </a:r>
            <a:r>
              <a:rPr spc="-132" dirty="0">
                <a:solidFill>
                  <a:schemeClr val="bg1"/>
                </a:solidFill>
              </a:rPr>
              <a:t>Aid </a:t>
            </a:r>
            <a:r>
              <a:rPr spc="-176" dirty="0">
                <a:solidFill>
                  <a:schemeClr val="bg1"/>
                </a:solidFill>
              </a:rPr>
              <a:t>for </a:t>
            </a:r>
            <a:r>
              <a:rPr spc="-194" dirty="0">
                <a:solidFill>
                  <a:schemeClr val="bg1"/>
                </a:solidFill>
              </a:rPr>
              <a:t>Heat</a:t>
            </a:r>
            <a:r>
              <a:rPr spc="-644" dirty="0">
                <a:solidFill>
                  <a:schemeClr val="bg1"/>
                </a:solidFill>
              </a:rPr>
              <a:t> </a:t>
            </a:r>
            <a:r>
              <a:rPr spc="-168" dirty="0">
                <a:solidFill>
                  <a:schemeClr val="bg1"/>
                </a:solidFill>
              </a:rPr>
              <a:t>Cramps</a:t>
            </a:r>
          </a:p>
        </p:txBody>
      </p:sp>
      <p:sp>
        <p:nvSpPr>
          <p:cNvPr id="7" name="Content Placeholder 6"/>
          <p:cNvSpPr>
            <a:spLocks noGrp="1"/>
          </p:cNvSpPr>
          <p:nvPr>
            <p:ph idx="10"/>
          </p:nvPr>
        </p:nvSpPr>
        <p:spPr>
          <a:xfrm>
            <a:off x="0" y="1844824"/>
            <a:ext cx="4320480" cy="3600400"/>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Have person stop activity and sit quietly in a cool   place.</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Give water or a sports     drink.</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Massage the cramped   muscles.</a:t>
            </a: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4355976" y="1844824"/>
            <a:ext cx="4572000" cy="3048000"/>
          </a:xfrm>
          <a:prstGeom prst="rect">
            <a:avLst/>
          </a:prstGeom>
        </p:spPr>
      </p:pic>
    </p:spTree>
    <p:extLst>
      <p:ext uri="{BB962C8B-B14F-4D97-AF65-F5344CB8AC3E}">
        <p14:creationId xmlns:p14="http://schemas.microsoft.com/office/powerpoint/2010/main" val="151737027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04821"/>
            <a:ext cx="9144000" cy="893427"/>
          </a:xfrm>
          <a:prstGeom prst="rect">
            <a:avLst/>
          </a:prstGeom>
        </p:spPr>
        <p:txBody>
          <a:bodyPr vert="horz" wrap="square" lIns="0" tIns="10646" rIns="0" bIns="0" rtlCol="0">
            <a:spAutoFit/>
          </a:bodyPr>
          <a:lstStyle/>
          <a:p>
            <a:pPr marL="11206" algn="ctr">
              <a:spcBef>
                <a:spcPts val="84"/>
              </a:spcBef>
            </a:pPr>
            <a:r>
              <a:rPr sz="5736" spc="-282" dirty="0">
                <a:solidFill>
                  <a:schemeClr val="bg1"/>
                </a:solidFill>
              </a:rPr>
              <a:t>Heat</a:t>
            </a:r>
            <a:r>
              <a:rPr sz="5736" spc="-485" dirty="0">
                <a:solidFill>
                  <a:schemeClr val="bg1"/>
                </a:solidFill>
              </a:rPr>
              <a:t> </a:t>
            </a:r>
            <a:r>
              <a:rPr sz="5736" spc="-256" dirty="0">
                <a:solidFill>
                  <a:schemeClr val="bg1"/>
                </a:solidFill>
              </a:rPr>
              <a:t>Emergencies</a:t>
            </a:r>
            <a:endParaRPr sz="5736" dirty="0">
              <a:solidFill>
                <a:schemeClr val="bg1"/>
              </a:solidFill>
            </a:endParaRPr>
          </a:p>
        </p:txBody>
      </p:sp>
      <p:pic>
        <p:nvPicPr>
          <p:cNvPr id="6" name="Picture 5"/>
          <p:cNvPicPr>
            <a:picLocks noChangeAspect="1"/>
          </p:cNvPicPr>
          <p:nvPr/>
        </p:nvPicPr>
        <p:blipFill>
          <a:blip r:embed="rId2"/>
          <a:stretch>
            <a:fillRect/>
          </a:stretch>
        </p:blipFill>
        <p:spPr>
          <a:xfrm>
            <a:off x="1466082" y="1772816"/>
            <a:ext cx="6211835" cy="3744416"/>
          </a:xfrm>
          <a:prstGeom prst="rect">
            <a:avLst/>
          </a:prstGeom>
        </p:spPr>
      </p:pic>
    </p:spTree>
    <p:extLst>
      <p:ext uri="{BB962C8B-B14F-4D97-AF65-F5344CB8AC3E}">
        <p14:creationId xmlns:p14="http://schemas.microsoft.com/office/powerpoint/2010/main" val="2929427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ctr"/>
            <a:r>
              <a:rPr lang="en-US" sz="3200" dirty="0" smtClean="0">
                <a:solidFill>
                  <a:schemeClr val="bg1"/>
                </a:solidFill>
              </a:rPr>
              <a:t>Obtaining Medical Assistance from Home</a:t>
            </a:r>
            <a:endParaRPr lang="en-US" sz="3200" dirty="0">
              <a:solidFill>
                <a:schemeClr val="bg1"/>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772816"/>
            <a:ext cx="3636424" cy="2425495"/>
          </a:xfrm>
          <a:prstGeom prst="rect">
            <a:avLst/>
          </a:prstGeom>
        </p:spPr>
      </p:pic>
      <p:sp>
        <p:nvSpPr>
          <p:cNvPr id="2" name="TextBox 1"/>
          <p:cNvSpPr txBox="1"/>
          <p:nvPr/>
        </p:nvSpPr>
        <p:spPr>
          <a:xfrm>
            <a:off x="4211960" y="1700808"/>
            <a:ext cx="4680520" cy="2154436"/>
          </a:xfrm>
          <a:prstGeom prst="rect">
            <a:avLst/>
          </a:prstGeom>
          <a:noFill/>
        </p:spPr>
        <p:txBody>
          <a:bodyPr wrap="square" rtlCol="0">
            <a:spAutoFit/>
          </a:bodyPr>
          <a:lstStyle/>
          <a:p>
            <a:pPr marL="342900" indent="-342900" eaLnBrk="0" latinLnBrk="0" hangingPunct="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Call 911 immediately for a life  threatening injury or illness.</a:t>
            </a:r>
          </a:p>
          <a:p>
            <a:pPr marL="800100" lvl="1" indent="-342900" eaLnBrk="0" latinLnBrk="0" hangingPunct="0">
              <a:buFont typeface="Calibri Light" panose="020F030202020403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Do not try to transport a critical victim to the emergency room yourself.</a:t>
            </a:r>
          </a:p>
          <a:p>
            <a:pPr marL="342900" indent="-342900" eaLnBrk="0" latinLnBrk="0" hangingPunct="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Ask </a:t>
            </a:r>
            <a:r>
              <a:rPr lang="en-US" sz="2000" dirty="0">
                <a:solidFill>
                  <a:schemeClr val="tx1">
                    <a:lumMod val="75000"/>
                    <a:lumOff val="25000"/>
                  </a:schemeClr>
                </a:solidFill>
                <a:latin typeface="Arial" panose="020B0604020202020204" pitchFamily="34" charset="0"/>
                <a:cs typeface="Arial" panose="020B0604020202020204" pitchFamily="34" charset="0"/>
              </a:rPr>
              <a:t>a neighbor for help, or flag down a passing car</a:t>
            </a:r>
            <a:r>
              <a:rPr lang="en-US" sz="2000" dirty="0" smtClean="0">
                <a:solidFill>
                  <a:schemeClr val="tx1">
                    <a:lumMod val="75000"/>
                    <a:lumOff val="2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8213147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194" dirty="0">
                <a:solidFill>
                  <a:schemeClr val="bg1"/>
                </a:solidFill>
              </a:rPr>
              <a:t>Heat</a:t>
            </a:r>
            <a:r>
              <a:rPr spc="-353" dirty="0">
                <a:solidFill>
                  <a:schemeClr val="bg1"/>
                </a:solidFill>
              </a:rPr>
              <a:t> </a:t>
            </a:r>
            <a:r>
              <a:rPr spc="-150" dirty="0" smtClean="0">
                <a:solidFill>
                  <a:schemeClr val="bg1"/>
                </a:solidFill>
              </a:rPr>
              <a:t>Exhaustion</a:t>
            </a:r>
            <a:r>
              <a:rPr lang="en-US" spc="-150" dirty="0" smtClean="0">
                <a:solidFill>
                  <a:schemeClr val="bg1"/>
                </a:solidFill>
              </a:rPr>
              <a:t> Symptoms</a:t>
            </a:r>
            <a:endParaRPr spc="-150" dirty="0">
              <a:solidFill>
                <a:schemeClr val="bg1"/>
              </a:solidFill>
            </a:endParaRPr>
          </a:p>
        </p:txBody>
      </p:sp>
      <p:sp>
        <p:nvSpPr>
          <p:cNvPr id="8" name="Content Placeholder 7"/>
          <p:cNvSpPr>
            <a:spLocks noGrp="1"/>
          </p:cNvSpPr>
          <p:nvPr>
            <p:ph idx="10"/>
          </p:nvPr>
        </p:nvSpPr>
        <p:spPr>
          <a:xfrm>
            <a:off x="683568" y="1714920"/>
            <a:ext cx="3384376" cy="3600400"/>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Heavy sweating</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Thirst</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Fatigue</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Heat cramps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Headache</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Dizziness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Nausea</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Vomiting</a:t>
            </a:r>
            <a:endParaRPr lang="en-US" sz="2400" dirty="0">
              <a:latin typeface="Arial" panose="020B0604020202020204" pitchFamily="34" charset="0"/>
              <a:cs typeface="Arial" panose="020B0604020202020204" pitchFamily="34" charset="0"/>
            </a:endParaRPr>
          </a:p>
        </p:txBody>
      </p:sp>
      <p:sp>
        <p:nvSpPr>
          <p:cNvPr id="5" name="object 5"/>
          <p:cNvSpPr>
            <a:spLocks noChangeAspect="1"/>
          </p:cNvSpPr>
          <p:nvPr/>
        </p:nvSpPr>
        <p:spPr>
          <a:xfrm>
            <a:off x="5076056" y="1709996"/>
            <a:ext cx="3024336" cy="3559039"/>
          </a:xfrm>
          <a:prstGeom prst="rect">
            <a:avLst/>
          </a:prstGeom>
          <a:blipFill>
            <a:blip r:embed="rId3"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225540335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601228" marR="4483" indent="-590581" algn="ctr">
              <a:spcBef>
                <a:spcPts val="84"/>
              </a:spcBef>
            </a:pPr>
            <a:r>
              <a:rPr spc="-212" dirty="0">
                <a:solidFill>
                  <a:schemeClr val="bg1"/>
                </a:solidFill>
              </a:rPr>
              <a:t>First </a:t>
            </a:r>
            <a:r>
              <a:rPr spc="-132" dirty="0">
                <a:solidFill>
                  <a:schemeClr val="bg1"/>
                </a:solidFill>
              </a:rPr>
              <a:t>Aid </a:t>
            </a:r>
            <a:r>
              <a:rPr spc="-176" dirty="0">
                <a:solidFill>
                  <a:schemeClr val="bg1"/>
                </a:solidFill>
              </a:rPr>
              <a:t>for</a:t>
            </a:r>
            <a:r>
              <a:rPr spc="-543" dirty="0">
                <a:solidFill>
                  <a:schemeClr val="bg1"/>
                </a:solidFill>
              </a:rPr>
              <a:t> </a:t>
            </a:r>
            <a:r>
              <a:rPr spc="-194" dirty="0">
                <a:solidFill>
                  <a:schemeClr val="bg1"/>
                </a:solidFill>
              </a:rPr>
              <a:t>Heat  </a:t>
            </a:r>
            <a:r>
              <a:rPr spc="-150" dirty="0">
                <a:solidFill>
                  <a:schemeClr val="bg1"/>
                </a:solidFill>
              </a:rPr>
              <a:t>Exhaustion</a:t>
            </a:r>
          </a:p>
        </p:txBody>
      </p:sp>
      <p:sp>
        <p:nvSpPr>
          <p:cNvPr id="9" name="Content Placeholder 8"/>
          <p:cNvSpPr>
            <a:spLocks noGrp="1"/>
          </p:cNvSpPr>
          <p:nvPr>
            <p:ph idx="10"/>
          </p:nvPr>
        </p:nvSpPr>
        <p:spPr>
          <a:xfrm>
            <a:off x="0" y="1412776"/>
            <a:ext cx="4896544" cy="5242886"/>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Move victim from heat to rest  in a cool place.</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Loosen or remove                  unnecessary clothing.</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Give water or a sports drink.</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Raise feet 8-12 inches.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Put cool, wet cloths on            forehead and body – spray    skin with water.</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Seek medical care if victim’s  condition worsens or does not improve within 30 minutes.</a:t>
            </a:r>
            <a:endParaRPr lang="en-US" sz="24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stretch>
            <a:fillRect/>
          </a:stretch>
        </p:blipFill>
        <p:spPr>
          <a:xfrm>
            <a:off x="5031614" y="1484784"/>
            <a:ext cx="3884900" cy="2592288"/>
          </a:xfrm>
          <a:prstGeom prst="rect">
            <a:avLst/>
          </a:prstGeom>
        </p:spPr>
      </p:pic>
    </p:spTree>
    <p:extLst>
      <p:ext uri="{BB962C8B-B14F-4D97-AF65-F5344CB8AC3E}">
        <p14:creationId xmlns:p14="http://schemas.microsoft.com/office/powerpoint/2010/main" val="272556264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10646" rIns="0" bIns="0" rtlCol="0">
            <a:spAutoFit/>
          </a:bodyPr>
          <a:lstStyle/>
          <a:p>
            <a:pPr marL="11206" algn="ctr">
              <a:spcBef>
                <a:spcPts val="84"/>
              </a:spcBef>
            </a:pPr>
            <a:r>
              <a:rPr spc="-190" dirty="0" smtClean="0">
                <a:solidFill>
                  <a:schemeClr val="bg1"/>
                </a:solidFill>
              </a:rPr>
              <a:t>Heatstroke</a:t>
            </a:r>
            <a:endParaRPr spc="-190" dirty="0">
              <a:solidFill>
                <a:schemeClr val="bg1"/>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8000"/>
          <a:stretch/>
        </p:blipFill>
        <p:spPr>
          <a:xfrm>
            <a:off x="2555776" y="116632"/>
            <a:ext cx="5544616" cy="6601312"/>
          </a:xfrm>
          <a:prstGeom prst="rect">
            <a:avLst/>
          </a:prstGeom>
        </p:spPr>
      </p:pic>
    </p:spTree>
    <p:extLst>
      <p:ext uri="{BB962C8B-B14F-4D97-AF65-F5344CB8AC3E}">
        <p14:creationId xmlns:p14="http://schemas.microsoft.com/office/powerpoint/2010/main" val="324199693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ctr"/>
            <a:r>
              <a:rPr lang="en-US" dirty="0" smtClean="0">
                <a:solidFill>
                  <a:schemeClr val="bg1"/>
                </a:solidFill>
              </a:rPr>
              <a:t>First Aid for Heatstroke</a:t>
            </a:r>
            <a:endParaRPr lang="en-US" dirty="0">
              <a:solidFill>
                <a:schemeClr val="bg1"/>
              </a:solidFill>
            </a:endParaRPr>
          </a:p>
        </p:txBody>
      </p:sp>
      <p:sp>
        <p:nvSpPr>
          <p:cNvPr id="11" name="Content Placeholder 10"/>
          <p:cNvSpPr>
            <a:spLocks noGrp="1"/>
          </p:cNvSpPr>
          <p:nvPr>
            <p:ph idx="10"/>
          </p:nvPr>
        </p:nvSpPr>
        <p:spPr>
          <a:xfrm>
            <a:off x="18230" y="3005110"/>
            <a:ext cx="8229600" cy="3600400"/>
          </a:xfrm>
        </p:spPr>
        <p:txBody>
          <a:bodyPr/>
          <a:lstStyle/>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Call 911</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Move victim to cool place.</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Remove outer clothing.</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Cool victim quickly.</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Apply cold compresses or spray skin with water.</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Put ice bags or cold packs beside neck, armpits, and  groin.</a:t>
            </a:r>
          </a:p>
          <a:p>
            <a:pPr marL="285750" indent="-285750">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p:txBody>
      </p:sp>
      <p:sp>
        <p:nvSpPr>
          <p:cNvPr id="5" name="object 5"/>
          <p:cNvSpPr/>
          <p:nvPr/>
        </p:nvSpPr>
        <p:spPr>
          <a:xfrm>
            <a:off x="4295201" y="1107252"/>
            <a:ext cx="4840940" cy="3677098"/>
          </a:xfrm>
          <a:prstGeom prst="rect">
            <a:avLst/>
          </a:prstGeom>
          <a:blipFill>
            <a:blip r:embed="rId3"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167764561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601228" marR="4483" indent="-590581" algn="ctr">
              <a:spcBef>
                <a:spcPts val="84"/>
              </a:spcBef>
            </a:pPr>
            <a:r>
              <a:rPr lang="en-US" spc="-212" dirty="0" smtClean="0">
                <a:solidFill>
                  <a:schemeClr val="bg1"/>
                </a:solidFill>
              </a:rPr>
              <a:t>Preventing </a:t>
            </a:r>
            <a:r>
              <a:rPr spc="-194" dirty="0" smtClean="0">
                <a:solidFill>
                  <a:schemeClr val="bg1"/>
                </a:solidFill>
              </a:rPr>
              <a:t>Heat </a:t>
            </a:r>
            <a:r>
              <a:rPr lang="en-US" spc="-150" dirty="0" smtClean="0">
                <a:solidFill>
                  <a:schemeClr val="bg1"/>
                </a:solidFill>
              </a:rPr>
              <a:t>Related Problems</a:t>
            </a:r>
            <a:endParaRPr spc="-150" dirty="0">
              <a:solidFill>
                <a:schemeClr val="bg1"/>
              </a:solidFill>
            </a:endParaRPr>
          </a:p>
        </p:txBody>
      </p:sp>
      <p:sp>
        <p:nvSpPr>
          <p:cNvPr id="9" name="Content Placeholder 8"/>
          <p:cNvSpPr>
            <a:spLocks noGrp="1"/>
          </p:cNvSpPr>
          <p:nvPr>
            <p:ph idx="10"/>
          </p:nvPr>
        </p:nvSpPr>
        <p:spPr>
          <a:xfrm>
            <a:off x="0" y="1412776"/>
            <a:ext cx="4896544" cy="5242886"/>
          </a:xfrm>
        </p:spPr>
        <p:txBody>
          <a:bodyPr/>
          <a:lstStyle/>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Drink cool water even if you are not </a:t>
            </a:r>
            <a:r>
              <a:rPr lang="en-US" sz="2200" dirty="0" smtClean="0">
                <a:latin typeface="Arial" panose="020B0604020202020204" pitchFamily="34" charset="0"/>
                <a:cs typeface="Arial" panose="020B0604020202020204" pitchFamily="34" charset="0"/>
              </a:rPr>
              <a:t>thirsty – at </a:t>
            </a:r>
            <a:r>
              <a:rPr lang="en-US" sz="2200" dirty="0">
                <a:latin typeface="Arial" panose="020B0604020202020204" pitchFamily="34" charset="0"/>
                <a:cs typeface="Arial" panose="020B0604020202020204" pitchFamily="34" charset="0"/>
              </a:rPr>
              <a:t>least 1 cup every 20 minutes. </a:t>
            </a:r>
            <a:endParaRPr lang="en-US" sz="22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Take </a:t>
            </a:r>
            <a:r>
              <a:rPr lang="en-US" sz="2200" dirty="0">
                <a:latin typeface="Arial" panose="020B0604020202020204" pitchFamily="34" charset="0"/>
                <a:cs typeface="Arial" panose="020B0604020202020204" pitchFamily="34" charset="0"/>
              </a:rPr>
              <a:t>enough time to recover from heat given the temperature, humidity, and conditions. </a:t>
            </a:r>
            <a:endParaRPr lang="en-US" sz="22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Take </a:t>
            </a:r>
            <a:r>
              <a:rPr lang="en-US" sz="2200" dirty="0">
                <a:latin typeface="Arial" panose="020B0604020202020204" pitchFamily="34" charset="0"/>
                <a:cs typeface="Arial" panose="020B0604020202020204" pitchFamily="34" charset="0"/>
              </a:rPr>
              <a:t>breaks in a designated shady or cool location. </a:t>
            </a:r>
            <a:endParaRPr lang="en-US" sz="22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Wear </a:t>
            </a:r>
            <a:r>
              <a:rPr lang="en-US" sz="2200" dirty="0">
                <a:latin typeface="Arial" panose="020B0604020202020204" pitchFamily="34" charset="0"/>
                <a:cs typeface="Arial" panose="020B0604020202020204" pitchFamily="34" charset="0"/>
              </a:rPr>
              <a:t>a hat and light-colored, loose-fitting, and breathable clothing if possible.</a:t>
            </a:r>
            <a:endParaRPr lang="en-US" sz="2200" dirty="0">
              <a:solidFill>
                <a:schemeClr val="tx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stretch>
            <a:fillRect/>
          </a:stretch>
        </p:blipFill>
        <p:spPr>
          <a:xfrm>
            <a:off x="5031614" y="1484784"/>
            <a:ext cx="3884900" cy="2592288"/>
          </a:xfrm>
          <a:prstGeom prst="rect">
            <a:avLst/>
          </a:prstGeom>
        </p:spPr>
      </p:pic>
    </p:spTree>
    <p:extLst>
      <p:ext uri="{BB962C8B-B14F-4D97-AF65-F5344CB8AC3E}">
        <p14:creationId xmlns:p14="http://schemas.microsoft.com/office/powerpoint/2010/main" val="375876113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132" dirty="0">
                <a:solidFill>
                  <a:schemeClr val="bg1"/>
                </a:solidFill>
              </a:rPr>
              <a:t>Abdominal</a:t>
            </a:r>
            <a:r>
              <a:rPr spc="-353" dirty="0">
                <a:solidFill>
                  <a:schemeClr val="bg1"/>
                </a:solidFill>
              </a:rPr>
              <a:t> </a:t>
            </a:r>
            <a:r>
              <a:rPr spc="-172" dirty="0">
                <a:solidFill>
                  <a:schemeClr val="bg1"/>
                </a:solidFill>
              </a:rPr>
              <a:t>Injuries</a:t>
            </a:r>
          </a:p>
        </p:txBody>
      </p:sp>
      <p:sp>
        <p:nvSpPr>
          <p:cNvPr id="14" name="Content Placeholder 13"/>
          <p:cNvSpPr>
            <a:spLocks noGrp="1"/>
          </p:cNvSpPr>
          <p:nvPr>
            <p:ph idx="10"/>
          </p:nvPr>
        </p:nvSpPr>
        <p:spPr>
          <a:xfrm>
            <a:off x="0" y="3140968"/>
            <a:ext cx="9108504" cy="3672408"/>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Includes open and closed wounds.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Commonly result from a blow or a fall.</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May involve internal and/or external bleeding.</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Victim needs immediate medical care even if no significant    injuries can be seen.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Internal organs may have ruptured and there may be serious internal bleeding. </a:t>
            </a:r>
            <a:endParaRPr lang="en-US" sz="24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 closed abdominal injury can be life threatening.</a:t>
            </a:r>
          </a:p>
          <a:p>
            <a:pPr marL="342900" indent="-342900">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p:txBody>
      </p:sp>
      <p:pic>
        <p:nvPicPr>
          <p:cNvPr id="15" name="Content Placeholder 9"/>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2546630" y="1193966"/>
            <a:ext cx="4050740" cy="1947002"/>
          </a:xfrm>
        </p:spPr>
      </p:pic>
    </p:spTree>
    <p:extLst>
      <p:ext uri="{BB962C8B-B14F-4D97-AF65-F5344CB8AC3E}">
        <p14:creationId xmlns:p14="http://schemas.microsoft.com/office/powerpoint/2010/main" val="300868843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a:spLocks noChangeAspect="1"/>
          </p:cNvSpPr>
          <p:nvPr/>
        </p:nvSpPr>
        <p:spPr>
          <a:xfrm>
            <a:off x="179511" y="1277596"/>
            <a:ext cx="5474277" cy="4105708"/>
          </a:xfrm>
          <a:prstGeom prst="rect">
            <a:avLst/>
          </a:prstGeom>
          <a:blipFill>
            <a:blip r:embed="rId3" cstate="print"/>
            <a:stretch>
              <a:fillRect/>
            </a:stretch>
          </a:blipFill>
        </p:spPr>
        <p:txBody>
          <a:bodyPr wrap="square" lIns="0" tIns="0" rIns="0" bIns="0" rtlCol="0"/>
          <a:lstStyle/>
          <a:p>
            <a:endParaRPr sz="1588" dirty="0"/>
          </a:p>
        </p:txBody>
      </p:sp>
      <p:sp>
        <p:nvSpPr>
          <p:cNvPr id="11" name="Title 10"/>
          <p:cNvSpPr>
            <a:spLocks noGrp="1"/>
          </p:cNvSpPr>
          <p:nvPr>
            <p:ph type="title"/>
          </p:nvPr>
        </p:nvSpPr>
        <p:spPr/>
        <p:txBody>
          <a:bodyPr/>
          <a:lstStyle/>
          <a:p>
            <a:pPr algn="ctr"/>
            <a:r>
              <a:rPr lang="en-US" spc="-150" dirty="0">
                <a:solidFill>
                  <a:schemeClr val="bg1"/>
                </a:solidFill>
              </a:rPr>
              <a:t>Check </a:t>
            </a:r>
            <a:r>
              <a:rPr lang="en-US" spc="-132" dirty="0">
                <a:solidFill>
                  <a:schemeClr val="bg1"/>
                </a:solidFill>
              </a:rPr>
              <a:t>for </a:t>
            </a:r>
            <a:r>
              <a:rPr lang="en-US" spc="-115" dirty="0">
                <a:solidFill>
                  <a:schemeClr val="bg1"/>
                </a:solidFill>
              </a:rPr>
              <a:t>Closed </a:t>
            </a:r>
            <a:r>
              <a:rPr lang="en-US" spc="-97" dirty="0">
                <a:solidFill>
                  <a:schemeClr val="bg1"/>
                </a:solidFill>
              </a:rPr>
              <a:t>Abdominal</a:t>
            </a:r>
            <a:r>
              <a:rPr lang="en-US" spc="-419" dirty="0">
                <a:solidFill>
                  <a:schemeClr val="bg1"/>
                </a:solidFill>
              </a:rPr>
              <a:t> </a:t>
            </a:r>
            <a:r>
              <a:rPr lang="en-US" spc="-132" dirty="0">
                <a:solidFill>
                  <a:schemeClr val="bg1"/>
                </a:solidFill>
              </a:rPr>
              <a:t>Injury</a:t>
            </a:r>
            <a:endParaRPr lang="en-US" dirty="0">
              <a:solidFill>
                <a:schemeClr val="bg1"/>
              </a:solidFill>
            </a:endParaRPr>
          </a:p>
        </p:txBody>
      </p:sp>
      <p:sp>
        <p:nvSpPr>
          <p:cNvPr id="13" name="Content Placeholder 12"/>
          <p:cNvSpPr>
            <a:spLocks noGrp="1"/>
          </p:cNvSpPr>
          <p:nvPr>
            <p:ph idx="10"/>
          </p:nvPr>
        </p:nvSpPr>
        <p:spPr>
          <a:xfrm>
            <a:off x="5653788" y="1277596"/>
            <a:ext cx="3094675" cy="2727468"/>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Severe pain,      tenderness.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Bruising.</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Swollen or rigid abdomen.</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797564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0" y="274264"/>
            <a:ext cx="9144000" cy="554541"/>
          </a:xfrm>
          <a:prstGeom prst="rect">
            <a:avLst/>
          </a:prstGeom>
        </p:spPr>
        <p:txBody>
          <a:bodyPr vert="horz" wrap="square" lIns="0" tIns="11206" rIns="0" bIns="0" rtlCol="0">
            <a:spAutoFit/>
          </a:bodyPr>
          <a:lstStyle/>
          <a:p>
            <a:pPr marL="11206" algn="ctr">
              <a:spcBef>
                <a:spcPts val="88"/>
              </a:spcBef>
            </a:pPr>
            <a:r>
              <a:rPr sz="3530" spc="-190" dirty="0">
                <a:solidFill>
                  <a:schemeClr val="bg1"/>
                </a:solidFill>
              </a:rPr>
              <a:t>First</a:t>
            </a:r>
            <a:r>
              <a:rPr sz="3530" spc="-287" dirty="0">
                <a:solidFill>
                  <a:schemeClr val="bg1"/>
                </a:solidFill>
              </a:rPr>
              <a:t> </a:t>
            </a:r>
            <a:r>
              <a:rPr sz="3530" spc="-119" dirty="0">
                <a:solidFill>
                  <a:schemeClr val="bg1"/>
                </a:solidFill>
              </a:rPr>
              <a:t>Aid</a:t>
            </a:r>
            <a:r>
              <a:rPr sz="3530" spc="-291" dirty="0">
                <a:solidFill>
                  <a:schemeClr val="bg1"/>
                </a:solidFill>
              </a:rPr>
              <a:t> </a:t>
            </a:r>
            <a:r>
              <a:rPr sz="3530" spc="-159" dirty="0">
                <a:solidFill>
                  <a:schemeClr val="bg1"/>
                </a:solidFill>
              </a:rPr>
              <a:t>for</a:t>
            </a:r>
            <a:r>
              <a:rPr sz="3530" spc="-278" dirty="0">
                <a:solidFill>
                  <a:schemeClr val="bg1"/>
                </a:solidFill>
              </a:rPr>
              <a:t> </a:t>
            </a:r>
            <a:r>
              <a:rPr sz="3530" spc="-137" dirty="0">
                <a:solidFill>
                  <a:schemeClr val="bg1"/>
                </a:solidFill>
              </a:rPr>
              <a:t>Closed</a:t>
            </a:r>
            <a:r>
              <a:rPr sz="3530" spc="-291" dirty="0">
                <a:solidFill>
                  <a:schemeClr val="bg1"/>
                </a:solidFill>
              </a:rPr>
              <a:t> </a:t>
            </a:r>
            <a:r>
              <a:rPr sz="3530" spc="-119" dirty="0">
                <a:solidFill>
                  <a:schemeClr val="bg1"/>
                </a:solidFill>
              </a:rPr>
              <a:t>Abdominal</a:t>
            </a:r>
            <a:r>
              <a:rPr sz="3530" spc="-304" dirty="0">
                <a:solidFill>
                  <a:schemeClr val="bg1"/>
                </a:solidFill>
              </a:rPr>
              <a:t> </a:t>
            </a:r>
            <a:r>
              <a:rPr sz="3530" spc="-163" dirty="0">
                <a:solidFill>
                  <a:schemeClr val="bg1"/>
                </a:solidFill>
              </a:rPr>
              <a:t>Injury</a:t>
            </a:r>
            <a:endParaRPr sz="3530" dirty="0">
              <a:solidFill>
                <a:schemeClr val="bg1"/>
              </a:solidFill>
            </a:endParaRPr>
          </a:p>
        </p:txBody>
      </p:sp>
      <p:sp>
        <p:nvSpPr>
          <p:cNvPr id="13" name="Content Placeholder 12"/>
          <p:cNvSpPr>
            <a:spLocks noGrp="1"/>
          </p:cNvSpPr>
          <p:nvPr>
            <p:ph idx="10"/>
          </p:nvPr>
        </p:nvSpPr>
        <p:spPr>
          <a:xfrm>
            <a:off x="215516" y="1484784"/>
            <a:ext cx="8712968" cy="3600400"/>
          </a:xfrm>
        </p:spPr>
        <p:txBody>
          <a:bodyPr/>
          <a:lstStyle/>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Position victim on back and loosen clothing.</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Call 911.</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Treat for shock and monitor breathing.</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Allow the victim to bend knees slightly if this eases pain.</a:t>
            </a:r>
            <a:endParaRPr lang="en-US" sz="24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3429000"/>
            <a:ext cx="5400600" cy="3096344"/>
          </a:xfrm>
          <a:prstGeom prst="rect">
            <a:avLst/>
          </a:prstGeom>
        </p:spPr>
      </p:pic>
    </p:spTree>
    <p:extLst>
      <p:ext uri="{BB962C8B-B14F-4D97-AF65-F5344CB8AC3E}">
        <p14:creationId xmlns:p14="http://schemas.microsoft.com/office/powerpoint/2010/main" val="103880813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110" dirty="0">
                <a:solidFill>
                  <a:schemeClr val="bg1"/>
                </a:solidFill>
              </a:rPr>
              <a:t>Open </a:t>
            </a:r>
            <a:r>
              <a:rPr spc="-132" dirty="0">
                <a:solidFill>
                  <a:schemeClr val="bg1"/>
                </a:solidFill>
              </a:rPr>
              <a:t>Abdominal</a:t>
            </a:r>
            <a:r>
              <a:rPr spc="-525" dirty="0">
                <a:solidFill>
                  <a:schemeClr val="bg1"/>
                </a:solidFill>
              </a:rPr>
              <a:t> </a:t>
            </a:r>
            <a:r>
              <a:rPr spc="-71" dirty="0">
                <a:solidFill>
                  <a:schemeClr val="bg1"/>
                </a:solidFill>
              </a:rPr>
              <a:t>Wounds</a:t>
            </a:r>
          </a:p>
        </p:txBody>
      </p:sp>
      <p:sp>
        <p:nvSpPr>
          <p:cNvPr id="8" name="Content Placeholder 7"/>
          <p:cNvSpPr>
            <a:spLocks noGrp="1"/>
          </p:cNvSpPr>
          <p:nvPr>
            <p:ph idx="10"/>
          </p:nvPr>
        </p:nvSpPr>
        <p:spPr>
          <a:xfrm>
            <a:off x="702700" y="4221088"/>
            <a:ext cx="7738598" cy="1800200"/>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May involve significant bleeding.</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Organs may be protruding from wound.</a:t>
            </a:r>
            <a:endParaRPr lang="en-US" sz="2400" dirty="0">
              <a:latin typeface="Arial" panose="020B0604020202020204" pitchFamily="34" charset="0"/>
              <a:cs typeface="Arial" panose="020B0604020202020204" pitchFamily="34" charset="0"/>
            </a:endParaRPr>
          </a:p>
        </p:txBody>
      </p:sp>
      <p:sp>
        <p:nvSpPr>
          <p:cNvPr id="5" name="object 5"/>
          <p:cNvSpPr>
            <a:spLocks noChangeAspect="1"/>
          </p:cNvSpPr>
          <p:nvPr/>
        </p:nvSpPr>
        <p:spPr>
          <a:xfrm>
            <a:off x="2626273" y="1293718"/>
            <a:ext cx="3891453" cy="2711346"/>
          </a:xfrm>
          <a:prstGeom prst="rect">
            <a:avLst/>
          </a:prstGeom>
          <a:blipFill>
            <a:blip r:embed="rId3"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273128919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a:spLocks noChangeAspect="1"/>
          </p:cNvSpPr>
          <p:nvPr/>
        </p:nvSpPr>
        <p:spPr>
          <a:xfrm>
            <a:off x="5346518" y="1340768"/>
            <a:ext cx="3536556" cy="2376264"/>
          </a:xfrm>
          <a:prstGeom prst="rect">
            <a:avLst/>
          </a:prstGeom>
          <a:blipFill>
            <a:blip r:embed="rId3" cstate="print"/>
            <a:stretch>
              <a:fillRect/>
            </a:stretch>
          </a:blipFill>
        </p:spPr>
        <p:txBody>
          <a:bodyPr wrap="square" lIns="0" tIns="0" rIns="0" bIns="0" rtlCol="0"/>
          <a:lstStyle/>
          <a:p>
            <a:endParaRPr sz="1588" dirty="0"/>
          </a:p>
        </p:txBody>
      </p:sp>
      <p:sp>
        <p:nvSpPr>
          <p:cNvPr id="5" name="object 5"/>
          <p:cNvSpPr txBox="1">
            <a:spLocks noGrp="1"/>
          </p:cNvSpPr>
          <p:nvPr>
            <p:ph type="title"/>
          </p:nvPr>
        </p:nvSpPr>
        <p:spPr>
          <a:xfrm>
            <a:off x="0" y="274264"/>
            <a:ext cx="9144000" cy="554541"/>
          </a:xfrm>
          <a:prstGeom prst="rect">
            <a:avLst/>
          </a:prstGeom>
        </p:spPr>
        <p:txBody>
          <a:bodyPr vert="horz" wrap="square" lIns="0" tIns="11206" rIns="0" bIns="0" rtlCol="0">
            <a:spAutoFit/>
          </a:bodyPr>
          <a:lstStyle/>
          <a:p>
            <a:pPr marL="11206" algn="ctr">
              <a:spcBef>
                <a:spcPts val="88"/>
              </a:spcBef>
            </a:pPr>
            <a:r>
              <a:rPr sz="3530" spc="-190" dirty="0">
                <a:solidFill>
                  <a:schemeClr val="bg1"/>
                </a:solidFill>
              </a:rPr>
              <a:t>First</a:t>
            </a:r>
            <a:r>
              <a:rPr sz="3530" spc="-287" dirty="0">
                <a:solidFill>
                  <a:schemeClr val="bg1"/>
                </a:solidFill>
              </a:rPr>
              <a:t> </a:t>
            </a:r>
            <a:r>
              <a:rPr sz="3530" spc="-119" dirty="0">
                <a:solidFill>
                  <a:schemeClr val="bg1"/>
                </a:solidFill>
              </a:rPr>
              <a:t>Aid</a:t>
            </a:r>
            <a:r>
              <a:rPr sz="3530" spc="-291" dirty="0">
                <a:solidFill>
                  <a:schemeClr val="bg1"/>
                </a:solidFill>
              </a:rPr>
              <a:t> </a:t>
            </a:r>
            <a:r>
              <a:rPr sz="3530" spc="-159" dirty="0">
                <a:solidFill>
                  <a:schemeClr val="bg1"/>
                </a:solidFill>
              </a:rPr>
              <a:t>for</a:t>
            </a:r>
            <a:r>
              <a:rPr sz="3530" spc="-278" dirty="0">
                <a:solidFill>
                  <a:schemeClr val="bg1"/>
                </a:solidFill>
              </a:rPr>
              <a:t> </a:t>
            </a:r>
            <a:r>
              <a:rPr sz="3530" spc="-101" dirty="0">
                <a:solidFill>
                  <a:schemeClr val="bg1"/>
                </a:solidFill>
              </a:rPr>
              <a:t>Open</a:t>
            </a:r>
            <a:r>
              <a:rPr sz="3530" spc="-287" dirty="0">
                <a:solidFill>
                  <a:schemeClr val="bg1"/>
                </a:solidFill>
              </a:rPr>
              <a:t> </a:t>
            </a:r>
            <a:r>
              <a:rPr sz="3530" spc="-119" dirty="0">
                <a:solidFill>
                  <a:schemeClr val="bg1"/>
                </a:solidFill>
              </a:rPr>
              <a:t>Abdominal</a:t>
            </a:r>
            <a:r>
              <a:rPr sz="3530" spc="-304" dirty="0">
                <a:solidFill>
                  <a:schemeClr val="bg1"/>
                </a:solidFill>
              </a:rPr>
              <a:t> </a:t>
            </a:r>
            <a:r>
              <a:rPr sz="3530" spc="-62" dirty="0">
                <a:solidFill>
                  <a:schemeClr val="bg1"/>
                </a:solidFill>
              </a:rPr>
              <a:t>Wounds</a:t>
            </a:r>
            <a:endParaRPr sz="3530" dirty="0">
              <a:solidFill>
                <a:schemeClr val="bg1"/>
              </a:solidFill>
            </a:endParaRPr>
          </a:p>
        </p:txBody>
      </p:sp>
      <p:sp>
        <p:nvSpPr>
          <p:cNvPr id="9" name="Content Placeholder 8"/>
          <p:cNvSpPr>
            <a:spLocks noGrp="1"/>
          </p:cNvSpPr>
          <p:nvPr>
            <p:ph idx="10"/>
          </p:nvPr>
        </p:nvSpPr>
        <p:spPr>
          <a:xfrm>
            <a:off x="0" y="1268760"/>
            <a:ext cx="5292080" cy="5472608"/>
          </a:xfrm>
        </p:spPr>
        <p:txBody>
          <a:bodyPr/>
          <a:lstStyle/>
          <a:p>
            <a:pPr marL="285750" indent="-285750">
              <a:buFont typeface="Arial" panose="020B0604020202020204" pitchFamily="34" charset="0"/>
              <a:buChar char="•"/>
            </a:pPr>
            <a:r>
              <a:rPr lang="en-US" sz="2200" dirty="0" smtClean="0">
                <a:latin typeface="Arial" panose="020B0604020202020204" pitchFamily="34" charset="0"/>
                <a:cs typeface="Arial" panose="020B0604020202020204" pitchFamily="34" charset="0"/>
              </a:rPr>
              <a:t>Cover wound with moist, sterile       dressing or dry, non-adherent          dressing.</a:t>
            </a:r>
          </a:p>
          <a:p>
            <a:pPr marL="285750" indent="-285750">
              <a:buFont typeface="Arial" panose="020B0604020202020204" pitchFamily="34" charset="0"/>
              <a:buChar char="•"/>
            </a:pPr>
            <a:r>
              <a:rPr lang="en-US" sz="2200" dirty="0" smtClean="0">
                <a:latin typeface="Arial" panose="020B0604020202020204" pitchFamily="34" charset="0"/>
                <a:cs typeface="Arial" panose="020B0604020202020204" pitchFamily="34" charset="0"/>
              </a:rPr>
              <a:t>Cover dressing with large occlusive dressing or plastic wrap taped in     place.</a:t>
            </a:r>
          </a:p>
          <a:p>
            <a:pPr marL="285750" indent="-285750">
              <a:buFont typeface="Arial" panose="020B0604020202020204" pitchFamily="34" charset="0"/>
              <a:buChar char="•"/>
            </a:pPr>
            <a:r>
              <a:rPr lang="en-US" sz="2200" dirty="0" smtClean="0">
                <a:latin typeface="Arial" panose="020B0604020202020204" pitchFamily="34" charset="0"/>
                <a:cs typeface="Arial" panose="020B0604020202020204" pitchFamily="34" charset="0"/>
              </a:rPr>
              <a:t>Lay victim on back.</a:t>
            </a:r>
          </a:p>
          <a:p>
            <a:pPr marL="285750" indent="-285750">
              <a:buFont typeface="Arial" panose="020B0604020202020204" pitchFamily="34" charset="0"/>
              <a:buChar char="•"/>
            </a:pPr>
            <a:r>
              <a:rPr lang="en-US" sz="2200" dirty="0" smtClean="0">
                <a:latin typeface="Arial" panose="020B0604020202020204" pitchFamily="34" charset="0"/>
                <a:cs typeface="Arial" panose="020B0604020202020204" pitchFamily="34" charset="0"/>
              </a:rPr>
              <a:t>Loosen any tight clothing.</a:t>
            </a:r>
          </a:p>
          <a:p>
            <a:pPr marL="285750" indent="-285750">
              <a:buFont typeface="Arial" panose="020B0604020202020204" pitchFamily="34" charset="0"/>
              <a:buChar char="•"/>
            </a:pPr>
            <a:r>
              <a:rPr lang="en-US" sz="2200" dirty="0" smtClean="0">
                <a:latin typeface="Arial" panose="020B0604020202020204" pitchFamily="34" charset="0"/>
                <a:cs typeface="Arial" panose="020B0604020202020204" pitchFamily="34" charset="0"/>
              </a:rPr>
              <a:t>If organs are protruding through the wound opening, do not push them  back in.</a:t>
            </a:r>
          </a:p>
          <a:p>
            <a:pPr marL="285750" indent="-285750">
              <a:buFont typeface="Arial" panose="020B0604020202020204" pitchFamily="34" charset="0"/>
              <a:buChar char="•"/>
            </a:pPr>
            <a:r>
              <a:rPr lang="en-US" sz="2200" dirty="0" smtClean="0">
                <a:latin typeface="Arial" panose="020B0604020202020204" pitchFamily="34" charset="0"/>
                <a:cs typeface="Arial" panose="020B0604020202020204" pitchFamily="34" charset="0"/>
              </a:rPr>
              <a:t>Call 911 and treat for shock.</a:t>
            </a:r>
          </a:p>
          <a:p>
            <a:pPr marL="285750" indent="-285750">
              <a:buFont typeface="Arial" panose="020B0604020202020204" pitchFamily="34" charset="0"/>
              <a:buChar char="•"/>
            </a:pPr>
            <a:r>
              <a:rPr lang="en-US" sz="2200" dirty="0" smtClean="0">
                <a:latin typeface="Arial" panose="020B0604020202020204" pitchFamily="34" charset="0"/>
                <a:cs typeface="Arial" panose="020B0604020202020204" pitchFamily="34" charset="0"/>
              </a:rPr>
              <a:t>Allow victim to bend knees slightly if this eases pain.</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852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400" dirty="0">
                <a:solidFill>
                  <a:schemeClr val="bg1"/>
                </a:solidFill>
              </a:rPr>
              <a:t>Calling for Help in </a:t>
            </a:r>
            <a:r>
              <a:rPr lang="en-US" sz="3400" dirty="0" smtClean="0">
                <a:solidFill>
                  <a:schemeClr val="bg1"/>
                </a:solidFill>
              </a:rPr>
              <a:t>a Wilderness </a:t>
            </a:r>
            <a:r>
              <a:rPr lang="en-US" sz="3400" dirty="0">
                <a:solidFill>
                  <a:schemeClr val="bg1"/>
                </a:solidFill>
              </a:rPr>
              <a:t>Emergency</a:t>
            </a:r>
          </a:p>
        </p:txBody>
      </p:sp>
      <p:sp>
        <p:nvSpPr>
          <p:cNvPr id="4" name="Content Placeholder 3"/>
          <p:cNvSpPr>
            <a:spLocks noGrp="1"/>
          </p:cNvSpPr>
          <p:nvPr>
            <p:ph idx="10"/>
          </p:nvPr>
        </p:nvSpPr>
        <p:spPr>
          <a:xfrm>
            <a:off x="0" y="1412776"/>
            <a:ext cx="4608512" cy="4032448"/>
          </a:xfrm>
        </p:spPr>
        <p: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Always have a plan for how to get </a:t>
            </a:r>
            <a:r>
              <a:rPr lang="en-US" sz="2000" dirty="0" smtClean="0">
                <a:latin typeface="Arial" panose="020B0604020202020204" pitchFamily="34" charset="0"/>
                <a:cs typeface="Arial" panose="020B0604020202020204" pitchFamily="34" charset="0"/>
              </a:rPr>
              <a:t>emergency help.</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If </a:t>
            </a:r>
            <a:r>
              <a:rPr lang="en-US" sz="2000" dirty="0">
                <a:latin typeface="Arial" panose="020B0604020202020204" pitchFamily="34" charset="0"/>
                <a:cs typeface="Arial" panose="020B0604020202020204" pitchFamily="34" charset="0"/>
              </a:rPr>
              <a:t>a cell phone is available and has service, use it </a:t>
            </a:r>
            <a:r>
              <a:rPr lang="en-US" sz="2000" dirty="0" smtClean="0">
                <a:latin typeface="Arial" panose="020B0604020202020204" pitchFamily="34" charset="0"/>
                <a:cs typeface="Arial" panose="020B0604020202020204" pitchFamily="34" charset="0"/>
              </a:rPr>
              <a:t>to call </a:t>
            </a:r>
            <a:r>
              <a:rPr lang="en-US" sz="2000" dirty="0">
                <a:latin typeface="Arial" panose="020B0604020202020204" pitchFamily="34" charset="0"/>
                <a:cs typeface="Arial" panose="020B0604020202020204" pitchFamily="34" charset="0"/>
              </a:rPr>
              <a:t>911.</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Send </a:t>
            </a:r>
            <a:r>
              <a:rPr lang="en-US" sz="2000" dirty="0">
                <a:latin typeface="Arial" panose="020B0604020202020204" pitchFamily="34" charset="0"/>
                <a:cs typeface="Arial" panose="020B0604020202020204" pitchFamily="34" charset="0"/>
              </a:rPr>
              <a:t>two people back to the vehicles and </a:t>
            </a:r>
            <a:r>
              <a:rPr lang="en-US" sz="2000" dirty="0" smtClean="0">
                <a:latin typeface="Arial" panose="020B0604020202020204" pitchFamily="34" charset="0"/>
                <a:cs typeface="Arial" panose="020B0604020202020204" pitchFamily="34" charset="0"/>
              </a:rPr>
              <a:t>have them </a:t>
            </a:r>
            <a:r>
              <a:rPr lang="en-US" sz="2000" dirty="0">
                <a:latin typeface="Arial" panose="020B0604020202020204" pitchFamily="34" charset="0"/>
                <a:cs typeface="Arial" panose="020B0604020202020204" pitchFamily="34" charset="0"/>
              </a:rPr>
              <a:t>drive to the nearest phone or the </a:t>
            </a:r>
            <a:r>
              <a:rPr lang="en-US" sz="2000" dirty="0" smtClean="0">
                <a:latin typeface="Arial" panose="020B0604020202020204" pitchFamily="34" charset="0"/>
                <a:cs typeface="Arial" panose="020B0604020202020204" pitchFamily="34" charset="0"/>
              </a:rPr>
              <a:t>nearest location </a:t>
            </a:r>
            <a:r>
              <a:rPr lang="en-US" sz="2000" dirty="0">
                <a:latin typeface="Arial" panose="020B0604020202020204" pitchFamily="34" charset="0"/>
                <a:cs typeface="Arial" panose="020B0604020202020204" pitchFamily="34" charset="0"/>
              </a:rPr>
              <a:t>with cell </a:t>
            </a:r>
            <a:r>
              <a:rPr lang="en-US" sz="2000" dirty="0" smtClean="0">
                <a:latin typeface="Arial" panose="020B0604020202020204" pitchFamily="34" charset="0"/>
                <a:cs typeface="Arial" panose="020B0604020202020204" pitchFamily="34" charset="0"/>
              </a:rPr>
              <a:t>service.</a:t>
            </a:r>
          </a:p>
          <a:p>
            <a:pPr marL="685800" indent="-342900">
              <a:buFont typeface="Calibri Light" panose="020F0302020204030204" pitchFamily="34" charset="0"/>
              <a:buChar char="–"/>
            </a:pPr>
            <a:r>
              <a:rPr lang="en-US" sz="1800" dirty="0" smtClean="0">
                <a:latin typeface="Arial" panose="020B0604020202020204" pitchFamily="34" charset="0"/>
                <a:cs typeface="Arial" panose="020B0604020202020204" pitchFamily="34" charset="0"/>
              </a:rPr>
              <a:t>Be </a:t>
            </a:r>
            <a:r>
              <a:rPr lang="en-US" sz="1800" dirty="0">
                <a:latin typeface="Arial" panose="020B0604020202020204" pitchFamily="34" charset="0"/>
                <a:cs typeface="Arial" panose="020B0604020202020204" pitchFamily="34" charset="0"/>
              </a:rPr>
              <a:t>able to describe the location and directions to get there.</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Use </a:t>
            </a:r>
            <a:r>
              <a:rPr lang="en-US" sz="2000" dirty="0">
                <a:latin typeface="Arial" panose="020B0604020202020204" pitchFamily="34" charset="0"/>
                <a:cs typeface="Arial" panose="020B0604020202020204" pitchFamily="34" charset="0"/>
              </a:rPr>
              <a:t>three loud noises to signal rescuers </a:t>
            </a:r>
            <a:r>
              <a:rPr lang="en-US" sz="2000" dirty="0" smtClean="0">
                <a:latin typeface="Arial" panose="020B0604020202020204" pitchFamily="34" charset="0"/>
                <a:cs typeface="Arial" panose="020B0604020202020204" pitchFamily="34" charset="0"/>
              </a:rPr>
              <a:t>(whistle </a:t>
            </a:r>
            <a:r>
              <a:rPr lang="en-US" sz="2000" dirty="0">
                <a:latin typeface="Arial" panose="020B0604020202020204" pitchFamily="34" charset="0"/>
                <a:cs typeface="Arial" panose="020B0604020202020204" pitchFamily="34" charset="0"/>
              </a:rPr>
              <a:t>blasts</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1468755"/>
            <a:ext cx="3810000" cy="3920490"/>
          </a:xfrm>
          <a:prstGeom prst="rect">
            <a:avLst/>
          </a:prstGeom>
        </p:spPr>
      </p:pic>
    </p:spTree>
    <p:extLst>
      <p:ext uri="{BB962C8B-B14F-4D97-AF65-F5344CB8AC3E}">
        <p14:creationId xmlns:p14="http://schemas.microsoft.com/office/powerpoint/2010/main" val="100852229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100"/>
            <a:ext cx="9144000" cy="626869"/>
          </a:xfrm>
          <a:prstGeom prst="rect">
            <a:avLst/>
          </a:prstGeom>
        </p:spPr>
        <p:txBody>
          <a:bodyPr vert="horz" wrap="square" lIns="0" tIns="11206" rIns="0" bIns="0" rtlCol="0">
            <a:spAutoFit/>
          </a:bodyPr>
          <a:lstStyle/>
          <a:p>
            <a:pPr marL="11206" algn="ctr">
              <a:spcBef>
                <a:spcPts val="88"/>
              </a:spcBef>
            </a:pPr>
            <a:r>
              <a:rPr spc="-282" dirty="0">
                <a:solidFill>
                  <a:schemeClr val="bg1"/>
                </a:solidFill>
              </a:rPr>
              <a:t>Dental</a:t>
            </a:r>
            <a:r>
              <a:rPr spc="-507" dirty="0">
                <a:solidFill>
                  <a:schemeClr val="bg1"/>
                </a:solidFill>
              </a:rPr>
              <a:t> </a:t>
            </a:r>
            <a:r>
              <a:rPr spc="-282" dirty="0">
                <a:solidFill>
                  <a:schemeClr val="bg1"/>
                </a:solidFill>
              </a:rPr>
              <a:t>Emergencies</a:t>
            </a:r>
            <a:endParaRPr dirty="0">
              <a:solidFill>
                <a:schemeClr val="bg1"/>
              </a:solidFill>
            </a:endParaRPr>
          </a:p>
        </p:txBody>
      </p:sp>
      <p:pic>
        <p:nvPicPr>
          <p:cNvPr id="6" name="Content Placeholder 5"/>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1873012" y="1556792"/>
            <a:ext cx="5397976" cy="3600450"/>
          </a:xfrm>
        </p:spPr>
      </p:pic>
    </p:spTree>
    <p:extLst>
      <p:ext uri="{BB962C8B-B14F-4D97-AF65-F5344CB8AC3E}">
        <p14:creationId xmlns:p14="http://schemas.microsoft.com/office/powerpoint/2010/main" val="49403920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solidFill>
                  <a:schemeClr val="bg1"/>
                </a:solidFill>
              </a:rPr>
              <a:t>Dental Emergencies</a:t>
            </a:r>
            <a:endParaRPr lang="en-US" dirty="0">
              <a:solidFill>
                <a:schemeClr val="bg1"/>
              </a:solidFill>
            </a:endParaRPr>
          </a:p>
        </p:txBody>
      </p:sp>
      <p:sp>
        <p:nvSpPr>
          <p:cNvPr id="9" name="Content Placeholder 8"/>
          <p:cNvSpPr>
            <a:spLocks noGrp="1"/>
          </p:cNvSpPr>
          <p:nvPr>
            <p:ph idx="10"/>
          </p:nvPr>
        </p:nvSpPr>
        <p:spPr>
          <a:xfrm>
            <a:off x="0" y="1606528"/>
            <a:ext cx="4211960" cy="3766687"/>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Chipped or broken tooth.</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See a dentist.</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Bring pieces with you if  possible.</a:t>
            </a:r>
            <a:endParaRPr lang="en-US" sz="2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06455"/>
            <a:ext cx="4316199" cy="2430020"/>
          </a:xfrm>
          <a:prstGeom prst="rect">
            <a:avLst/>
          </a:prstGeom>
        </p:spPr>
      </p:pic>
    </p:spTree>
    <p:extLst>
      <p:ext uri="{BB962C8B-B14F-4D97-AF65-F5344CB8AC3E}">
        <p14:creationId xmlns:p14="http://schemas.microsoft.com/office/powerpoint/2010/main" val="241976668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a:spLocks noChangeAspect="1"/>
          </p:cNvSpPr>
          <p:nvPr/>
        </p:nvSpPr>
        <p:spPr>
          <a:xfrm>
            <a:off x="5796136" y="1484784"/>
            <a:ext cx="2977178" cy="3092824"/>
          </a:xfrm>
          <a:prstGeom prst="rect">
            <a:avLst/>
          </a:prstGeom>
          <a:blipFill>
            <a:blip r:embed="rId2" cstate="print"/>
            <a:stretch>
              <a:fillRect/>
            </a:stretch>
          </a:blipFill>
        </p:spPr>
        <p:txBody>
          <a:bodyPr wrap="square" lIns="0" tIns="0" rIns="0" bIns="0" rtlCol="0"/>
          <a:lstStyle/>
          <a:p>
            <a:endParaRPr sz="1588"/>
          </a:p>
        </p:txBody>
      </p:sp>
      <p:sp>
        <p:nvSpPr>
          <p:cNvPr id="7" name="Title 6"/>
          <p:cNvSpPr>
            <a:spLocks noGrp="1"/>
          </p:cNvSpPr>
          <p:nvPr>
            <p:ph type="title"/>
          </p:nvPr>
        </p:nvSpPr>
        <p:spPr/>
        <p:txBody>
          <a:bodyPr/>
          <a:lstStyle/>
          <a:p>
            <a:pPr algn="ctr"/>
            <a:r>
              <a:rPr lang="en-US" dirty="0" smtClean="0">
                <a:solidFill>
                  <a:schemeClr val="bg1"/>
                </a:solidFill>
              </a:rPr>
              <a:t>Knocked out Tooth</a:t>
            </a:r>
            <a:endParaRPr lang="en-US" dirty="0">
              <a:solidFill>
                <a:schemeClr val="bg1"/>
              </a:solidFill>
            </a:endParaRPr>
          </a:p>
        </p:txBody>
      </p:sp>
      <p:sp>
        <p:nvSpPr>
          <p:cNvPr id="9" name="Content Placeholder 8"/>
          <p:cNvSpPr>
            <a:spLocks noGrp="1"/>
          </p:cNvSpPr>
          <p:nvPr>
            <p:ph idx="10"/>
          </p:nvPr>
        </p:nvSpPr>
        <p:spPr>
          <a:xfrm>
            <a:off x="0" y="1340768"/>
            <a:ext cx="5508104" cy="5328592"/>
          </a:xfrm>
        </p:spPr>
        <p:txBody>
          <a:bodyPr/>
          <a:lstStyle/>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Have victim sit with head tilted forward to let blood drain.</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Fold gauze and place it over tooth socket.</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Have victim gently bite down for    pressure for 20-30 minutes.</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Save the tooth – it may be             re-implanted.</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Put tooth in a container of milk, the victim’s saliva, or cool water.</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Get victim and tooth to a dentist as quickly as possible.</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289949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#14</a:t>
            </a:r>
            <a:endParaRPr lang="en-US" dirty="0"/>
          </a:p>
        </p:txBody>
      </p:sp>
      <p:sp>
        <p:nvSpPr>
          <p:cNvPr id="8" name="Content Placeholder 7"/>
          <p:cNvSpPr>
            <a:spLocks noGrp="1"/>
          </p:cNvSpPr>
          <p:nvPr>
            <p:ph idx="10"/>
          </p:nvPr>
        </p:nvSpPr>
        <p:spPr>
          <a:xfrm>
            <a:off x="1547664" y="1069514"/>
            <a:ext cx="7149480" cy="4923175"/>
          </a:xfrm>
        </p:spPr>
        <p:txBody>
          <a:bodyPr/>
          <a:lstStyle/>
          <a:p>
            <a:pPr lvl="0" eaLnBrk="0" fontAlgn="base" latinLnBrk="0" hangingPunct="0">
              <a:spcBef>
                <a:spcPct val="0"/>
              </a:spcBef>
              <a:spcAft>
                <a:spcPct val="0"/>
              </a:spcAft>
            </a:pPr>
            <a:r>
              <a:rPr lang="en-US" altLang="en-US" sz="2000" dirty="0">
                <a:solidFill>
                  <a:schemeClr val="tx1"/>
                </a:solidFill>
                <a:latin typeface="Arial" panose="020B0604020202020204" pitchFamily="34" charset="0"/>
                <a:cs typeface="Arial" panose="020B0604020202020204" pitchFamily="34" charset="0"/>
              </a:rPr>
              <a:t>Do the following: </a:t>
            </a:r>
          </a:p>
          <a:p>
            <a:pPr marL="914400" lvl="1" indent="-457200" eaLnBrk="0" fontAlgn="base" latinLnBrk="0" hangingPunct="0">
              <a:spcBef>
                <a:spcPct val="0"/>
              </a:spcBef>
              <a:spcAft>
                <a:spcPct val="0"/>
              </a:spcAft>
              <a:buFont typeface="+mj-lt"/>
              <a:buAutoNum type="alphaLcPeriod"/>
            </a:pPr>
            <a:r>
              <a:rPr lang="en-US" altLang="en-US" sz="2000" dirty="0">
                <a:latin typeface="Arial" panose="020B0604020202020204" pitchFamily="34" charset="0"/>
                <a:cs typeface="Arial" panose="020B0604020202020204" pitchFamily="34" charset="0"/>
              </a:rPr>
              <a:t>Describe the conditions under which an injured person should be moved. </a:t>
            </a:r>
          </a:p>
          <a:p>
            <a:pPr marL="914400" lvl="1" indent="-457200" eaLnBrk="0" fontAlgn="base" latinLnBrk="0" hangingPunct="0">
              <a:spcBef>
                <a:spcPct val="0"/>
              </a:spcBef>
              <a:spcAft>
                <a:spcPct val="0"/>
              </a:spcAft>
              <a:buFont typeface="+mj-lt"/>
              <a:buAutoNum type="alphaLcPeriod"/>
            </a:pPr>
            <a:r>
              <a:rPr lang="en-US" altLang="en-US" sz="2000" dirty="0">
                <a:latin typeface="Arial" panose="020B0604020202020204" pitchFamily="34" charset="0"/>
                <a:cs typeface="Arial" panose="020B0604020202020204" pitchFamily="34" charset="0"/>
              </a:rPr>
              <a:t>If a sick or an injured person must be moved, tell how you would determine the best method. Demonstrate this method. </a:t>
            </a:r>
          </a:p>
          <a:p>
            <a:pPr marL="914400" lvl="1" indent="-457200" eaLnBrk="0" fontAlgn="base" latinLnBrk="0" hangingPunct="0">
              <a:spcBef>
                <a:spcPct val="0"/>
              </a:spcBef>
              <a:spcAft>
                <a:spcPct val="0"/>
              </a:spcAft>
              <a:buFont typeface="+mj-lt"/>
              <a:buAutoNum type="alphaLcPeriod"/>
            </a:pPr>
            <a:r>
              <a:rPr lang="en-US" altLang="en-US" sz="2000" dirty="0">
                <a:latin typeface="Arial" panose="020B0604020202020204" pitchFamily="34" charset="0"/>
                <a:cs typeface="Arial" panose="020B0604020202020204" pitchFamily="34" charset="0"/>
              </a:rPr>
              <a:t>With helpers under your supervision, improvise a stretcher and move a presumably unconscious person. </a:t>
            </a:r>
          </a:p>
          <a:p>
            <a:pPr marL="347663" indent="-347663" eaLnBrk="0" latinLnBrk="0" hangingPunct="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1152128" cy="1152128"/>
          </a:xfrm>
          <a:prstGeom prst="rect">
            <a:avLst/>
          </a:prstGeom>
        </p:spPr>
      </p:pic>
    </p:spTree>
    <p:extLst>
      <p:ext uri="{BB962C8B-B14F-4D97-AF65-F5344CB8AC3E}">
        <p14:creationId xmlns:p14="http://schemas.microsoft.com/office/powerpoint/2010/main" val="17396101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When to Move an Injured Person</a:t>
            </a:r>
            <a:endParaRPr lang="en-US" dirty="0">
              <a:solidFill>
                <a:schemeClr val="bg1"/>
              </a:solidFill>
            </a:endParaRPr>
          </a:p>
        </p:txBody>
      </p:sp>
      <p:sp>
        <p:nvSpPr>
          <p:cNvPr id="5" name="Content Placeholder 4"/>
          <p:cNvSpPr>
            <a:spLocks noGrp="1"/>
          </p:cNvSpPr>
          <p:nvPr>
            <p:ph idx="10"/>
          </p:nvPr>
        </p:nvSpPr>
        <p:spPr>
          <a:xfrm>
            <a:off x="251520" y="1196752"/>
            <a:ext cx="8424936" cy="4896544"/>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Typically, don't </a:t>
            </a:r>
            <a:r>
              <a:rPr lang="en-US" sz="2400" dirty="0">
                <a:latin typeface="Arial" panose="020B0604020202020204" pitchFamily="34" charset="0"/>
                <a:cs typeface="Arial" panose="020B0604020202020204" pitchFamily="34" charset="0"/>
              </a:rPr>
              <a:t>move an injured </a:t>
            </a:r>
            <a:r>
              <a:rPr lang="en-US" sz="2400" dirty="0" smtClean="0">
                <a:latin typeface="Arial" panose="020B0604020202020204" pitchFamily="34" charset="0"/>
                <a:cs typeface="Arial" panose="020B0604020202020204" pitchFamily="34" charset="0"/>
              </a:rPr>
              <a:t>person. </a:t>
            </a:r>
            <a:endParaRPr lang="en-US" sz="2400" dirty="0">
              <a:latin typeface="Arial" panose="020B0604020202020204" pitchFamily="34" charset="0"/>
              <a:cs typeface="Arial" panose="020B0604020202020204" pitchFamily="34" charset="0"/>
            </a:endParaRPr>
          </a:p>
          <a:p>
            <a:pPr marL="1085850" lvl="1" indent="-34290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You </a:t>
            </a:r>
            <a:r>
              <a:rPr lang="en-US" sz="2000" dirty="0">
                <a:solidFill>
                  <a:schemeClr val="tx1">
                    <a:lumMod val="75000"/>
                    <a:lumOff val="25000"/>
                  </a:schemeClr>
                </a:solidFill>
                <a:latin typeface="Arial" panose="020B0604020202020204" pitchFamily="34" charset="0"/>
                <a:cs typeface="Arial" panose="020B0604020202020204" pitchFamily="34" charset="0"/>
              </a:rPr>
              <a:t>can do more damage moving them, so in most </a:t>
            </a:r>
            <a:r>
              <a:rPr lang="en-US" sz="2000" dirty="0" smtClean="0">
                <a:solidFill>
                  <a:schemeClr val="tx1">
                    <a:lumMod val="75000"/>
                    <a:lumOff val="25000"/>
                  </a:schemeClr>
                </a:solidFill>
                <a:latin typeface="Arial" panose="020B0604020202020204" pitchFamily="34" charset="0"/>
                <a:cs typeface="Arial" panose="020B0604020202020204" pitchFamily="34" charset="0"/>
              </a:rPr>
              <a:t>cases    wait </a:t>
            </a:r>
            <a:r>
              <a:rPr lang="en-US" sz="2000" dirty="0">
                <a:solidFill>
                  <a:schemeClr val="tx1">
                    <a:lumMod val="75000"/>
                    <a:lumOff val="25000"/>
                  </a:schemeClr>
                </a:solidFill>
                <a:latin typeface="Arial" panose="020B0604020202020204" pitchFamily="34" charset="0"/>
                <a:cs typeface="Arial" panose="020B0604020202020204" pitchFamily="34" charset="0"/>
              </a:rPr>
              <a:t>for the paramedics. </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You may have to move the victim if:</a:t>
            </a:r>
          </a:p>
          <a:p>
            <a:pPr marL="1085850" lvl="1" indent="-34290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They are </a:t>
            </a:r>
            <a:r>
              <a:rPr lang="en-US" sz="2000" dirty="0">
                <a:solidFill>
                  <a:schemeClr val="tx1">
                    <a:lumMod val="75000"/>
                    <a:lumOff val="25000"/>
                  </a:schemeClr>
                </a:solidFill>
                <a:latin typeface="Arial" panose="020B0604020202020204" pitchFamily="34" charset="0"/>
                <a:cs typeface="Arial" panose="020B0604020202020204" pitchFamily="34" charset="0"/>
              </a:rPr>
              <a:t>in immediate </a:t>
            </a:r>
            <a:r>
              <a:rPr lang="en-US" sz="2000" dirty="0" smtClean="0">
                <a:solidFill>
                  <a:schemeClr val="tx1">
                    <a:lumMod val="75000"/>
                    <a:lumOff val="25000"/>
                  </a:schemeClr>
                </a:solidFill>
                <a:latin typeface="Arial" panose="020B0604020202020204" pitchFamily="34" charset="0"/>
                <a:cs typeface="Arial" panose="020B0604020202020204" pitchFamily="34" charset="0"/>
              </a:rPr>
              <a:t>danger, such as </a:t>
            </a:r>
            <a:r>
              <a:rPr lang="en-US" sz="2000" dirty="0">
                <a:solidFill>
                  <a:schemeClr val="tx1">
                    <a:lumMod val="75000"/>
                    <a:lumOff val="25000"/>
                  </a:schemeClr>
                </a:solidFill>
                <a:latin typeface="Arial" panose="020B0604020202020204" pitchFamily="34" charset="0"/>
                <a:cs typeface="Arial" panose="020B0604020202020204" pitchFamily="34" charset="0"/>
              </a:rPr>
              <a:t>near a fire, rising </a:t>
            </a:r>
            <a:r>
              <a:rPr lang="en-US" sz="2000" dirty="0" smtClean="0">
                <a:solidFill>
                  <a:schemeClr val="tx1">
                    <a:lumMod val="75000"/>
                    <a:lumOff val="25000"/>
                  </a:schemeClr>
                </a:solidFill>
                <a:latin typeface="Arial" panose="020B0604020202020204" pitchFamily="34" charset="0"/>
                <a:cs typeface="Arial" panose="020B0604020202020204" pitchFamily="34" charset="0"/>
              </a:rPr>
              <a:t>    water, </a:t>
            </a:r>
            <a:r>
              <a:rPr lang="en-US" sz="2000" dirty="0">
                <a:solidFill>
                  <a:schemeClr val="tx1">
                    <a:lumMod val="75000"/>
                    <a:lumOff val="25000"/>
                  </a:schemeClr>
                </a:solidFill>
                <a:latin typeface="Arial" panose="020B0604020202020204" pitchFamily="34" charset="0"/>
                <a:cs typeface="Arial" panose="020B0604020202020204" pitchFamily="34" charset="0"/>
              </a:rPr>
              <a:t>or </a:t>
            </a:r>
            <a:r>
              <a:rPr lang="en-US" sz="2000" dirty="0" smtClean="0">
                <a:solidFill>
                  <a:schemeClr val="tx1">
                    <a:lumMod val="75000"/>
                    <a:lumOff val="25000"/>
                  </a:schemeClr>
                </a:solidFill>
                <a:latin typeface="Arial" panose="020B0604020202020204" pitchFamily="34" charset="0"/>
                <a:cs typeface="Arial" panose="020B0604020202020204" pitchFamily="34" charset="0"/>
              </a:rPr>
              <a:t>with severe </a:t>
            </a:r>
            <a:r>
              <a:rPr lang="en-US" sz="2000" dirty="0">
                <a:solidFill>
                  <a:schemeClr val="tx1">
                    <a:lumMod val="75000"/>
                    <a:lumOff val="25000"/>
                  </a:schemeClr>
                </a:solidFill>
                <a:latin typeface="Arial" panose="020B0604020202020204" pitchFamily="34" charset="0"/>
                <a:cs typeface="Arial" panose="020B0604020202020204" pitchFamily="34" charset="0"/>
              </a:rPr>
              <a:t>weather </a:t>
            </a:r>
            <a:r>
              <a:rPr lang="en-US" sz="2000" dirty="0" smtClean="0">
                <a:solidFill>
                  <a:schemeClr val="tx1">
                    <a:lumMod val="75000"/>
                    <a:lumOff val="25000"/>
                  </a:schemeClr>
                </a:solidFill>
                <a:latin typeface="Arial" panose="020B0604020202020204" pitchFamily="34" charset="0"/>
                <a:cs typeface="Arial" panose="020B0604020202020204" pitchFamily="34" charset="0"/>
              </a:rPr>
              <a:t>approaching. </a:t>
            </a:r>
          </a:p>
          <a:p>
            <a:pPr marL="1085850" lvl="1"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When help is not on the way, </a:t>
            </a:r>
            <a:r>
              <a:rPr lang="en-US" sz="2000" dirty="0" smtClean="0">
                <a:solidFill>
                  <a:schemeClr val="tx1">
                    <a:lumMod val="75000"/>
                    <a:lumOff val="25000"/>
                  </a:schemeClr>
                </a:solidFill>
                <a:latin typeface="Arial" panose="020B0604020202020204" pitchFamily="34" charset="0"/>
                <a:cs typeface="Arial" panose="020B0604020202020204" pitchFamily="34" charset="0"/>
              </a:rPr>
              <a:t>and the </a:t>
            </a:r>
            <a:r>
              <a:rPr lang="en-US" sz="2000" dirty="0">
                <a:solidFill>
                  <a:schemeClr val="tx1">
                    <a:lumMod val="75000"/>
                    <a:lumOff val="25000"/>
                  </a:schemeClr>
                </a:solidFill>
                <a:latin typeface="Arial" panose="020B0604020202020204" pitchFamily="34" charset="0"/>
                <a:cs typeface="Arial" panose="020B0604020202020204" pitchFamily="34" charset="0"/>
              </a:rPr>
              <a:t>patient </a:t>
            </a:r>
            <a:r>
              <a:rPr lang="en-US" sz="2000" dirty="0" smtClean="0">
                <a:solidFill>
                  <a:schemeClr val="tx1">
                    <a:lumMod val="75000"/>
                    <a:lumOff val="25000"/>
                  </a:schemeClr>
                </a:solidFill>
                <a:latin typeface="Arial" panose="020B0604020202020204" pitchFamily="34" charset="0"/>
                <a:cs typeface="Arial" panose="020B0604020202020204" pitchFamily="34" charset="0"/>
              </a:rPr>
              <a:t>cannot </a:t>
            </a:r>
            <a:r>
              <a:rPr lang="en-US" sz="2000" dirty="0">
                <a:solidFill>
                  <a:schemeClr val="tx1">
                    <a:lumMod val="75000"/>
                    <a:lumOff val="25000"/>
                  </a:schemeClr>
                </a:solidFill>
                <a:latin typeface="Arial" panose="020B0604020202020204" pitchFamily="34" charset="0"/>
                <a:cs typeface="Arial" panose="020B0604020202020204" pitchFamily="34" charset="0"/>
              </a:rPr>
              <a:t>be </a:t>
            </a:r>
            <a:r>
              <a:rPr lang="en-US" sz="2000" dirty="0" smtClean="0">
                <a:solidFill>
                  <a:schemeClr val="tx1">
                    <a:lumMod val="75000"/>
                    <a:lumOff val="25000"/>
                  </a:schemeClr>
                </a:solidFill>
                <a:latin typeface="Arial" panose="020B0604020202020204" pitchFamily="34" charset="0"/>
                <a:cs typeface="Arial" panose="020B0604020202020204" pitchFamily="34" charset="0"/>
              </a:rPr>
              <a:t>        treated </a:t>
            </a:r>
            <a:r>
              <a:rPr lang="en-US" sz="2000" dirty="0">
                <a:solidFill>
                  <a:schemeClr val="tx1">
                    <a:lumMod val="75000"/>
                    <a:lumOff val="25000"/>
                  </a:schemeClr>
                </a:solidFill>
                <a:latin typeface="Arial" panose="020B0604020202020204" pitchFamily="34" charset="0"/>
                <a:cs typeface="Arial" panose="020B0604020202020204" pitchFamily="34" charset="0"/>
              </a:rPr>
              <a:t>for their problem at their present </a:t>
            </a:r>
            <a:r>
              <a:rPr lang="en-US" sz="2000" dirty="0" smtClean="0">
                <a:solidFill>
                  <a:schemeClr val="tx1">
                    <a:lumMod val="75000"/>
                    <a:lumOff val="25000"/>
                  </a:schemeClr>
                </a:solidFill>
                <a:latin typeface="Arial" panose="020B0604020202020204" pitchFamily="34" charset="0"/>
                <a:cs typeface="Arial" panose="020B0604020202020204" pitchFamily="34" charset="0"/>
              </a:rPr>
              <a:t>location. </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Before deciding whether to transport, a patient </a:t>
            </a:r>
            <a:r>
              <a:rPr lang="en-US" sz="2400" dirty="0" smtClean="0">
                <a:latin typeface="Arial" panose="020B0604020202020204" pitchFamily="34" charset="0"/>
                <a:cs typeface="Arial" panose="020B0604020202020204" pitchFamily="34" charset="0"/>
              </a:rPr>
              <a:t>must be </a:t>
            </a:r>
            <a:r>
              <a:rPr lang="en-US" sz="2400" dirty="0">
                <a:latin typeface="Arial" panose="020B0604020202020204" pitchFamily="34" charset="0"/>
                <a:cs typeface="Arial" panose="020B0604020202020204" pitchFamily="34" charset="0"/>
              </a:rPr>
              <a:t>stabilized as much as possible. </a:t>
            </a:r>
            <a:endParaRPr lang="en-US" sz="2400" dirty="0" smtClean="0">
              <a:latin typeface="Arial" panose="020B0604020202020204" pitchFamily="34" charset="0"/>
              <a:cs typeface="Arial" panose="020B0604020202020204" pitchFamily="34" charset="0"/>
            </a:endParaRPr>
          </a:p>
          <a:p>
            <a:pPr marL="1085850" lvl="1" indent="-34290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This </a:t>
            </a:r>
            <a:r>
              <a:rPr lang="en-US" sz="2000" dirty="0">
                <a:solidFill>
                  <a:schemeClr val="tx1">
                    <a:lumMod val="75000"/>
                    <a:lumOff val="25000"/>
                  </a:schemeClr>
                </a:solidFill>
                <a:latin typeface="Arial" panose="020B0604020202020204" pitchFamily="34" charset="0"/>
                <a:cs typeface="Arial" panose="020B0604020202020204" pitchFamily="34" charset="0"/>
              </a:rPr>
              <a:t>means assuring open airways, controlling bleeding, </a:t>
            </a:r>
            <a:r>
              <a:rPr lang="en-US" sz="2000" dirty="0" smtClean="0">
                <a:solidFill>
                  <a:schemeClr val="tx1">
                    <a:lumMod val="75000"/>
                    <a:lumOff val="25000"/>
                  </a:schemeClr>
                </a:solidFill>
                <a:latin typeface="Arial" panose="020B0604020202020204" pitchFamily="34" charset="0"/>
                <a:cs typeface="Arial" panose="020B0604020202020204" pitchFamily="34" charset="0"/>
              </a:rPr>
              <a:t>     splinting </a:t>
            </a:r>
            <a:r>
              <a:rPr lang="en-US" sz="2000" dirty="0">
                <a:solidFill>
                  <a:schemeClr val="tx1">
                    <a:lumMod val="75000"/>
                    <a:lumOff val="25000"/>
                  </a:schemeClr>
                </a:solidFill>
                <a:latin typeface="Arial" panose="020B0604020202020204" pitchFamily="34" charset="0"/>
                <a:cs typeface="Arial" panose="020B0604020202020204" pitchFamily="34" charset="0"/>
              </a:rPr>
              <a:t>orthopedic injuries, treating hypothermia, and more.</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050683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132" dirty="0">
                <a:solidFill>
                  <a:schemeClr val="bg1"/>
                </a:solidFill>
              </a:rPr>
              <a:t>Shoulder</a:t>
            </a:r>
            <a:r>
              <a:rPr spc="-318" dirty="0">
                <a:solidFill>
                  <a:schemeClr val="bg1"/>
                </a:solidFill>
              </a:rPr>
              <a:t> </a:t>
            </a:r>
            <a:r>
              <a:rPr spc="-137" dirty="0">
                <a:solidFill>
                  <a:schemeClr val="bg1"/>
                </a:solidFill>
              </a:rPr>
              <a:t>Drag</a:t>
            </a:r>
          </a:p>
        </p:txBody>
      </p:sp>
      <p:sp>
        <p:nvSpPr>
          <p:cNvPr id="15" name="Content Placeholder 14"/>
          <p:cNvSpPr>
            <a:spLocks noGrp="1"/>
          </p:cNvSpPr>
          <p:nvPr>
            <p:ph idx="10"/>
          </p:nvPr>
        </p:nvSpPr>
        <p:spPr>
          <a:xfrm>
            <a:off x="2447764" y="4293096"/>
            <a:ext cx="4248472" cy="1152128"/>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Support the head.</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Use for short distances.</a:t>
            </a:r>
            <a:endParaRPr lang="en-US" sz="2400" dirty="0">
              <a:latin typeface="Arial" panose="020B0604020202020204" pitchFamily="34" charset="0"/>
              <a:cs typeface="Arial" panose="020B0604020202020204" pitchFamily="34" charset="0"/>
            </a:endParaRPr>
          </a:p>
        </p:txBody>
      </p:sp>
      <p:pic>
        <p:nvPicPr>
          <p:cNvPr id="16" name="Content Placeholder 12"/>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1979712" y="1484784"/>
            <a:ext cx="5184576" cy="2459350"/>
          </a:xfrm>
        </p:spPr>
      </p:pic>
    </p:spTree>
    <p:extLst>
      <p:ext uri="{BB962C8B-B14F-4D97-AF65-F5344CB8AC3E}">
        <p14:creationId xmlns:p14="http://schemas.microsoft.com/office/powerpoint/2010/main" val="88182143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solidFill>
                  <a:schemeClr val="bg1"/>
                </a:solidFill>
              </a:rPr>
              <a:t>Ankle Drag</a:t>
            </a:r>
            <a:endParaRPr lang="en-US" dirty="0">
              <a:solidFill>
                <a:schemeClr val="bg1"/>
              </a:solidFill>
            </a:endParaRPr>
          </a:p>
        </p:txBody>
      </p:sp>
      <p:sp>
        <p:nvSpPr>
          <p:cNvPr id="11" name="Content Placeholder 10"/>
          <p:cNvSpPr>
            <a:spLocks noGrp="1"/>
          </p:cNvSpPr>
          <p:nvPr>
            <p:ph idx="10"/>
          </p:nvPr>
        </p:nvSpPr>
        <p:spPr>
          <a:xfrm>
            <a:off x="1007604" y="5085184"/>
            <a:ext cx="7128792" cy="720080"/>
          </a:xfrm>
        </p:spPr>
        <p:txBody>
          <a:bodyPr/>
          <a:lstStyle/>
          <a:p>
            <a:pPr algn="ctr"/>
            <a:r>
              <a:rPr lang="en-US" sz="2400" dirty="0" smtClean="0">
                <a:latin typeface="Arial" panose="020B0604020202020204" pitchFamily="34" charset="0"/>
                <a:cs typeface="Arial" panose="020B0604020202020204" pitchFamily="34" charset="0"/>
              </a:rPr>
              <a:t>Use for short distances.</a:t>
            </a:r>
            <a:endParaRPr lang="en-US" sz="2400" dirty="0">
              <a:latin typeface="Arial" panose="020B0604020202020204" pitchFamily="34" charset="0"/>
              <a:cs typeface="Arial" panose="020B0604020202020204" pitchFamily="34" charset="0"/>
            </a:endParaRPr>
          </a:p>
        </p:txBody>
      </p:sp>
      <p:pic>
        <p:nvPicPr>
          <p:cNvPr id="12" name="Content Placeholder 9"/>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1861073" y="1340768"/>
            <a:ext cx="5421854" cy="3600450"/>
          </a:xfrm>
        </p:spPr>
      </p:pic>
    </p:spTree>
    <p:extLst>
      <p:ext uri="{BB962C8B-B14F-4D97-AF65-F5344CB8AC3E}">
        <p14:creationId xmlns:p14="http://schemas.microsoft.com/office/powerpoint/2010/main" val="76645358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202" dirty="0">
                <a:solidFill>
                  <a:schemeClr val="bg1"/>
                </a:solidFill>
              </a:rPr>
              <a:t>Blanket</a:t>
            </a:r>
            <a:r>
              <a:rPr spc="-326" dirty="0">
                <a:solidFill>
                  <a:schemeClr val="bg1"/>
                </a:solidFill>
              </a:rPr>
              <a:t> </a:t>
            </a:r>
            <a:r>
              <a:rPr spc="-137" dirty="0">
                <a:solidFill>
                  <a:schemeClr val="bg1"/>
                </a:solidFill>
              </a:rPr>
              <a:t>Drag</a:t>
            </a:r>
          </a:p>
        </p:txBody>
      </p:sp>
      <p:sp>
        <p:nvSpPr>
          <p:cNvPr id="8" name="Content Placeholder 7"/>
          <p:cNvSpPr>
            <a:spLocks noGrp="1"/>
          </p:cNvSpPr>
          <p:nvPr>
            <p:ph idx="10"/>
          </p:nvPr>
        </p:nvSpPr>
        <p:spPr>
          <a:xfrm>
            <a:off x="0" y="1844824"/>
            <a:ext cx="4320480" cy="3600400"/>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Support victim’s head.</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Use for longer distances.</a:t>
            </a: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171" y="1844824"/>
            <a:ext cx="4213053" cy="2664296"/>
          </a:xfrm>
          <a:prstGeom prst="rect">
            <a:avLst/>
          </a:prstGeom>
        </p:spPr>
      </p:pic>
    </p:spTree>
    <p:extLst>
      <p:ext uri="{BB962C8B-B14F-4D97-AF65-F5344CB8AC3E}">
        <p14:creationId xmlns:p14="http://schemas.microsoft.com/office/powerpoint/2010/main" val="255767834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202" dirty="0">
                <a:solidFill>
                  <a:schemeClr val="bg1"/>
                </a:solidFill>
              </a:rPr>
              <a:t>Packstrap</a:t>
            </a:r>
            <a:r>
              <a:rPr spc="-322" dirty="0">
                <a:solidFill>
                  <a:schemeClr val="bg1"/>
                </a:solidFill>
              </a:rPr>
              <a:t> </a:t>
            </a:r>
            <a:r>
              <a:rPr spc="-180" dirty="0">
                <a:solidFill>
                  <a:schemeClr val="bg1"/>
                </a:solidFill>
              </a:rPr>
              <a:t>Carry</a:t>
            </a:r>
          </a:p>
        </p:txBody>
      </p:sp>
      <p:sp>
        <p:nvSpPr>
          <p:cNvPr id="8" name="Content Placeholder 7"/>
          <p:cNvSpPr>
            <a:spLocks noGrp="1"/>
          </p:cNvSpPr>
          <p:nvPr>
            <p:ph idx="10"/>
          </p:nvPr>
        </p:nvSpPr>
        <p:spPr>
          <a:xfrm>
            <a:off x="467544" y="5157192"/>
            <a:ext cx="8229600" cy="720080"/>
          </a:xfrm>
        </p:spPr>
        <p:txBody>
          <a:bodyPr/>
          <a:lstStyle/>
          <a:p>
            <a:pPr algn="ctr"/>
            <a:r>
              <a:rPr lang="en-US" sz="2400" dirty="0" smtClean="0">
                <a:latin typeface="Arial" panose="020B0604020202020204" pitchFamily="34" charset="0"/>
                <a:cs typeface="Arial" panose="020B0604020202020204" pitchFamily="34" charset="0"/>
              </a:rPr>
              <a:t>For victim who cannot be dragged safely.</a:t>
            </a: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412776"/>
            <a:ext cx="4799040" cy="3187055"/>
          </a:xfrm>
          <a:prstGeom prst="rect">
            <a:avLst/>
          </a:prstGeom>
        </p:spPr>
      </p:pic>
    </p:spTree>
    <p:extLst>
      <p:ext uri="{BB962C8B-B14F-4D97-AF65-F5344CB8AC3E}">
        <p14:creationId xmlns:p14="http://schemas.microsoft.com/office/powerpoint/2010/main" val="155483832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224" dirty="0">
                <a:solidFill>
                  <a:schemeClr val="bg1"/>
                </a:solidFill>
              </a:rPr>
              <a:t>Fireman’s</a:t>
            </a:r>
            <a:r>
              <a:rPr spc="-340" dirty="0">
                <a:solidFill>
                  <a:schemeClr val="bg1"/>
                </a:solidFill>
              </a:rPr>
              <a:t> </a:t>
            </a:r>
            <a:r>
              <a:rPr spc="-176" dirty="0">
                <a:solidFill>
                  <a:schemeClr val="bg1"/>
                </a:solidFill>
              </a:rPr>
              <a:t>Carry</a:t>
            </a:r>
          </a:p>
        </p:txBody>
      </p:sp>
      <p:sp>
        <p:nvSpPr>
          <p:cNvPr id="11" name="Content Placeholder 10"/>
          <p:cNvSpPr>
            <a:spLocks noGrp="1"/>
          </p:cNvSpPr>
          <p:nvPr>
            <p:ph idx="10"/>
          </p:nvPr>
        </p:nvSpPr>
        <p:spPr>
          <a:xfrm>
            <a:off x="5922950" y="5023185"/>
            <a:ext cx="2870069" cy="550909"/>
          </a:xfrm>
        </p:spPr>
        <p:txBody>
          <a:bodyPr/>
          <a:lstStyle/>
          <a:p>
            <a:pPr algn="ctr"/>
            <a:r>
              <a:rPr lang="en-US" sz="2400" dirty="0" smtClean="0">
                <a:latin typeface="Arial" panose="020B0604020202020204" pitchFamily="34" charset="0"/>
                <a:cs typeface="Arial" panose="020B0604020202020204" pitchFamily="34" charset="0"/>
              </a:rPr>
              <a:t>Note: Wrist lock.</a:t>
            </a:r>
            <a:endParaRPr lang="en-US" sz="2400" dirty="0">
              <a:latin typeface="Arial" panose="020B0604020202020204" pitchFamily="34" charset="0"/>
              <a:cs typeface="Arial" panose="020B0604020202020204" pitchFamily="34" charset="0"/>
            </a:endParaRPr>
          </a:p>
        </p:txBody>
      </p:sp>
      <p:grpSp>
        <p:nvGrpSpPr>
          <p:cNvPr id="13" name="Group 12"/>
          <p:cNvGrpSpPr/>
          <p:nvPr/>
        </p:nvGrpSpPr>
        <p:grpSpPr>
          <a:xfrm>
            <a:off x="563737" y="1556792"/>
            <a:ext cx="8016526" cy="3294530"/>
            <a:chOff x="104377" y="1556791"/>
            <a:chExt cx="8016526" cy="3294530"/>
          </a:xfrm>
        </p:grpSpPr>
        <p:sp>
          <p:nvSpPr>
            <p:cNvPr id="5" name="object 5"/>
            <p:cNvSpPr>
              <a:spLocks noChangeAspect="1"/>
            </p:cNvSpPr>
            <p:nvPr/>
          </p:nvSpPr>
          <p:spPr>
            <a:xfrm>
              <a:off x="2991971" y="1556791"/>
              <a:ext cx="2471619" cy="3294529"/>
            </a:xfrm>
            <a:prstGeom prst="rect">
              <a:avLst/>
            </a:prstGeom>
            <a:blipFill>
              <a:blip r:embed="rId2" cstate="print"/>
              <a:stretch>
                <a:fillRect/>
              </a:stretch>
            </a:blipFill>
          </p:spPr>
          <p:txBody>
            <a:bodyPr wrap="square" lIns="0" tIns="0" rIns="0" bIns="0" rtlCol="0"/>
            <a:lstStyle/>
            <a:p>
              <a:endParaRPr sz="1588"/>
            </a:p>
          </p:txBody>
        </p:sp>
        <p:sp>
          <p:nvSpPr>
            <p:cNvPr id="6" name="object 6"/>
            <p:cNvSpPr>
              <a:spLocks noChangeAspect="1"/>
            </p:cNvSpPr>
            <p:nvPr/>
          </p:nvSpPr>
          <p:spPr>
            <a:xfrm>
              <a:off x="104377" y="1556792"/>
              <a:ext cx="2470897" cy="3294529"/>
            </a:xfrm>
            <a:prstGeom prst="rect">
              <a:avLst/>
            </a:prstGeom>
            <a:blipFill>
              <a:blip r:embed="rId3" cstate="print"/>
              <a:stretch>
                <a:fillRect/>
              </a:stretch>
            </a:blipFill>
          </p:spPr>
          <p:txBody>
            <a:bodyPr wrap="square" lIns="0" tIns="0" rIns="0" bIns="0" rtlCol="0"/>
            <a:lstStyle/>
            <a:p>
              <a:endParaRPr sz="1588"/>
            </a:p>
          </p:txBody>
        </p:sp>
        <p:sp>
          <p:nvSpPr>
            <p:cNvPr id="7" name="object 7"/>
            <p:cNvSpPr>
              <a:spLocks noChangeAspect="1"/>
            </p:cNvSpPr>
            <p:nvPr/>
          </p:nvSpPr>
          <p:spPr>
            <a:xfrm>
              <a:off x="5846649" y="1556791"/>
              <a:ext cx="2274254" cy="3294529"/>
            </a:xfrm>
            <a:prstGeom prst="rect">
              <a:avLst/>
            </a:prstGeom>
            <a:blipFill>
              <a:blip r:embed="rId4" cstate="print"/>
              <a:stretch>
                <a:fillRect/>
              </a:stretch>
            </a:blipFill>
          </p:spPr>
          <p:txBody>
            <a:bodyPr wrap="square" lIns="0" tIns="0" rIns="0" bIns="0" rtlCol="0"/>
            <a:lstStyle/>
            <a:p>
              <a:endParaRPr sz="1588"/>
            </a:p>
          </p:txBody>
        </p:sp>
      </p:grpSp>
    </p:spTree>
    <p:extLst>
      <p:ext uri="{BB962C8B-B14F-4D97-AF65-F5344CB8AC3E}">
        <p14:creationId xmlns:p14="http://schemas.microsoft.com/office/powerpoint/2010/main" val="2111447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#3</a:t>
            </a:r>
            <a:endParaRPr lang="en-US" dirty="0"/>
          </a:p>
        </p:txBody>
      </p:sp>
      <p:sp>
        <p:nvSpPr>
          <p:cNvPr id="8" name="Content Placeholder 7"/>
          <p:cNvSpPr>
            <a:spLocks noGrp="1"/>
          </p:cNvSpPr>
          <p:nvPr>
            <p:ph idx="10"/>
          </p:nvPr>
        </p:nvSpPr>
        <p:spPr>
          <a:xfrm>
            <a:off x="1540601" y="980729"/>
            <a:ext cx="7149480" cy="798260"/>
          </a:xfrm>
        </p:spPr>
        <p:txBody>
          <a:bodyPr/>
          <a:lstStyle/>
          <a:p>
            <a:pPr lvl="0" eaLnBrk="0" fontAlgn="base" latinLnBrk="0" hangingPunct="0">
              <a:spcBef>
                <a:spcPct val="0"/>
              </a:spcBef>
              <a:spcAft>
                <a:spcPct val="0"/>
              </a:spcAft>
            </a:pPr>
            <a:r>
              <a:rPr lang="en-US" altLang="en-US" sz="2000" dirty="0">
                <a:latin typeface="Arial" panose="020B0604020202020204" pitchFamily="34" charset="0"/>
              </a:rPr>
              <a:t>Define the term </a:t>
            </a:r>
            <a:r>
              <a:rPr lang="en-US" altLang="en-US" sz="2000" i="1" dirty="0">
                <a:latin typeface="Arial" panose="020B0604020202020204" pitchFamily="34" charset="0"/>
              </a:rPr>
              <a:t>triage</a:t>
            </a:r>
            <a:r>
              <a:rPr lang="en-US" altLang="en-US" sz="2000" dirty="0">
                <a:latin typeface="Arial" panose="020B0604020202020204" pitchFamily="34" charset="0"/>
              </a:rPr>
              <a:t>. Explain the steps necessary to assess and handle a medical emergency until help arrives. </a:t>
            </a:r>
          </a:p>
          <a:p>
            <a:pPr marL="347663" indent="-347663" eaLnBrk="0" latinLnBrk="0" hangingPunct="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1152128" cy="115212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75" t="7186" r="2268" b="16641"/>
          <a:stretch/>
        </p:blipFill>
        <p:spPr>
          <a:xfrm>
            <a:off x="2339752" y="1916832"/>
            <a:ext cx="5544616" cy="4452495"/>
          </a:xfrm>
          <a:prstGeom prst="rect">
            <a:avLst/>
          </a:prstGeom>
        </p:spPr>
      </p:pic>
    </p:spTree>
    <p:extLst>
      <p:ext uri="{BB962C8B-B14F-4D97-AF65-F5344CB8AC3E}">
        <p14:creationId xmlns:p14="http://schemas.microsoft.com/office/powerpoint/2010/main" val="218245797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solidFill>
                  <a:schemeClr val="bg1"/>
                </a:solidFill>
              </a:rPr>
              <a:t>Piggyback Carry</a:t>
            </a:r>
            <a:endParaRPr lang="en-US" dirty="0">
              <a:solidFill>
                <a:schemeClr val="bg1"/>
              </a:solidFill>
            </a:endParaRPr>
          </a:p>
        </p:txBody>
      </p:sp>
      <p:sp>
        <p:nvSpPr>
          <p:cNvPr id="9" name="Content Placeholder 8"/>
          <p:cNvSpPr>
            <a:spLocks noGrp="1"/>
          </p:cNvSpPr>
          <p:nvPr>
            <p:ph idx="10"/>
          </p:nvPr>
        </p:nvSpPr>
        <p:spPr>
          <a:xfrm>
            <a:off x="2699792" y="4725144"/>
            <a:ext cx="3096344" cy="614246"/>
          </a:xfrm>
        </p:spPr>
        <p:txBody>
          <a:bodyPr/>
          <a:lstStyle/>
          <a:p>
            <a:r>
              <a:rPr lang="en-US" sz="2400" dirty="0" smtClean="0">
                <a:latin typeface="Arial" panose="020B0604020202020204" pitchFamily="34" charset="0"/>
                <a:cs typeface="Arial" panose="020B0604020202020204" pitchFamily="34" charset="0"/>
              </a:rPr>
              <a:t>For a lighter victim.</a:t>
            </a:r>
            <a:endParaRPr 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7289" y="1298693"/>
            <a:ext cx="5769422" cy="3240360"/>
          </a:xfrm>
          <a:prstGeom prst="rect">
            <a:avLst/>
          </a:prstGeom>
        </p:spPr>
      </p:pic>
    </p:spTree>
    <p:extLst>
      <p:ext uri="{BB962C8B-B14F-4D97-AF65-F5344CB8AC3E}">
        <p14:creationId xmlns:p14="http://schemas.microsoft.com/office/powerpoint/2010/main" val="264022381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110" dirty="0">
                <a:solidFill>
                  <a:schemeClr val="bg1"/>
                </a:solidFill>
              </a:rPr>
              <a:t>One </a:t>
            </a:r>
            <a:r>
              <a:rPr spc="-141" dirty="0">
                <a:solidFill>
                  <a:schemeClr val="bg1"/>
                </a:solidFill>
              </a:rPr>
              <a:t>Person </a:t>
            </a:r>
            <a:r>
              <a:rPr spc="-154" dirty="0">
                <a:solidFill>
                  <a:schemeClr val="bg1"/>
                </a:solidFill>
              </a:rPr>
              <a:t>Walking</a:t>
            </a:r>
            <a:r>
              <a:rPr spc="-604" dirty="0">
                <a:solidFill>
                  <a:schemeClr val="bg1"/>
                </a:solidFill>
              </a:rPr>
              <a:t> </a:t>
            </a:r>
            <a:r>
              <a:rPr spc="-119" dirty="0">
                <a:solidFill>
                  <a:schemeClr val="bg1"/>
                </a:solidFill>
              </a:rPr>
              <a:t>Assist</a:t>
            </a:r>
          </a:p>
        </p:txBody>
      </p:sp>
      <p:sp>
        <p:nvSpPr>
          <p:cNvPr id="11" name="Content Placeholder 10"/>
          <p:cNvSpPr>
            <a:spLocks noGrp="1"/>
          </p:cNvSpPr>
          <p:nvPr>
            <p:ph idx="10"/>
          </p:nvPr>
        </p:nvSpPr>
        <p:spPr>
          <a:xfrm>
            <a:off x="3995936" y="1556792"/>
            <a:ext cx="4896544" cy="4277071"/>
          </a:xfrm>
        </p:spPr>
        <p:txBody>
          <a:bodyPr/>
          <a:lstStyle/>
          <a:p>
            <a:r>
              <a:rPr lang="en-US" sz="2400" dirty="0" smtClean="0">
                <a:latin typeface="Arial" panose="020B0604020202020204" pitchFamily="34" charset="0"/>
                <a:cs typeface="Arial" panose="020B0604020202020204" pitchFamily="34" charset="0"/>
              </a:rPr>
              <a:t>Responsive victim who can walk with help.</a:t>
            </a: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412776"/>
            <a:ext cx="3473768" cy="5231086"/>
          </a:xfrm>
          <a:prstGeom prst="rect">
            <a:avLst/>
          </a:prstGeom>
        </p:spPr>
      </p:pic>
    </p:spTree>
    <p:extLst>
      <p:ext uri="{BB962C8B-B14F-4D97-AF65-F5344CB8AC3E}">
        <p14:creationId xmlns:p14="http://schemas.microsoft.com/office/powerpoint/2010/main" val="313905486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ctr"/>
            <a:r>
              <a:rPr lang="en-US" dirty="0" smtClean="0">
                <a:solidFill>
                  <a:schemeClr val="bg1"/>
                </a:solidFill>
              </a:rPr>
              <a:t>Two Person Walking Assist</a:t>
            </a:r>
            <a:endParaRPr lang="en-US" dirty="0">
              <a:solidFill>
                <a:schemeClr val="bg1"/>
              </a:solidFill>
            </a:endParaRPr>
          </a:p>
        </p:txBody>
      </p:sp>
      <p:sp>
        <p:nvSpPr>
          <p:cNvPr id="10" name="Content Placeholder 9"/>
          <p:cNvSpPr>
            <a:spLocks noGrp="1"/>
          </p:cNvSpPr>
          <p:nvPr>
            <p:ph idx="10"/>
          </p:nvPr>
        </p:nvSpPr>
        <p:spPr>
          <a:xfrm>
            <a:off x="457199" y="5085184"/>
            <a:ext cx="8229600" cy="720080"/>
          </a:xfrm>
        </p:spPr>
        <p:txBody>
          <a:bodyPr/>
          <a:lstStyle/>
          <a:p>
            <a:pPr algn="ctr"/>
            <a:r>
              <a:rPr lang="en-US" sz="2400" dirty="0" smtClean="0">
                <a:latin typeface="Arial" panose="020B0604020202020204" pitchFamily="34" charset="0"/>
                <a:cs typeface="Arial" panose="020B0604020202020204" pitchFamily="34" charset="0"/>
              </a:rPr>
              <a:t>Responsive victim who can walk with help.</a:t>
            </a:r>
            <a:endParaRPr lang="en-US" sz="24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6475" y="1351667"/>
            <a:ext cx="5331049" cy="3540150"/>
          </a:xfrm>
          <a:prstGeom prst="rect">
            <a:avLst/>
          </a:prstGeom>
        </p:spPr>
      </p:pic>
    </p:spTree>
    <p:extLst>
      <p:ext uri="{BB962C8B-B14F-4D97-AF65-F5344CB8AC3E}">
        <p14:creationId xmlns:p14="http://schemas.microsoft.com/office/powerpoint/2010/main" val="249140114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dirty="0" smtClean="0">
                <a:solidFill>
                  <a:schemeClr val="bg1"/>
                </a:solidFill>
              </a:rPr>
              <a:t>Two-Handed Seat Carry</a:t>
            </a:r>
            <a:endParaRPr lang="en-US" dirty="0">
              <a:solidFill>
                <a:schemeClr val="bg1"/>
              </a:solidFill>
            </a:endParaRPr>
          </a:p>
        </p:txBody>
      </p:sp>
      <p:sp>
        <p:nvSpPr>
          <p:cNvPr id="10" name="Content Placeholder 9"/>
          <p:cNvSpPr>
            <a:spLocks noGrp="1"/>
          </p:cNvSpPr>
          <p:nvPr>
            <p:ph idx="10"/>
          </p:nvPr>
        </p:nvSpPr>
        <p:spPr>
          <a:xfrm>
            <a:off x="467544" y="2276872"/>
            <a:ext cx="3744416" cy="576064"/>
          </a:xfrm>
        </p:spPr>
        <p:txBody>
          <a:bodyPr/>
          <a:lstStyle/>
          <a:p>
            <a:r>
              <a:rPr lang="en-US" sz="2400" dirty="0" smtClean="0">
                <a:latin typeface="Arial" panose="020B0604020202020204" pitchFamily="34" charset="0"/>
                <a:cs typeface="Arial" panose="020B0604020202020204" pitchFamily="34" charset="0"/>
              </a:rPr>
              <a:t>Use with two rescuers.</a:t>
            </a:r>
            <a:endParaRPr lang="en-US" sz="2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1548010"/>
            <a:ext cx="3675734" cy="3177133"/>
          </a:xfrm>
          <a:prstGeom prst="rect">
            <a:avLst/>
          </a:prstGeom>
        </p:spPr>
      </p:pic>
    </p:spTree>
    <p:extLst>
      <p:ext uri="{BB962C8B-B14F-4D97-AF65-F5344CB8AC3E}">
        <p14:creationId xmlns:p14="http://schemas.microsoft.com/office/powerpoint/2010/main" val="97343922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Improvised Stretcher</a:t>
            </a:r>
            <a:endParaRPr lang="en-US" dirty="0">
              <a:solidFill>
                <a:schemeClr val="bg1"/>
              </a:solidFill>
            </a:endParaRPr>
          </a:p>
        </p:txBody>
      </p:sp>
      <p:sp>
        <p:nvSpPr>
          <p:cNvPr id="4" name="Content Placeholder 3"/>
          <p:cNvSpPr>
            <a:spLocks noGrp="1"/>
          </p:cNvSpPr>
          <p:nvPr>
            <p:ph idx="10"/>
          </p:nvPr>
        </p:nvSpPr>
        <p:spPr>
          <a:xfrm>
            <a:off x="0" y="1484784"/>
            <a:ext cx="4788024" cy="4680520"/>
          </a:xfrm>
        </p:spPr>
        <p:txBody>
          <a:bodyPr/>
          <a:lstStyle/>
          <a:p>
            <a:pPr marL="457200" indent="-457200">
              <a:buFont typeface="+mj-lt"/>
              <a:buAutoNum type="arabicPeriod"/>
            </a:pPr>
            <a:r>
              <a:rPr lang="en-US" sz="2000" dirty="0">
                <a:latin typeface="Arial" panose="020B0604020202020204" pitchFamily="34" charset="0"/>
                <a:cs typeface="Arial" panose="020B0604020202020204" pitchFamily="34" charset="0"/>
              </a:rPr>
              <a:t>To move a </a:t>
            </a:r>
            <a:r>
              <a:rPr lang="en-US" sz="2000" dirty="0" smtClean="0">
                <a:latin typeface="Arial" panose="020B0604020202020204" pitchFamily="34" charset="0"/>
                <a:cs typeface="Arial" panose="020B0604020202020204" pitchFamily="34" charset="0"/>
              </a:rPr>
              <a:t>victim </a:t>
            </a:r>
            <a:r>
              <a:rPr lang="en-US" sz="2000" dirty="0">
                <a:latin typeface="Arial" panose="020B0604020202020204" pitchFamily="34" charset="0"/>
                <a:cs typeface="Arial" panose="020B0604020202020204" pitchFamily="34" charset="0"/>
              </a:rPr>
              <a:t>onto a stretcher, </a:t>
            </a:r>
            <a:r>
              <a:rPr lang="en-US" sz="2000" dirty="0" smtClean="0">
                <a:latin typeface="Arial" panose="020B0604020202020204" pitchFamily="34" charset="0"/>
                <a:cs typeface="Arial" panose="020B0604020202020204" pitchFamily="34" charset="0"/>
              </a:rPr>
              <a:t>position </a:t>
            </a:r>
            <a:r>
              <a:rPr lang="en-US" sz="2000" dirty="0">
                <a:latin typeface="Arial" panose="020B0604020202020204" pitchFamily="34" charset="0"/>
                <a:cs typeface="Arial" panose="020B0604020202020204" pitchFamily="34" charset="0"/>
              </a:rPr>
              <a:t>the </a:t>
            </a:r>
            <a:r>
              <a:rPr lang="en-US" sz="2000" dirty="0" smtClean="0">
                <a:latin typeface="Arial" panose="020B0604020202020204" pitchFamily="34" charset="0"/>
                <a:cs typeface="Arial" panose="020B0604020202020204" pitchFamily="34" charset="0"/>
              </a:rPr>
              <a:t>stretcher next to the  victim. </a:t>
            </a:r>
          </a:p>
          <a:p>
            <a:pPr marL="457200" indent="-457200">
              <a:buFont typeface="+mj-lt"/>
              <a:buAutoNum type="arabicPeriod"/>
            </a:pPr>
            <a:r>
              <a:rPr lang="en-US" sz="2000" dirty="0" smtClean="0">
                <a:latin typeface="Arial" panose="020B0604020202020204" pitchFamily="34" charset="0"/>
                <a:cs typeface="Arial" panose="020B0604020202020204" pitchFamily="34" charset="0"/>
              </a:rPr>
              <a:t>The victim should be on their       back </a:t>
            </a:r>
            <a:r>
              <a:rPr lang="en-US" sz="2000" dirty="0">
                <a:latin typeface="Arial" panose="020B0604020202020204" pitchFamily="34" charset="0"/>
                <a:cs typeface="Arial" panose="020B0604020202020204" pitchFamily="34" charset="0"/>
              </a:rPr>
              <a:t>with </a:t>
            </a:r>
            <a:r>
              <a:rPr lang="en-US" sz="2000" dirty="0" smtClean="0">
                <a:latin typeface="Arial" panose="020B0604020202020204" pitchFamily="34" charset="0"/>
                <a:cs typeface="Arial" panose="020B0604020202020204" pitchFamily="34" charset="0"/>
              </a:rPr>
              <a:t>their </a:t>
            </a:r>
            <a:r>
              <a:rPr lang="en-US" sz="2000" dirty="0">
                <a:latin typeface="Arial" panose="020B0604020202020204" pitchFamily="34" charset="0"/>
                <a:cs typeface="Arial" panose="020B0604020202020204" pitchFamily="34" charset="0"/>
              </a:rPr>
              <a:t>arms at </a:t>
            </a:r>
            <a:r>
              <a:rPr lang="en-US" sz="2000" dirty="0" smtClean="0">
                <a:latin typeface="Arial" panose="020B0604020202020204" pitchFamily="34" charset="0"/>
                <a:cs typeface="Arial" panose="020B0604020202020204" pitchFamily="34" charset="0"/>
              </a:rPr>
              <a:t>their </a:t>
            </a:r>
            <a:r>
              <a:rPr lang="en-US" sz="2000" dirty="0">
                <a:latin typeface="Arial" panose="020B0604020202020204" pitchFamily="34" charset="0"/>
                <a:cs typeface="Arial" panose="020B0604020202020204" pitchFamily="34" charset="0"/>
              </a:rPr>
              <a:t>side. </a:t>
            </a:r>
            <a:endParaRPr lang="en-US" sz="2000" dirty="0" smtClean="0">
              <a:latin typeface="Arial" panose="020B0604020202020204" pitchFamily="34" charset="0"/>
              <a:cs typeface="Arial" panose="020B0604020202020204" pitchFamily="34" charset="0"/>
            </a:endParaRPr>
          </a:p>
          <a:p>
            <a:pPr marL="457200" indent="-457200">
              <a:buFont typeface="+mj-lt"/>
              <a:buAutoNum type="arabicPeriod"/>
            </a:pPr>
            <a:r>
              <a:rPr lang="en-US" sz="2000" b="1" dirty="0" smtClean="0">
                <a:latin typeface="Arial" panose="020B0604020202020204" pitchFamily="34" charset="0"/>
                <a:cs typeface="Arial" panose="020B0604020202020204" pitchFamily="34" charset="0"/>
              </a:rPr>
              <a:t>Support </a:t>
            </a:r>
            <a:r>
              <a:rPr lang="en-US" sz="2000" b="1" dirty="0">
                <a:latin typeface="Arial" panose="020B0604020202020204" pitchFamily="34" charset="0"/>
                <a:cs typeface="Arial" panose="020B0604020202020204" pitchFamily="34" charset="0"/>
              </a:rPr>
              <a:t>the head in alignment with the spine throughout. </a:t>
            </a:r>
            <a:endParaRPr lang="en-US" sz="2000" b="1" dirty="0" smtClean="0">
              <a:latin typeface="Arial" panose="020B0604020202020204" pitchFamily="34" charset="0"/>
              <a:cs typeface="Arial" panose="020B0604020202020204" pitchFamily="34" charset="0"/>
            </a:endParaRPr>
          </a:p>
          <a:p>
            <a:pPr marL="457200" indent="-457200">
              <a:buFont typeface="+mj-lt"/>
              <a:buAutoNum type="arabicPeriod"/>
            </a:pPr>
            <a:r>
              <a:rPr lang="en-US" sz="2000" dirty="0">
                <a:latin typeface="Arial" panose="020B0604020202020204" pitchFamily="34" charset="0"/>
                <a:cs typeface="Arial" panose="020B0604020202020204" pitchFamily="34" charset="0"/>
              </a:rPr>
              <a:t>Place the victims arms across </a:t>
            </a:r>
            <a:r>
              <a:rPr lang="en-US" sz="2000" dirty="0" smtClean="0">
                <a:latin typeface="Arial" panose="020B0604020202020204" pitchFamily="34" charset="0"/>
                <a:cs typeface="Arial" panose="020B0604020202020204" pitchFamily="34" charset="0"/>
              </a:rPr>
              <a:t>     their </a:t>
            </a:r>
            <a:r>
              <a:rPr lang="en-US" sz="2000" dirty="0">
                <a:latin typeface="Arial" panose="020B0604020202020204" pitchFamily="34" charset="0"/>
                <a:cs typeface="Arial" panose="020B0604020202020204" pitchFamily="34" charset="0"/>
              </a:rPr>
              <a:t>chest.</a:t>
            </a:r>
          </a:p>
          <a:p>
            <a:pPr marL="457200" indent="-457200">
              <a:buFont typeface="+mj-lt"/>
              <a:buAutoNum type="arabicPeriod"/>
            </a:pPr>
            <a:r>
              <a:rPr lang="en-US" sz="2000" dirty="0" smtClean="0">
                <a:latin typeface="Arial" panose="020B0604020202020204" pitchFamily="34" charset="0"/>
                <a:cs typeface="Arial" panose="020B0604020202020204" pitchFamily="34" charset="0"/>
              </a:rPr>
              <a:t>Logroll </a:t>
            </a:r>
            <a:r>
              <a:rPr lang="en-US" sz="2000" dirty="0">
                <a:latin typeface="Arial" panose="020B0604020202020204" pitchFamily="34" charset="0"/>
                <a:cs typeface="Arial" panose="020B0604020202020204" pitchFamily="34" charset="0"/>
              </a:rPr>
              <a:t>the patient on their </a:t>
            </a:r>
            <a:r>
              <a:rPr lang="en-US" sz="2000" dirty="0" smtClean="0">
                <a:latin typeface="Arial" panose="020B0604020202020204" pitchFamily="34" charset="0"/>
                <a:cs typeface="Arial" panose="020B0604020202020204" pitchFamily="34" charset="0"/>
              </a:rPr>
              <a:t>side.  Slide </a:t>
            </a:r>
            <a:r>
              <a:rPr lang="en-US" sz="2000" dirty="0">
                <a:latin typeface="Arial" panose="020B0604020202020204" pitchFamily="34" charset="0"/>
                <a:cs typeface="Arial" panose="020B0604020202020204" pitchFamily="34" charset="0"/>
              </a:rPr>
              <a:t>the stretcher underneath. </a:t>
            </a:r>
            <a:endParaRPr lang="en-US" sz="2000" dirty="0" smtClean="0">
              <a:latin typeface="Arial" panose="020B0604020202020204" pitchFamily="34" charset="0"/>
              <a:cs typeface="Arial" panose="020B0604020202020204" pitchFamily="34" charset="0"/>
            </a:endParaRPr>
          </a:p>
          <a:p>
            <a:pPr marL="457200" indent="-457200">
              <a:buFont typeface="+mj-lt"/>
              <a:buAutoNum type="arabicPeriod"/>
            </a:pPr>
            <a:r>
              <a:rPr lang="en-US" sz="2000" dirty="0" smtClean="0">
                <a:latin typeface="Arial" panose="020B0604020202020204" pitchFamily="34" charset="0"/>
                <a:cs typeface="Arial" panose="020B0604020202020204" pitchFamily="34" charset="0"/>
              </a:rPr>
              <a:t>Roll the patient back onto the       stretcher.</a:t>
            </a:r>
            <a:endParaRPr lang="en-US" sz="2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4499992" y="3626994"/>
            <a:ext cx="4540406" cy="2304256"/>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51775" y="1062090"/>
            <a:ext cx="2925433" cy="2564904"/>
          </a:xfrm>
          <a:prstGeom prst="rect">
            <a:avLst/>
          </a:prstGeom>
        </p:spPr>
      </p:pic>
    </p:spTree>
    <p:extLst>
      <p:ext uri="{BB962C8B-B14F-4D97-AF65-F5344CB8AC3E}">
        <p14:creationId xmlns:p14="http://schemas.microsoft.com/office/powerpoint/2010/main" val="99433008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3735" y="1718089"/>
            <a:ext cx="4951249" cy="1569660"/>
          </a:xfrm>
          <a:prstGeom prst="rect">
            <a:avLst/>
          </a:prstGeom>
          <a:noFill/>
        </p:spPr>
        <p:txBody>
          <a:bodyPr wrap="square" lIns="91440" tIns="45720" rIns="91440" bIns="45720">
            <a:spAutoFit/>
          </a:bodyPr>
          <a:lstStyle/>
          <a:p>
            <a:pPr algn="ctr"/>
            <a:r>
              <a:rPr lang="en-US" sz="9600" b="1" cap="none" spc="0" dirty="0" smtClean="0">
                <a:ln w="22225">
                  <a:solidFill>
                    <a:schemeClr val="accent2"/>
                  </a:solidFill>
                  <a:prstDash val="solid"/>
                </a:ln>
                <a:solidFill>
                  <a:schemeClr val="accent2">
                    <a:lumMod val="40000"/>
                    <a:lumOff val="60000"/>
                  </a:schemeClr>
                </a:solidFill>
                <a:effectLst/>
              </a:rPr>
              <a:t>Practice</a:t>
            </a:r>
          </a:p>
        </p:txBody>
      </p:sp>
      <p:sp>
        <p:nvSpPr>
          <p:cNvPr id="2" name="Title 1"/>
          <p:cNvSpPr>
            <a:spLocks noGrp="1"/>
          </p:cNvSpPr>
          <p:nvPr>
            <p:ph type="title"/>
          </p:nvPr>
        </p:nvSpPr>
        <p:spPr/>
        <p:txBody>
          <a:bodyPr/>
          <a:lstStyle/>
          <a:p>
            <a:pPr marL="401191" marR="4483" indent="-390546" algn="ctr">
              <a:spcBef>
                <a:spcPts val="88"/>
              </a:spcBef>
            </a:pPr>
            <a:r>
              <a:rPr lang="en-US" spc="-176" dirty="0" smtClean="0">
                <a:solidFill>
                  <a:schemeClr val="bg1"/>
                </a:solidFill>
              </a:rPr>
              <a:t>Moving Victims</a:t>
            </a:r>
            <a:endParaRPr lang="en-US"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3451977"/>
            <a:ext cx="3024336" cy="314293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1772816"/>
            <a:ext cx="2183894" cy="3096344"/>
          </a:xfrm>
          <a:prstGeom prst="rect">
            <a:avLst/>
          </a:prstGeom>
        </p:spPr>
      </p:pic>
    </p:spTree>
    <p:extLst>
      <p:ext uri="{BB962C8B-B14F-4D97-AF65-F5344CB8AC3E}">
        <p14:creationId xmlns:p14="http://schemas.microsoft.com/office/powerpoint/2010/main" val="407296548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#15</a:t>
            </a:r>
            <a:endParaRPr lang="en-US" dirty="0"/>
          </a:p>
        </p:txBody>
      </p:sp>
      <p:sp>
        <p:nvSpPr>
          <p:cNvPr id="8" name="Content Placeholder 7"/>
          <p:cNvSpPr>
            <a:spLocks noGrp="1"/>
          </p:cNvSpPr>
          <p:nvPr>
            <p:ph idx="10"/>
          </p:nvPr>
        </p:nvSpPr>
        <p:spPr>
          <a:xfrm>
            <a:off x="1547664" y="1069514"/>
            <a:ext cx="7149480" cy="4923175"/>
          </a:xfrm>
        </p:spPr>
        <p:txBody>
          <a:bodyPr/>
          <a:lstStyle/>
          <a:p>
            <a:pPr eaLnBrk="0" latinLnBrk="0" hangingPunct="0"/>
            <a:r>
              <a:rPr lang="en-US" sz="2000" dirty="0">
                <a:latin typeface="Arial" panose="020B0604020202020204" pitchFamily="34" charset="0"/>
                <a:cs typeface="Arial" panose="020B0604020202020204" pitchFamily="34" charset="0"/>
              </a:rPr>
              <a:t>Describe the following: </a:t>
            </a:r>
          </a:p>
          <a:p>
            <a:pPr marL="914400" lvl="1" indent="-457200" eaLnBrk="0" latinLnBrk="0" hangingPunct="0">
              <a:buFont typeface="+mj-lt"/>
              <a:buAutoNum type="alphaLcPeriod"/>
            </a:pPr>
            <a:r>
              <a:rPr lang="en-US" sz="2000" dirty="0">
                <a:solidFill>
                  <a:schemeClr val="tx1">
                    <a:lumMod val="75000"/>
                    <a:lumOff val="25000"/>
                  </a:schemeClr>
                </a:solidFill>
                <a:latin typeface="Arial" panose="020B0604020202020204" pitchFamily="34" charset="0"/>
                <a:cs typeface="Arial" panose="020B0604020202020204" pitchFamily="34" charset="0"/>
              </a:rPr>
              <a:t>The indications that someone might be a danger to themselves or others.</a:t>
            </a:r>
          </a:p>
          <a:p>
            <a:pPr marL="914400" lvl="1" indent="-457200" eaLnBrk="0" latinLnBrk="0" hangingPunct="0">
              <a:buFont typeface="+mj-lt"/>
              <a:buAutoNum type="alphaLcPeriod"/>
            </a:pPr>
            <a:r>
              <a:rPr lang="en-US" sz="2000" dirty="0">
                <a:solidFill>
                  <a:schemeClr val="tx1">
                    <a:lumMod val="75000"/>
                    <a:lumOff val="25000"/>
                  </a:schemeClr>
                </a:solidFill>
                <a:latin typeface="Arial" panose="020B0604020202020204" pitchFamily="34" charset="0"/>
                <a:cs typeface="Arial" panose="020B0604020202020204" pitchFamily="34" charset="0"/>
              </a:rPr>
              <a:t>What action you should take if you suspect that someone might be a danger to themselves or others. </a:t>
            </a:r>
          </a:p>
          <a:p>
            <a:pPr marL="347663" indent="-347663" eaLnBrk="0" latinLnBrk="0" hangingPunct="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1152128" cy="115212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0400"/>
          <a:stretch/>
        </p:blipFill>
        <p:spPr>
          <a:xfrm>
            <a:off x="1992261" y="3212976"/>
            <a:ext cx="6779150" cy="2654027"/>
          </a:xfrm>
          <a:prstGeom prst="rect">
            <a:avLst/>
          </a:prstGeom>
        </p:spPr>
      </p:pic>
    </p:spTree>
    <p:extLst>
      <p:ext uri="{BB962C8B-B14F-4D97-AF65-F5344CB8AC3E}">
        <p14:creationId xmlns:p14="http://schemas.microsoft.com/office/powerpoint/2010/main" val="14065414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Gravely Disabled </a:t>
            </a:r>
            <a:endParaRPr lang="en-US" dirty="0">
              <a:solidFill>
                <a:schemeClr val="bg1"/>
              </a:solidFill>
            </a:endParaRPr>
          </a:p>
        </p:txBody>
      </p:sp>
      <p:sp>
        <p:nvSpPr>
          <p:cNvPr id="4" name="Content Placeholder 3"/>
          <p:cNvSpPr>
            <a:spLocks noGrp="1"/>
          </p:cNvSpPr>
          <p:nvPr>
            <p:ph idx="10"/>
          </p:nvPr>
        </p:nvSpPr>
        <p:spPr>
          <a:xfrm>
            <a:off x="0" y="1484784"/>
            <a:ext cx="4932040" cy="4680520"/>
          </a:xfrm>
        </p:spPr>
        <p:txBody>
          <a:bodyPr/>
          <a:lstStyle/>
          <a:p>
            <a:pPr marL="342900" indent="-342900" eaLnBrk="0" latinLnBrk="0" hangingPunct="0">
              <a:buFont typeface="Arial" panose="020B0604020202020204" pitchFamily="34" charset="0"/>
              <a:buChar char="•"/>
            </a:pPr>
            <a:r>
              <a:rPr lang="en-US" sz="2000" dirty="0">
                <a:latin typeface="Arial" panose="020B0604020202020204" pitchFamily="34" charset="0"/>
                <a:cs typeface="Arial" panose="020B0604020202020204" pitchFamily="34" charset="0"/>
              </a:rPr>
              <a:t>Gravely disabled means a condition in which </a:t>
            </a:r>
            <a:r>
              <a:rPr lang="en-US" sz="2000" dirty="0" smtClean="0">
                <a:latin typeface="Arial" panose="020B0604020202020204" pitchFamily="34" charset="0"/>
                <a:cs typeface="Arial" panose="020B0604020202020204" pitchFamily="34" charset="0"/>
              </a:rPr>
              <a:t>persons, </a:t>
            </a:r>
            <a:r>
              <a:rPr lang="en-US" sz="2000" dirty="0">
                <a:latin typeface="Arial" panose="020B0604020202020204" pitchFamily="34" charset="0"/>
                <a:cs typeface="Arial" panose="020B0604020202020204" pitchFamily="34" charset="0"/>
              </a:rPr>
              <a:t>as a result of a behavioral health </a:t>
            </a:r>
            <a:r>
              <a:rPr lang="en-US" sz="2000" dirty="0" smtClean="0">
                <a:latin typeface="Arial" panose="020B0604020202020204" pitchFamily="34" charset="0"/>
                <a:cs typeface="Arial" panose="020B0604020202020204" pitchFamily="34" charset="0"/>
              </a:rPr>
              <a:t>disorder are a danger to themselves or others. </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It is important to recognize people </a:t>
            </a:r>
            <a:r>
              <a:rPr lang="en-US" sz="2000" dirty="0">
                <a:latin typeface="Arial" panose="020B0604020202020204" pitchFamily="34" charset="0"/>
                <a:cs typeface="Arial" panose="020B0604020202020204" pitchFamily="34" charset="0"/>
              </a:rPr>
              <a:t>in extreme psychological </a:t>
            </a:r>
            <a:r>
              <a:rPr lang="en-US" sz="2000" dirty="0" smtClean="0">
                <a:latin typeface="Arial" panose="020B0604020202020204" pitchFamily="34" charset="0"/>
                <a:cs typeface="Arial" panose="020B0604020202020204" pitchFamily="34" charset="0"/>
              </a:rPr>
              <a:t>distress and try to get them the help they need.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1628800"/>
            <a:ext cx="3759876" cy="2506584"/>
          </a:xfrm>
          <a:prstGeom prst="rect">
            <a:avLst/>
          </a:prstGeom>
        </p:spPr>
      </p:pic>
    </p:spTree>
    <p:extLst>
      <p:ext uri="{BB962C8B-B14F-4D97-AF65-F5344CB8AC3E}">
        <p14:creationId xmlns:p14="http://schemas.microsoft.com/office/powerpoint/2010/main" val="11350430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Danger to Self</a:t>
            </a:r>
            <a:endParaRPr lang="en-US" dirty="0">
              <a:solidFill>
                <a:schemeClr val="bg1"/>
              </a:solidFill>
            </a:endParaRPr>
          </a:p>
        </p:txBody>
      </p:sp>
      <p:sp>
        <p:nvSpPr>
          <p:cNvPr id="4" name="Content Placeholder 3"/>
          <p:cNvSpPr>
            <a:spLocks noGrp="1"/>
          </p:cNvSpPr>
          <p:nvPr>
            <p:ph idx="10"/>
          </p:nvPr>
        </p:nvSpPr>
        <p:spPr>
          <a:xfrm>
            <a:off x="323528" y="1484784"/>
            <a:ext cx="8280920" cy="4896544"/>
          </a:xfrm>
        </p:spPr>
        <p:txBody>
          <a:bodyPr/>
          <a:lstStyle/>
          <a:p>
            <a:r>
              <a:rPr lang="en-US" sz="2400" b="1" dirty="0" smtClean="0">
                <a:latin typeface="Arial" panose="020B0604020202020204" pitchFamily="34" charset="0"/>
                <a:cs typeface="Arial" panose="020B0604020202020204" pitchFamily="34" charset="0"/>
              </a:rPr>
              <a:t>Ways </a:t>
            </a:r>
            <a:r>
              <a:rPr lang="en-US" sz="2400" b="1" dirty="0">
                <a:latin typeface="Arial" panose="020B0604020202020204" pitchFamily="34" charset="0"/>
                <a:cs typeface="Arial" panose="020B0604020202020204" pitchFamily="34" charset="0"/>
              </a:rPr>
              <a:t>people self-harm can include:</a:t>
            </a:r>
          </a:p>
          <a:p>
            <a:pPr marL="347663" lvl="1" indent="-342900">
              <a:buFont typeface="+mj-lt"/>
              <a:buAutoNum type="arabi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Cutting themselves.</a:t>
            </a:r>
          </a:p>
          <a:p>
            <a:pPr marL="347663" lvl="1" indent="-342900">
              <a:buFont typeface="+mj-lt"/>
              <a:buAutoNum type="arabi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Poisoning themselves.</a:t>
            </a:r>
          </a:p>
          <a:p>
            <a:pPr marL="347663" lvl="1" indent="-342900">
              <a:buFont typeface="+mj-lt"/>
              <a:buAutoNum type="arabi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Over-eating or under-eating.</a:t>
            </a:r>
          </a:p>
          <a:p>
            <a:pPr marL="347663" lvl="1" indent="-342900">
              <a:buFont typeface="+mj-lt"/>
              <a:buAutoNum type="arabi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Exercising excessively.</a:t>
            </a:r>
          </a:p>
          <a:p>
            <a:pPr marL="347663" lvl="1" indent="-342900">
              <a:buFont typeface="+mj-lt"/>
              <a:buAutoNum type="arabi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Biting themselves.</a:t>
            </a:r>
          </a:p>
          <a:p>
            <a:pPr marL="347663" lvl="1" indent="-342900">
              <a:buFont typeface="+mj-lt"/>
              <a:buAutoNum type="arabi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Picking or scratching at their skin.</a:t>
            </a:r>
          </a:p>
          <a:p>
            <a:pPr marL="347663" lvl="1" indent="-342900">
              <a:buFont typeface="+mj-lt"/>
              <a:buAutoNum type="arabi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Burning their skin.</a:t>
            </a:r>
          </a:p>
          <a:p>
            <a:pPr marL="347663" lvl="1" indent="-342900">
              <a:buFont typeface="+mj-lt"/>
              <a:buAutoNum type="arabi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Inserting objects into their body.</a:t>
            </a:r>
          </a:p>
          <a:p>
            <a:pPr marL="347663" lvl="1" indent="-342900">
              <a:buFont typeface="+mj-lt"/>
              <a:buAutoNum type="arabi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Hitting themselves or walls.</a:t>
            </a:r>
          </a:p>
          <a:p>
            <a:pPr marL="347663" lvl="1" indent="-342900">
              <a:buFont typeface="+mj-lt"/>
              <a:buAutoNum type="arabi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Misusing alcohol, prescription and recreational drugs.</a:t>
            </a:r>
          </a:p>
          <a:p>
            <a:pPr marL="347663" lvl="1" indent="-342900">
              <a:buFont typeface="+mj-lt"/>
              <a:buAutoNum type="arabi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Pulling their hair.</a:t>
            </a:r>
          </a:p>
          <a:p>
            <a:pPr marL="347663" lvl="1" indent="-342900">
              <a:buFont typeface="+mj-lt"/>
              <a:buAutoNum type="arabi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Having unsafe sex.</a:t>
            </a:r>
          </a:p>
          <a:p>
            <a:pPr marL="347663" lvl="1" indent="-342900">
              <a:buFont typeface="+mj-lt"/>
              <a:buAutoNum type="arabicPeriod"/>
            </a:pPr>
            <a:r>
              <a:rPr lang="en-US" sz="1800" dirty="0" smtClean="0">
                <a:solidFill>
                  <a:schemeClr val="tx1">
                    <a:lumMod val="75000"/>
                    <a:lumOff val="25000"/>
                  </a:schemeClr>
                </a:solidFill>
                <a:latin typeface="Arial" panose="020B0604020202020204" pitchFamily="34" charset="0"/>
                <a:cs typeface="Arial" panose="020B0604020202020204" pitchFamily="34" charset="0"/>
              </a:rPr>
              <a:t>Getting into fights where they know they will get hurt.</a:t>
            </a:r>
          </a:p>
          <a:p>
            <a:pPr marL="1085850" lvl="1" indent="-342900" eaLnBrk="0" latinLnBrk="0" hangingPunct="0">
              <a:buFont typeface="Arial" panose="020B0604020202020204" pitchFamily="34" charset="0"/>
              <a:buChar char="•"/>
            </a:pPr>
            <a:endParaRPr lang="en-US" sz="18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2060848"/>
            <a:ext cx="4006460" cy="2664296"/>
          </a:xfrm>
          <a:prstGeom prst="rect">
            <a:avLst/>
          </a:prstGeom>
        </p:spPr>
      </p:pic>
    </p:spTree>
    <p:extLst>
      <p:ext uri="{BB962C8B-B14F-4D97-AF65-F5344CB8AC3E}">
        <p14:creationId xmlns:p14="http://schemas.microsoft.com/office/powerpoint/2010/main" val="263745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Danger to Self</a:t>
            </a:r>
            <a:endParaRPr lang="en-US" dirty="0">
              <a:solidFill>
                <a:schemeClr val="bg1"/>
              </a:solidFill>
            </a:endParaRPr>
          </a:p>
        </p:txBody>
      </p:sp>
      <p:sp>
        <p:nvSpPr>
          <p:cNvPr id="4" name="Content Placeholder 3"/>
          <p:cNvSpPr>
            <a:spLocks noGrp="1"/>
          </p:cNvSpPr>
          <p:nvPr>
            <p:ph idx="10"/>
          </p:nvPr>
        </p:nvSpPr>
        <p:spPr>
          <a:xfrm>
            <a:off x="323528" y="1484784"/>
            <a:ext cx="8424936" cy="4824536"/>
          </a:xfrm>
        </p:spPr>
        <p:txBody>
          <a:bodyPr/>
          <a:lstStyle/>
          <a:p>
            <a:pPr eaLnBrk="0" latinLnBrk="0" hangingPunct="0"/>
            <a:r>
              <a:rPr lang="en-US" sz="2400" b="1" dirty="0" smtClean="0">
                <a:latin typeface="Arial" panose="020B0604020202020204" pitchFamily="34" charset="0"/>
                <a:cs typeface="Arial" panose="020B0604020202020204" pitchFamily="34" charset="0"/>
              </a:rPr>
              <a:t>Common suicide warning signs:</a:t>
            </a:r>
          </a:p>
          <a:p>
            <a:pPr marL="342900" indent="-342900" eaLnBrk="0" latinLnBrk="0" hangingPunct="0">
              <a:buFont typeface="+mj-lt"/>
              <a:buAutoNum type="arabicPeriod"/>
            </a:pPr>
            <a:r>
              <a:rPr lang="en-US" sz="1800" b="1" dirty="0" smtClean="0">
                <a:latin typeface="Arial" panose="020B0604020202020204" pitchFamily="34" charset="0"/>
                <a:cs typeface="Arial" panose="020B0604020202020204" pitchFamily="34" charset="0"/>
              </a:rPr>
              <a:t>Being </a:t>
            </a:r>
            <a:r>
              <a:rPr lang="en-US" sz="1800" b="1" dirty="0">
                <a:latin typeface="Arial" panose="020B0604020202020204" pitchFamily="34" charset="0"/>
                <a:cs typeface="Arial" panose="020B0604020202020204" pitchFamily="34" charset="0"/>
              </a:rPr>
              <a:t>sad or moody:</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Depression </a:t>
            </a:r>
            <a:r>
              <a:rPr lang="en-US" sz="1800" dirty="0">
                <a:latin typeface="Arial" panose="020B0604020202020204" pitchFamily="34" charset="0"/>
                <a:cs typeface="Arial" panose="020B0604020202020204" pitchFamily="34" charset="0"/>
              </a:rPr>
              <a:t>is a major risk factor for suicide.</a:t>
            </a:r>
          </a:p>
          <a:p>
            <a:pPr marL="342900" indent="-342900" eaLnBrk="0" latinLnBrk="0" hangingPunct="0">
              <a:buFont typeface="+mj-lt"/>
              <a:buAutoNum type="arabicPeriod"/>
            </a:pPr>
            <a:r>
              <a:rPr lang="en-US" sz="1800" b="1" dirty="0">
                <a:latin typeface="Arial" panose="020B0604020202020204" pitchFamily="34" charset="0"/>
                <a:cs typeface="Arial" panose="020B0604020202020204" pitchFamily="34" charset="0"/>
              </a:rPr>
              <a:t>Sudden calmness:</a:t>
            </a:r>
            <a:r>
              <a:rPr lang="en-US" sz="1800" dirty="0">
                <a:latin typeface="Arial" panose="020B0604020202020204" pitchFamily="34" charset="0"/>
                <a:cs typeface="Arial" panose="020B0604020202020204" pitchFamily="34" charset="0"/>
              </a:rPr>
              <a:t> The person suddenly becomes calm after a period of depression or moodiness.</a:t>
            </a:r>
          </a:p>
          <a:p>
            <a:pPr marL="342900" indent="-342900" eaLnBrk="0" latinLnBrk="0" hangingPunct="0">
              <a:buFont typeface="+mj-lt"/>
              <a:buAutoNum type="arabicPeriod"/>
            </a:pPr>
            <a:r>
              <a:rPr lang="en-US" sz="1800" b="1" dirty="0">
                <a:latin typeface="Arial" panose="020B0604020202020204" pitchFamily="34" charset="0"/>
                <a:cs typeface="Arial" panose="020B0604020202020204" pitchFamily="34" charset="0"/>
              </a:rPr>
              <a:t>Withdrawing from others:</a:t>
            </a:r>
            <a:r>
              <a:rPr lang="en-US" sz="1800" dirty="0">
                <a:latin typeface="Arial" panose="020B0604020202020204" pitchFamily="34" charset="0"/>
                <a:cs typeface="Arial" panose="020B0604020202020204" pitchFamily="34" charset="0"/>
              </a:rPr>
              <a:t> The person chooses to be alone and avoids friends or social activities. They also lose of interest or pleasure in activities they previously enjoyed.</a:t>
            </a:r>
          </a:p>
          <a:p>
            <a:pPr marL="342900" indent="-342900" eaLnBrk="0" latinLnBrk="0" hangingPunct="0">
              <a:buFont typeface="+mj-lt"/>
              <a:buAutoNum type="arabicPeriod"/>
            </a:pPr>
            <a:r>
              <a:rPr lang="en-US" sz="1800" b="1" dirty="0">
                <a:latin typeface="Arial" panose="020B0604020202020204" pitchFamily="34" charset="0"/>
                <a:cs typeface="Arial" panose="020B0604020202020204" pitchFamily="34" charset="0"/>
              </a:rPr>
              <a:t>Changes in personality, appearance, sleep pattern:</a:t>
            </a:r>
            <a:r>
              <a:rPr lang="en-US" sz="1800" dirty="0">
                <a:latin typeface="Arial" panose="020B0604020202020204" pitchFamily="34" charset="0"/>
                <a:cs typeface="Arial" panose="020B0604020202020204" pitchFamily="34" charset="0"/>
              </a:rPr>
              <a:t> The person’s attitude or behavior </a:t>
            </a:r>
            <a:r>
              <a:rPr lang="en-US" sz="1800" dirty="0" smtClean="0">
                <a:latin typeface="Arial" panose="020B0604020202020204" pitchFamily="34" charset="0"/>
                <a:cs typeface="Arial" panose="020B0604020202020204" pitchFamily="34" charset="0"/>
              </a:rPr>
              <a:t>changes. </a:t>
            </a:r>
            <a:r>
              <a:rPr lang="en-US" sz="1800" dirty="0">
                <a:latin typeface="Arial" panose="020B0604020202020204" pitchFamily="34" charset="0"/>
                <a:cs typeface="Arial" panose="020B0604020202020204" pitchFamily="34" charset="0"/>
              </a:rPr>
              <a:t>Also, they suddenly become less concerned about their personal appearance. They sleep much more or much less than typical for that person.</a:t>
            </a:r>
          </a:p>
          <a:p>
            <a:pPr marL="342900" indent="-342900" eaLnBrk="0" latinLnBrk="0" hangingPunct="0">
              <a:buFont typeface="+mj-lt"/>
              <a:buAutoNum type="arabicPeriod"/>
            </a:pPr>
            <a:r>
              <a:rPr lang="en-US" sz="1800" b="1" dirty="0">
                <a:latin typeface="Arial" panose="020B0604020202020204" pitchFamily="34" charset="0"/>
                <a:cs typeface="Arial" panose="020B0604020202020204" pitchFamily="34" charset="0"/>
              </a:rPr>
              <a:t>Showing dangerous or self-harmful behavior:</a:t>
            </a:r>
            <a:r>
              <a:rPr lang="en-US" sz="1800" dirty="0">
                <a:latin typeface="Arial" panose="020B0604020202020204" pitchFamily="34" charset="0"/>
                <a:cs typeface="Arial" panose="020B0604020202020204" pitchFamily="34" charset="0"/>
              </a:rPr>
              <a:t> The person engages in potentially dangerous behavior, such as driving </a:t>
            </a:r>
            <a:r>
              <a:rPr lang="en-US" sz="1800" dirty="0" smtClean="0">
                <a:latin typeface="Arial" panose="020B0604020202020204" pitchFamily="34" charset="0"/>
                <a:cs typeface="Arial" panose="020B0604020202020204" pitchFamily="34" charset="0"/>
              </a:rPr>
              <a:t>recklessly or </a:t>
            </a:r>
            <a:r>
              <a:rPr lang="en-US" sz="1800" dirty="0">
                <a:latin typeface="Arial" panose="020B0604020202020204" pitchFamily="34" charset="0"/>
                <a:cs typeface="Arial" panose="020B0604020202020204" pitchFamily="34" charset="0"/>
              </a:rPr>
              <a:t>increase their use of drugs and/or alcohol</a:t>
            </a:r>
            <a:r>
              <a:rPr lang="en-US"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6533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solidFill>
                  <a:schemeClr val="bg1"/>
                </a:solidFill>
              </a:rPr>
              <a:t>Is It Safe?</a:t>
            </a:r>
            <a:endParaRPr lang="en-US" dirty="0">
              <a:solidFill>
                <a:schemeClr val="bg1"/>
              </a:solidFill>
            </a:endParaRPr>
          </a:p>
        </p:txBody>
      </p:sp>
      <p:sp>
        <p:nvSpPr>
          <p:cNvPr id="11" name="Content Placeholder 10"/>
          <p:cNvSpPr>
            <a:spLocks noGrp="1"/>
          </p:cNvSpPr>
          <p:nvPr>
            <p:ph idx="10"/>
          </p:nvPr>
        </p:nvSpPr>
        <p:spPr>
          <a:xfrm>
            <a:off x="-2305" y="1546885"/>
            <a:ext cx="4934345" cy="3600400"/>
          </a:xfrm>
        </p:spPr>
        <p:txBody>
          <a:bodyPr/>
          <a:lstStyle/>
          <a:p>
            <a:pPr marL="383262" marR="511015" indent="-302575">
              <a:spcBef>
                <a:spcPts val="675"/>
              </a:spcBef>
              <a:buFont typeface="Arial"/>
              <a:buChar char="•"/>
              <a:tabLst>
                <a:tab pos="382701" algn="l"/>
                <a:tab pos="383822" algn="l"/>
              </a:tabLst>
            </a:pPr>
            <a:r>
              <a:rPr lang="en-US" sz="2400" spc="13" dirty="0">
                <a:latin typeface="Arial" panose="020B0604020202020204" pitchFamily="34" charset="0"/>
                <a:cs typeface="Arial" panose="020B0604020202020204" pitchFamily="34" charset="0"/>
              </a:rPr>
              <a:t>Take care of yourself, </a:t>
            </a:r>
            <a:r>
              <a:rPr lang="en-US" sz="2400" spc="13" dirty="0" smtClean="0">
                <a:latin typeface="Arial" panose="020B0604020202020204" pitchFamily="34" charset="0"/>
                <a:cs typeface="Arial" panose="020B0604020202020204" pitchFamily="34" charset="0"/>
              </a:rPr>
              <a:t>      then </a:t>
            </a:r>
            <a:r>
              <a:rPr lang="en-US" sz="2400" spc="13" dirty="0">
                <a:latin typeface="Arial" panose="020B0604020202020204" pitchFamily="34" charset="0"/>
                <a:cs typeface="Arial" panose="020B0604020202020204" pitchFamily="34" charset="0"/>
              </a:rPr>
              <a:t>your helpers, </a:t>
            </a:r>
            <a:r>
              <a:rPr lang="en-US" sz="2400" spc="13" dirty="0" smtClean="0">
                <a:latin typeface="Arial" panose="020B0604020202020204" pitchFamily="34" charset="0"/>
                <a:cs typeface="Arial" panose="020B0604020202020204" pitchFamily="34" charset="0"/>
              </a:rPr>
              <a:t>finally  </a:t>
            </a:r>
            <a:r>
              <a:rPr lang="en-US" sz="2400" spc="13" dirty="0">
                <a:latin typeface="Arial" panose="020B0604020202020204" pitchFamily="34" charset="0"/>
                <a:cs typeface="Arial" panose="020B0604020202020204" pitchFamily="34" charset="0"/>
              </a:rPr>
              <a:t>the victim.</a:t>
            </a:r>
          </a:p>
          <a:p>
            <a:pPr marL="383262" marR="511015" indent="-302575">
              <a:spcBef>
                <a:spcPts val="675"/>
              </a:spcBef>
              <a:buFont typeface="Arial"/>
              <a:buChar char="•"/>
              <a:tabLst>
                <a:tab pos="382701" algn="l"/>
                <a:tab pos="383822" algn="l"/>
              </a:tabLst>
            </a:pPr>
            <a:r>
              <a:rPr lang="en-US" sz="2400" spc="13" dirty="0">
                <a:latin typeface="Arial" panose="020B0604020202020204" pitchFamily="34" charset="0"/>
                <a:cs typeface="Arial" panose="020B0604020202020204" pitchFamily="34" charset="0"/>
              </a:rPr>
              <a:t>Is the scene safe?</a:t>
            </a:r>
          </a:p>
          <a:p>
            <a:pPr marL="383262" marR="511015" indent="-302575">
              <a:spcBef>
                <a:spcPts val="675"/>
              </a:spcBef>
              <a:buFont typeface="Arial"/>
              <a:buChar char="•"/>
              <a:tabLst>
                <a:tab pos="382701" algn="l"/>
                <a:tab pos="383822" algn="l"/>
              </a:tabLst>
            </a:pPr>
            <a:r>
              <a:rPr lang="en-US" sz="2400" spc="13" dirty="0">
                <a:latin typeface="Arial" panose="020B0604020202020204" pitchFamily="34" charset="0"/>
                <a:cs typeface="Arial" panose="020B0604020202020204" pitchFamily="34" charset="0"/>
              </a:rPr>
              <a:t>What caused this?</a:t>
            </a:r>
          </a:p>
          <a:p>
            <a:pPr marL="383262" marR="511015" indent="-302575">
              <a:spcBef>
                <a:spcPts val="675"/>
              </a:spcBef>
              <a:buFont typeface="Arial"/>
              <a:buChar char="•"/>
              <a:tabLst>
                <a:tab pos="382701" algn="l"/>
                <a:tab pos="383822" algn="l"/>
              </a:tabLst>
            </a:pPr>
            <a:r>
              <a:rPr lang="en-US" sz="2400" spc="13" dirty="0">
                <a:latin typeface="Arial" panose="020B0604020202020204" pitchFamily="34" charset="0"/>
                <a:cs typeface="Arial" panose="020B0604020202020204" pitchFamily="34" charset="0"/>
              </a:rPr>
              <a:t>Is there anything here </a:t>
            </a:r>
            <a:r>
              <a:rPr lang="en-US" sz="2400" spc="13" dirty="0" smtClean="0">
                <a:latin typeface="Arial" panose="020B0604020202020204" pitchFamily="34" charset="0"/>
                <a:cs typeface="Arial" panose="020B0604020202020204" pitchFamily="34" charset="0"/>
              </a:rPr>
              <a:t>     that </a:t>
            </a:r>
            <a:r>
              <a:rPr lang="en-US" sz="2400" spc="13" dirty="0">
                <a:latin typeface="Arial" panose="020B0604020202020204" pitchFamily="34" charset="0"/>
                <a:cs typeface="Arial" panose="020B0604020202020204" pitchFamily="34" charset="0"/>
              </a:rPr>
              <a:t>can hurt me?</a:t>
            </a:r>
            <a:endParaRPr lang="en-US" sz="2400" dirty="0">
              <a:latin typeface="Arial" panose="020B0604020202020204" pitchFamily="34" charset="0"/>
              <a:cs typeface="Arial" panose="020B0604020202020204" pitchFamily="34" charset="0"/>
            </a:endParaRPr>
          </a:p>
          <a:p>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1700808"/>
            <a:ext cx="4221614" cy="2376264"/>
          </a:xfrm>
          <a:prstGeom prst="rect">
            <a:avLst/>
          </a:prstGeom>
        </p:spPr>
      </p:pic>
    </p:spTree>
    <p:extLst>
      <p:ext uri="{BB962C8B-B14F-4D97-AF65-F5344CB8AC3E}">
        <p14:creationId xmlns:p14="http://schemas.microsoft.com/office/powerpoint/2010/main" val="193073207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Danger to Self</a:t>
            </a:r>
            <a:endParaRPr lang="en-US" dirty="0">
              <a:solidFill>
                <a:schemeClr val="bg1"/>
              </a:solidFill>
            </a:endParaRPr>
          </a:p>
        </p:txBody>
      </p:sp>
      <p:sp>
        <p:nvSpPr>
          <p:cNvPr id="4" name="Content Placeholder 3"/>
          <p:cNvSpPr>
            <a:spLocks noGrp="1"/>
          </p:cNvSpPr>
          <p:nvPr>
            <p:ph idx="10"/>
          </p:nvPr>
        </p:nvSpPr>
        <p:spPr>
          <a:xfrm>
            <a:off x="323528" y="1484784"/>
            <a:ext cx="8496944" cy="5040560"/>
          </a:xfrm>
        </p:spPr>
        <p:txBody>
          <a:bodyPr/>
          <a:lstStyle/>
          <a:p>
            <a:r>
              <a:rPr lang="en-US" sz="2400" b="1" dirty="0">
                <a:latin typeface="Arial" panose="020B0604020202020204" pitchFamily="34" charset="0"/>
                <a:cs typeface="Arial" panose="020B0604020202020204" pitchFamily="34" charset="0"/>
              </a:rPr>
              <a:t>Common suicide warning </a:t>
            </a:r>
            <a:r>
              <a:rPr lang="en-US" sz="2400" b="1" dirty="0" smtClean="0">
                <a:latin typeface="Arial" panose="020B0604020202020204" pitchFamily="34" charset="0"/>
                <a:cs typeface="Arial" panose="020B0604020202020204" pitchFamily="34" charset="0"/>
              </a:rPr>
              <a:t>signs (continued):</a:t>
            </a:r>
            <a:endParaRPr lang="en-US" sz="2400" b="1" dirty="0">
              <a:latin typeface="Arial" panose="020B0604020202020204" pitchFamily="34" charset="0"/>
              <a:cs typeface="Arial" panose="020B0604020202020204" pitchFamily="34" charset="0"/>
            </a:endParaRPr>
          </a:p>
          <a:p>
            <a:pPr marL="342900" indent="-342900" eaLnBrk="0" latinLnBrk="0" hangingPunct="0">
              <a:buFont typeface="+mj-lt"/>
              <a:buAutoNum type="arabicPeriod" startAt="6"/>
            </a:pPr>
            <a:r>
              <a:rPr lang="en-US" sz="1800" b="1" dirty="0" smtClean="0">
                <a:latin typeface="Arial" panose="020B0604020202020204" pitchFamily="34" charset="0"/>
                <a:cs typeface="Arial" panose="020B0604020202020204" pitchFamily="34" charset="0"/>
              </a:rPr>
              <a:t>Experiencing </a:t>
            </a:r>
            <a:r>
              <a:rPr lang="en-US" sz="1800" b="1" dirty="0">
                <a:latin typeface="Arial" panose="020B0604020202020204" pitchFamily="34" charset="0"/>
                <a:cs typeface="Arial" panose="020B0604020202020204" pitchFamily="34" charset="0"/>
              </a:rPr>
              <a:t>recent trauma or life crisis:</a:t>
            </a:r>
            <a:r>
              <a:rPr lang="en-US" sz="1800" dirty="0">
                <a:latin typeface="Arial" panose="020B0604020202020204" pitchFamily="34" charset="0"/>
                <a:cs typeface="Arial" panose="020B0604020202020204" pitchFamily="34" charset="0"/>
              </a:rPr>
              <a:t> Examples of crises include the death of a loved one or pet, divorce or break-up of a relationship, diagnosis of a major illness, loss of a job or serious financial problems.</a:t>
            </a:r>
          </a:p>
          <a:p>
            <a:pPr marL="342900" indent="-342900" eaLnBrk="0" latinLnBrk="0" hangingPunct="0">
              <a:buFont typeface="+mj-lt"/>
              <a:buAutoNum type="arabicPeriod" startAt="6"/>
            </a:pPr>
            <a:r>
              <a:rPr lang="en-US" sz="1800" b="1" dirty="0">
                <a:latin typeface="Arial" panose="020B0604020202020204" pitchFamily="34" charset="0"/>
                <a:cs typeface="Arial" panose="020B0604020202020204" pitchFamily="34" charset="0"/>
              </a:rPr>
              <a:t>Being in a state of deep despair: </a:t>
            </a:r>
            <a:r>
              <a:rPr lang="en-US" sz="1800" dirty="0">
                <a:latin typeface="Arial" panose="020B0604020202020204" pitchFamily="34" charset="0"/>
                <a:cs typeface="Arial" panose="020B0604020202020204" pitchFamily="34" charset="0"/>
              </a:rPr>
              <a:t>The person talks about feeling hopeless, having no reason to live, being a burden to others, feeling trapped or being in severe emotional pain.</a:t>
            </a:r>
          </a:p>
          <a:p>
            <a:pPr marL="342900" indent="-342900" eaLnBrk="0" latinLnBrk="0" hangingPunct="0">
              <a:buFont typeface="+mj-lt"/>
              <a:buAutoNum type="arabicPeriod" startAt="6"/>
            </a:pPr>
            <a:r>
              <a:rPr lang="en-US" sz="1800" b="1" dirty="0">
                <a:latin typeface="Arial" panose="020B0604020202020204" pitchFamily="34" charset="0"/>
                <a:cs typeface="Arial" panose="020B0604020202020204" pitchFamily="34" charset="0"/>
              </a:rPr>
              <a:t>Making preparations:</a:t>
            </a:r>
            <a:r>
              <a:rPr lang="en-US" sz="1800" dirty="0">
                <a:latin typeface="Arial" panose="020B0604020202020204" pitchFamily="34" charset="0"/>
                <a:cs typeface="Arial" panose="020B0604020202020204" pitchFamily="34" charset="0"/>
              </a:rPr>
              <a:t> The person begins to put their personal business in order. This might include visiting friends and family members, giving away personal possessions, making a will and cleaning up their room or home. Often the person will search online for ways to die or buy a gun. Some people will write a note before attempting suicide.</a:t>
            </a:r>
          </a:p>
          <a:p>
            <a:pPr marL="342900" indent="-342900" eaLnBrk="0" latinLnBrk="0" hangingPunct="0">
              <a:buFont typeface="+mj-lt"/>
              <a:buAutoNum type="arabicPeriod" startAt="6"/>
            </a:pPr>
            <a:r>
              <a:rPr lang="en-US" sz="1800" b="1" dirty="0">
                <a:latin typeface="Arial" panose="020B0604020202020204" pitchFamily="34" charset="0"/>
                <a:cs typeface="Arial" panose="020B0604020202020204" pitchFamily="34" charset="0"/>
              </a:rPr>
              <a:t>Threatening suicide or talking about wanting to die:</a:t>
            </a:r>
            <a:r>
              <a:rPr lang="en-US" sz="1800" dirty="0">
                <a:latin typeface="Arial" panose="020B0604020202020204" pitchFamily="34" charset="0"/>
                <a:cs typeface="Arial" panose="020B0604020202020204" pitchFamily="34" charset="0"/>
              </a:rPr>
              <a:t> Not everyone who is considering suicide will say so, and not everyone who threatens suicide will follow through with it. However, every threat of suicide should be taken seriously.</a:t>
            </a:r>
          </a:p>
        </p:txBody>
      </p:sp>
    </p:spTree>
    <p:extLst>
      <p:ext uri="{BB962C8B-B14F-4D97-AF65-F5344CB8AC3E}">
        <p14:creationId xmlns:p14="http://schemas.microsoft.com/office/powerpoint/2010/main" val="222787205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0" latinLnBrk="0" hangingPunct="0"/>
            <a:r>
              <a:rPr lang="en-US" dirty="0" smtClean="0">
                <a:solidFill>
                  <a:schemeClr val="bg1"/>
                </a:solidFill>
              </a:rPr>
              <a:t>Danger to Others</a:t>
            </a:r>
            <a:endParaRPr lang="en-US" dirty="0">
              <a:solidFill>
                <a:schemeClr val="bg1"/>
              </a:solidFill>
            </a:endParaRPr>
          </a:p>
        </p:txBody>
      </p:sp>
      <p:sp>
        <p:nvSpPr>
          <p:cNvPr id="4" name="Content Placeholder 3"/>
          <p:cNvSpPr>
            <a:spLocks noGrp="1"/>
          </p:cNvSpPr>
          <p:nvPr>
            <p:ph idx="10"/>
          </p:nvPr>
        </p:nvSpPr>
        <p:spPr>
          <a:xfrm>
            <a:off x="323528" y="1484784"/>
            <a:ext cx="8424936" cy="5256584"/>
          </a:xfrm>
        </p:spPr>
        <p:txBody>
          <a:bodyPr/>
          <a:lstStyle/>
          <a:p>
            <a:r>
              <a:rPr lang="en-US" sz="2400" b="1" dirty="0" smtClean="0">
                <a:latin typeface="Arial" panose="020B0604020202020204" pitchFamily="34" charset="0"/>
                <a:cs typeface="Arial" panose="020B0604020202020204" pitchFamily="34" charset="0"/>
              </a:rPr>
              <a:t>Warning signs a person is a danger to others:</a:t>
            </a:r>
          </a:p>
          <a:p>
            <a:pPr marL="342900" indent="-342900">
              <a:buFont typeface="+mj-lt"/>
              <a:buAutoNum type="arabicPeriod"/>
            </a:pPr>
            <a:r>
              <a:rPr lang="en-US" sz="1800" dirty="0">
                <a:latin typeface="Arial" panose="020B0604020202020204" pitchFamily="34" charset="0"/>
                <a:cs typeface="Arial" panose="020B0604020202020204" pitchFamily="34" charset="0"/>
              </a:rPr>
              <a:t>Serious physical fighting with peers or family members.</a:t>
            </a:r>
          </a:p>
          <a:p>
            <a:pPr marL="342900" indent="-342900">
              <a:buFont typeface="+mj-lt"/>
              <a:buAutoNum type="arabicPeriod"/>
            </a:pPr>
            <a:r>
              <a:rPr lang="en-US" sz="1800" dirty="0">
                <a:latin typeface="Arial" panose="020B0604020202020204" pitchFamily="34" charset="0"/>
                <a:cs typeface="Arial" panose="020B0604020202020204" pitchFamily="34" charset="0"/>
              </a:rPr>
              <a:t>Severe destruction of property.</a:t>
            </a:r>
          </a:p>
          <a:p>
            <a:pPr marL="342900" indent="-342900">
              <a:buFont typeface="+mj-lt"/>
              <a:buAutoNum type="arabicPeriod"/>
            </a:pPr>
            <a:r>
              <a:rPr lang="en-US" sz="1800" dirty="0">
                <a:latin typeface="Arial" panose="020B0604020202020204" pitchFamily="34" charset="0"/>
                <a:cs typeface="Arial" panose="020B0604020202020204" pitchFamily="34" charset="0"/>
              </a:rPr>
              <a:t>Severe rage for seemingly minor reasons.</a:t>
            </a:r>
          </a:p>
          <a:p>
            <a:pPr marL="342900" indent="-342900">
              <a:buFont typeface="+mj-lt"/>
              <a:buAutoNum type="arabicPeriod"/>
            </a:pPr>
            <a:r>
              <a:rPr lang="en-US" sz="1800" dirty="0">
                <a:latin typeface="Arial" panose="020B0604020202020204" pitchFamily="34" charset="0"/>
                <a:cs typeface="Arial" panose="020B0604020202020204" pitchFamily="34" charset="0"/>
              </a:rPr>
              <a:t>Other self-injurious behaviors or threats of suicide.</a:t>
            </a:r>
          </a:p>
          <a:p>
            <a:pPr marL="342900" indent="-342900">
              <a:buFont typeface="+mj-lt"/>
              <a:buAutoNum type="arabicPeriod"/>
            </a:pPr>
            <a:r>
              <a:rPr lang="en-US" sz="1800" dirty="0">
                <a:latin typeface="Arial" panose="020B0604020202020204" pitchFamily="34" charset="0"/>
                <a:cs typeface="Arial" panose="020B0604020202020204" pitchFamily="34" charset="0"/>
              </a:rPr>
              <a:t>Threats of lethal violence.</a:t>
            </a:r>
          </a:p>
          <a:p>
            <a:pPr marL="342900" indent="-342900">
              <a:buFont typeface="+mj-lt"/>
              <a:buAutoNum type="arabicPeriod"/>
            </a:pPr>
            <a:r>
              <a:rPr lang="en-US" sz="1800" dirty="0">
                <a:latin typeface="Arial" panose="020B0604020202020204" pitchFamily="34" charset="0"/>
                <a:cs typeface="Arial" panose="020B0604020202020204" pitchFamily="34" charset="0"/>
              </a:rPr>
              <a:t>A detailed plan (time, place, and method) to harm or kill others, particularly if the </a:t>
            </a:r>
            <a:r>
              <a:rPr lang="en-US" sz="1800" dirty="0" smtClean="0">
                <a:latin typeface="Arial" panose="020B0604020202020204" pitchFamily="34" charset="0"/>
                <a:cs typeface="Arial" panose="020B0604020202020204" pitchFamily="34" charset="0"/>
              </a:rPr>
              <a:t>person </a:t>
            </a:r>
            <a:r>
              <a:rPr lang="en-US" sz="1800" dirty="0">
                <a:latin typeface="Arial" panose="020B0604020202020204" pitchFamily="34" charset="0"/>
                <a:cs typeface="Arial" panose="020B0604020202020204" pitchFamily="34" charset="0"/>
              </a:rPr>
              <a:t>has a history of aggression or has attempted to carry out threats in the past.</a:t>
            </a:r>
          </a:p>
          <a:p>
            <a:pPr marL="342900" indent="-342900">
              <a:buFont typeface="+mj-lt"/>
              <a:buAutoNum type="arabicPeriod"/>
            </a:pPr>
            <a:r>
              <a:rPr lang="en-US" sz="1800" dirty="0">
                <a:latin typeface="Arial" panose="020B0604020202020204" pitchFamily="34" charset="0"/>
                <a:cs typeface="Arial" panose="020B0604020202020204" pitchFamily="34" charset="0"/>
              </a:rPr>
              <a:t>Possession and/or use of firearms and other weapons.</a:t>
            </a:r>
          </a:p>
        </p:txBody>
      </p:sp>
    </p:spTree>
    <p:extLst>
      <p:ext uri="{BB962C8B-B14F-4D97-AF65-F5344CB8AC3E}">
        <p14:creationId xmlns:p14="http://schemas.microsoft.com/office/powerpoint/2010/main" val="364038017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Helping the Gravely Disabled</a:t>
            </a:r>
            <a:endParaRPr lang="en-US" dirty="0">
              <a:solidFill>
                <a:schemeClr val="bg1"/>
              </a:solidFill>
            </a:endParaRPr>
          </a:p>
        </p:txBody>
      </p:sp>
      <p:sp>
        <p:nvSpPr>
          <p:cNvPr id="4" name="Content Placeholder 3"/>
          <p:cNvSpPr>
            <a:spLocks noGrp="1"/>
          </p:cNvSpPr>
          <p:nvPr>
            <p:ph idx="10"/>
          </p:nvPr>
        </p:nvSpPr>
        <p:spPr>
          <a:xfrm>
            <a:off x="323528" y="1484784"/>
            <a:ext cx="5832648" cy="5256584"/>
          </a:xfrm>
        </p:spPr>
        <p:txBody>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Inform a responsible adult.</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Call </a:t>
            </a:r>
            <a:r>
              <a:rPr lang="en-US" sz="2000" dirty="0">
                <a:latin typeface="Arial" panose="020B0604020202020204" pitchFamily="34" charset="0"/>
                <a:cs typeface="Arial" panose="020B0604020202020204" pitchFamily="34" charset="0"/>
              </a:rPr>
              <a:t>911 and explain to the dispatcher that you are concerned that a person is mentally ill and at risk of harming themselves or </a:t>
            </a:r>
            <a:r>
              <a:rPr lang="en-US" sz="2000" dirty="0" smtClean="0">
                <a:latin typeface="Arial" panose="020B0604020202020204" pitchFamily="34" charset="0"/>
                <a:cs typeface="Arial" panose="020B0604020202020204" pitchFamily="34" charset="0"/>
              </a:rPr>
              <a:t>others.</a:t>
            </a:r>
          </a:p>
          <a:p>
            <a:pPr marL="342900" indent="-34290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Call 988 </a:t>
            </a:r>
            <a:r>
              <a:rPr lang="en-US" sz="2000" dirty="0">
                <a:latin typeface="Arial" panose="020B0604020202020204" pitchFamily="34" charset="0"/>
                <a:cs typeface="Arial" panose="020B0604020202020204" pitchFamily="34" charset="0"/>
              </a:rPr>
              <a:t>(formerly known as the National Suicide Prevention Lifeline)</a:t>
            </a:r>
            <a:r>
              <a:rPr lang="en-US" sz="2000" dirty="0" smtClean="0">
                <a:solidFill>
                  <a:schemeClr val="tx1">
                    <a:lumMod val="75000"/>
                    <a:lumOff val="25000"/>
                  </a:schemeClr>
                </a:solidFill>
                <a:latin typeface="Arial" panose="020B0604020202020204" pitchFamily="34" charset="0"/>
                <a:cs typeface="Arial" panose="020B0604020202020204" pitchFamily="34" charset="0"/>
              </a:rPr>
              <a:t>. </a:t>
            </a:r>
          </a:p>
          <a:p>
            <a:pPr marL="1085850" lvl="1" indent="-342900" eaLnBrk="0" latinLnBrk="0" hangingPunct="0">
              <a:buFont typeface="Arial" panose="020B060402020202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Calls are </a:t>
            </a:r>
            <a:r>
              <a:rPr lang="en-US" sz="1800" dirty="0">
                <a:solidFill>
                  <a:schemeClr val="tx1">
                    <a:lumMod val="75000"/>
                    <a:lumOff val="25000"/>
                  </a:schemeClr>
                </a:solidFill>
                <a:latin typeface="Arial" panose="020B0604020202020204" pitchFamily="34" charset="0"/>
                <a:cs typeface="Arial" panose="020B0604020202020204" pitchFamily="34" charset="0"/>
              </a:rPr>
              <a:t>routed to </a:t>
            </a:r>
            <a:r>
              <a:rPr lang="en-US" sz="1800" dirty="0" smtClean="0">
                <a:solidFill>
                  <a:schemeClr val="tx1">
                    <a:lumMod val="75000"/>
                    <a:lumOff val="25000"/>
                  </a:schemeClr>
                </a:solidFill>
                <a:latin typeface="Arial" panose="020B0604020202020204" pitchFamily="34" charset="0"/>
                <a:cs typeface="Arial" panose="020B0604020202020204" pitchFamily="34" charset="0"/>
              </a:rPr>
              <a:t>the closest crisis center </a:t>
            </a:r>
            <a:r>
              <a:rPr lang="en-US" sz="1800" dirty="0">
                <a:solidFill>
                  <a:schemeClr val="tx1">
                    <a:lumMod val="75000"/>
                    <a:lumOff val="25000"/>
                  </a:schemeClr>
                </a:solidFill>
                <a:latin typeface="Arial" panose="020B0604020202020204" pitchFamily="34" charset="0"/>
                <a:cs typeface="Arial" panose="020B0604020202020204" pitchFamily="34" charset="0"/>
              </a:rPr>
              <a:t>based on area code, with the goal of connecting callers to crisis counselors in their own </a:t>
            </a:r>
            <a:r>
              <a:rPr lang="en-US" sz="1800" dirty="0" smtClean="0">
                <a:solidFill>
                  <a:schemeClr val="tx1">
                    <a:lumMod val="75000"/>
                    <a:lumOff val="25000"/>
                  </a:schemeClr>
                </a:solidFill>
                <a:latin typeface="Arial" panose="020B0604020202020204" pitchFamily="34" charset="0"/>
                <a:cs typeface="Arial" panose="020B0604020202020204" pitchFamily="34" charset="0"/>
              </a:rPr>
              <a:t>area. </a:t>
            </a:r>
          </a:p>
          <a:p>
            <a:pPr marL="1085850" lvl="1" indent="-342900" eaLnBrk="0" latinLnBrk="0" hangingPunct="0">
              <a:buFont typeface="Arial" panose="020B060402020202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Local </a:t>
            </a:r>
            <a:r>
              <a:rPr lang="en-US" sz="1800" dirty="0">
                <a:solidFill>
                  <a:schemeClr val="tx1">
                    <a:lumMod val="75000"/>
                    <a:lumOff val="25000"/>
                  </a:schemeClr>
                </a:solidFill>
                <a:latin typeface="Arial" panose="020B0604020202020204" pitchFamily="34" charset="0"/>
                <a:cs typeface="Arial" panose="020B0604020202020204" pitchFamily="34" charset="0"/>
              </a:rPr>
              <a:t>crisis counselors at crisis centers are familiar with community mental health resources, and can therefore provide referrals to </a:t>
            </a:r>
            <a:r>
              <a:rPr lang="en-US" sz="1800" dirty="0" smtClean="0">
                <a:solidFill>
                  <a:schemeClr val="tx1">
                    <a:lumMod val="75000"/>
                    <a:lumOff val="25000"/>
                  </a:schemeClr>
                </a:solidFill>
                <a:latin typeface="Arial" panose="020B0604020202020204" pitchFamily="34" charset="0"/>
                <a:cs typeface="Arial" panose="020B0604020202020204" pitchFamily="34" charset="0"/>
              </a:rPr>
              <a:t>local services. </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Let trained professionals address the issue.</a:t>
            </a:r>
            <a:endParaRPr lang="en-US" sz="2000"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8166" y="1177526"/>
            <a:ext cx="2606322" cy="1872208"/>
          </a:xfrm>
          <a:prstGeom prst="rect">
            <a:avLst/>
          </a:prstGeom>
        </p:spPr>
      </p:pic>
      <p:pic>
        <p:nvPicPr>
          <p:cNvPr id="6" name="Picture 5"/>
          <p:cNvPicPr>
            <a:picLocks noChangeAspect="1"/>
          </p:cNvPicPr>
          <p:nvPr/>
        </p:nvPicPr>
        <p:blipFill>
          <a:blip r:embed="rId3"/>
          <a:stretch>
            <a:fillRect/>
          </a:stretch>
        </p:blipFill>
        <p:spPr>
          <a:xfrm>
            <a:off x="6372200" y="3140968"/>
            <a:ext cx="2592288" cy="2592288"/>
          </a:xfrm>
          <a:prstGeom prst="rect">
            <a:avLst/>
          </a:prstGeom>
        </p:spPr>
      </p:pic>
    </p:spTree>
    <p:extLst>
      <p:ext uri="{BB962C8B-B14F-4D97-AF65-F5344CB8AC3E}">
        <p14:creationId xmlns:p14="http://schemas.microsoft.com/office/powerpoint/2010/main" val="409572185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#16</a:t>
            </a:r>
            <a:endParaRPr lang="en-US" dirty="0"/>
          </a:p>
        </p:txBody>
      </p:sp>
      <p:sp>
        <p:nvSpPr>
          <p:cNvPr id="8" name="Content Placeholder 7"/>
          <p:cNvSpPr>
            <a:spLocks noGrp="1"/>
          </p:cNvSpPr>
          <p:nvPr>
            <p:ph idx="10"/>
          </p:nvPr>
        </p:nvSpPr>
        <p:spPr>
          <a:xfrm>
            <a:off x="1547664" y="1069514"/>
            <a:ext cx="7149480" cy="4923175"/>
          </a:xfrm>
        </p:spPr>
        <p:txBody>
          <a:bodyPr/>
          <a:lstStyle/>
          <a:p>
            <a:pPr eaLnBrk="0" latinLnBrk="0" hangingPunct="0"/>
            <a:r>
              <a:rPr lang="en-US" altLang="en-US" sz="2000" dirty="0">
                <a:latin typeface="Arial" panose="020B0604020202020204" pitchFamily="34" charset="0"/>
                <a:cs typeface="Arial" panose="020B0604020202020204" pitchFamily="34" charset="0"/>
              </a:rPr>
              <a:t>Teach another Scout a first-aid skill selected by your counselor. </a:t>
            </a:r>
          </a:p>
          <a:p>
            <a:pPr marL="347663" indent="-347663" eaLnBrk="0" latinLnBrk="0" hangingPunct="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1152128" cy="115212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1916832"/>
            <a:ext cx="3606571" cy="3391687"/>
          </a:xfrm>
          <a:prstGeom prst="rect">
            <a:avLst/>
          </a:prstGeom>
        </p:spPr>
      </p:pic>
    </p:spTree>
    <p:extLst>
      <p:ext uri="{BB962C8B-B14F-4D97-AF65-F5344CB8AC3E}">
        <p14:creationId xmlns:p14="http://schemas.microsoft.com/office/powerpoint/2010/main" val="52976407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The BSA EDGE Method</a:t>
            </a:r>
            <a:endParaRPr lang="en-US" dirty="0">
              <a:solidFill>
                <a:schemeClr val="bg1"/>
              </a:solidFill>
            </a:endParaRPr>
          </a:p>
        </p:txBody>
      </p:sp>
      <p:sp>
        <p:nvSpPr>
          <p:cNvPr id="4" name="Content Placeholder 3"/>
          <p:cNvSpPr>
            <a:spLocks noGrp="1"/>
          </p:cNvSpPr>
          <p:nvPr>
            <p:ph idx="10"/>
          </p:nvPr>
        </p:nvSpPr>
        <p:spPr>
          <a:xfrm>
            <a:off x="395536" y="1484784"/>
            <a:ext cx="8280920" cy="4608512"/>
          </a:xfrm>
        </p:spPr>
        <p:txBody>
          <a:bodyPr/>
          <a:lstStyle/>
          <a:p>
            <a:pPr marL="285750" indent="-285750">
              <a:buFont typeface="Arial" panose="020B0604020202020204" pitchFamily="34" charset="0"/>
              <a:buChar char="•"/>
            </a:pPr>
            <a:r>
              <a:rPr lang="en-US" sz="1800" dirty="0" smtClean="0">
                <a:latin typeface="Arial" panose="020B0604020202020204" pitchFamily="34" charset="0"/>
                <a:cs typeface="Arial" panose="020B0604020202020204" pitchFamily="34" charset="0"/>
              </a:rPr>
              <a:t>The </a:t>
            </a:r>
            <a:r>
              <a:rPr lang="en-US" sz="1800" b="1" dirty="0">
                <a:latin typeface="Arial" panose="020B0604020202020204" pitchFamily="34" charset="0"/>
                <a:cs typeface="Arial" panose="020B0604020202020204" pitchFamily="34" charset="0"/>
              </a:rPr>
              <a:t>EDGE</a:t>
            </a:r>
            <a:r>
              <a:rPr lang="en-US" sz="1800" dirty="0">
                <a:latin typeface="Arial" panose="020B0604020202020204" pitchFamily="34" charset="0"/>
                <a:cs typeface="Arial" panose="020B0604020202020204" pitchFamily="34" charset="0"/>
              </a:rPr>
              <a:t> method is a four step method for teaching a skill:</a:t>
            </a:r>
          </a:p>
          <a:p>
            <a:pPr lvl="1"/>
            <a:r>
              <a:rPr lang="en-US" sz="1800" b="1" dirty="0">
                <a:solidFill>
                  <a:schemeClr val="tx1">
                    <a:lumMod val="75000"/>
                    <a:lumOff val="25000"/>
                  </a:schemeClr>
                </a:solidFill>
                <a:latin typeface="Arial" panose="020B0604020202020204" pitchFamily="34" charset="0"/>
                <a:cs typeface="Arial" panose="020B0604020202020204" pitchFamily="34" charset="0"/>
              </a:rPr>
              <a:t>E</a:t>
            </a:r>
            <a:r>
              <a:rPr lang="en-US" sz="1800" dirty="0">
                <a:solidFill>
                  <a:schemeClr val="tx1">
                    <a:lumMod val="75000"/>
                    <a:lumOff val="25000"/>
                  </a:schemeClr>
                </a:solidFill>
                <a:latin typeface="Arial" panose="020B0604020202020204" pitchFamily="34" charset="0"/>
                <a:cs typeface="Arial" panose="020B0604020202020204" pitchFamily="34" charset="0"/>
              </a:rPr>
              <a:t>xplain</a:t>
            </a:r>
          </a:p>
          <a:p>
            <a:pPr lvl="1"/>
            <a:r>
              <a:rPr lang="en-US" sz="1800" b="1" dirty="0">
                <a:solidFill>
                  <a:schemeClr val="tx1">
                    <a:lumMod val="75000"/>
                    <a:lumOff val="25000"/>
                  </a:schemeClr>
                </a:solidFill>
                <a:latin typeface="Arial" panose="020B0604020202020204" pitchFamily="34" charset="0"/>
                <a:cs typeface="Arial" panose="020B0604020202020204" pitchFamily="34" charset="0"/>
              </a:rPr>
              <a:t>D</a:t>
            </a:r>
            <a:r>
              <a:rPr lang="en-US" sz="1800" dirty="0">
                <a:solidFill>
                  <a:schemeClr val="tx1">
                    <a:lumMod val="75000"/>
                    <a:lumOff val="25000"/>
                  </a:schemeClr>
                </a:solidFill>
                <a:latin typeface="Arial" panose="020B0604020202020204" pitchFamily="34" charset="0"/>
                <a:cs typeface="Arial" panose="020B0604020202020204" pitchFamily="34" charset="0"/>
              </a:rPr>
              <a:t>emonstrate</a:t>
            </a:r>
          </a:p>
          <a:p>
            <a:pPr lvl="1"/>
            <a:r>
              <a:rPr lang="en-US" sz="1800" b="1" dirty="0">
                <a:solidFill>
                  <a:schemeClr val="tx1">
                    <a:lumMod val="75000"/>
                    <a:lumOff val="25000"/>
                  </a:schemeClr>
                </a:solidFill>
                <a:latin typeface="Arial" panose="020B0604020202020204" pitchFamily="34" charset="0"/>
                <a:cs typeface="Arial" panose="020B0604020202020204" pitchFamily="34" charset="0"/>
              </a:rPr>
              <a:t>G</a:t>
            </a:r>
            <a:r>
              <a:rPr lang="en-US" sz="1800" dirty="0">
                <a:solidFill>
                  <a:schemeClr val="tx1">
                    <a:lumMod val="75000"/>
                    <a:lumOff val="25000"/>
                  </a:schemeClr>
                </a:solidFill>
                <a:latin typeface="Arial" panose="020B0604020202020204" pitchFamily="34" charset="0"/>
                <a:cs typeface="Arial" panose="020B0604020202020204" pitchFamily="34" charset="0"/>
              </a:rPr>
              <a:t>uide</a:t>
            </a:r>
          </a:p>
          <a:p>
            <a:pPr lvl="1"/>
            <a:r>
              <a:rPr lang="en-US" sz="1800" b="1" dirty="0">
                <a:solidFill>
                  <a:schemeClr val="tx1">
                    <a:lumMod val="75000"/>
                    <a:lumOff val="25000"/>
                  </a:schemeClr>
                </a:solidFill>
                <a:latin typeface="Arial" panose="020B0604020202020204" pitchFamily="34" charset="0"/>
                <a:cs typeface="Arial" panose="020B0604020202020204" pitchFamily="34" charset="0"/>
              </a:rPr>
              <a:t>E</a:t>
            </a:r>
            <a:r>
              <a:rPr lang="en-US" sz="1800" dirty="0">
                <a:solidFill>
                  <a:schemeClr val="tx1">
                    <a:lumMod val="75000"/>
                    <a:lumOff val="25000"/>
                  </a:schemeClr>
                </a:solidFill>
                <a:latin typeface="Arial" panose="020B0604020202020204" pitchFamily="34" charset="0"/>
                <a:cs typeface="Arial" panose="020B0604020202020204" pitchFamily="34" charset="0"/>
              </a:rPr>
              <a:t>nable</a:t>
            </a:r>
          </a:p>
          <a:p>
            <a:endParaRPr lang="en-US" sz="16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b="1" dirty="0" smtClean="0">
                <a:latin typeface="Arial" panose="020B0604020202020204" pitchFamily="34" charset="0"/>
                <a:cs typeface="Arial" panose="020B0604020202020204" pitchFamily="34" charset="0"/>
              </a:rPr>
              <a:t>Explain – </a:t>
            </a:r>
            <a:r>
              <a:rPr lang="en-US" sz="1800" dirty="0" smtClean="0">
                <a:latin typeface="Arial" panose="020B0604020202020204" pitchFamily="34" charset="0"/>
                <a:cs typeface="Arial" panose="020B0604020202020204" pitchFamily="34" charset="0"/>
              </a:rPr>
              <a:t>First </a:t>
            </a:r>
            <a:r>
              <a:rPr lang="en-US" sz="1800" dirty="0">
                <a:latin typeface="Arial" panose="020B0604020202020204" pitchFamily="34" charset="0"/>
                <a:cs typeface="Arial" panose="020B0604020202020204" pitchFamily="34" charset="0"/>
              </a:rPr>
              <a:t>explain what you will be doing. Tell them the steps involved. Visual aids might be helpful for this step. Use questions to gauge their understanding.</a:t>
            </a:r>
          </a:p>
          <a:p>
            <a:pPr marL="285750" indent="-285750">
              <a:buFont typeface="Arial" panose="020B0604020202020204" pitchFamily="34" charset="0"/>
              <a:buChar char="•"/>
            </a:pPr>
            <a:r>
              <a:rPr lang="en-US" sz="1800" b="1" dirty="0" smtClean="0">
                <a:latin typeface="Arial" panose="020B0604020202020204" pitchFamily="34" charset="0"/>
                <a:cs typeface="Arial" panose="020B0604020202020204" pitchFamily="34" charset="0"/>
              </a:rPr>
              <a:t>Demonstrate – </a:t>
            </a:r>
            <a:r>
              <a:rPr lang="en-US" sz="1800" dirty="0" smtClean="0">
                <a:latin typeface="Arial" panose="020B0604020202020204" pitchFamily="34" charset="0"/>
                <a:cs typeface="Arial" panose="020B0604020202020204" pitchFamily="34" charset="0"/>
              </a:rPr>
              <a:t>Show </a:t>
            </a:r>
            <a:r>
              <a:rPr lang="en-US" sz="1800" dirty="0">
                <a:latin typeface="Arial" panose="020B0604020202020204" pitchFamily="34" charset="0"/>
                <a:cs typeface="Arial" panose="020B0604020202020204" pitchFamily="34" charset="0"/>
              </a:rPr>
              <a:t>them how to do the skill. Demonstrate the steps using the actual materials. Describe what you are doing.</a:t>
            </a:r>
          </a:p>
          <a:p>
            <a:pPr marL="285750" indent="-285750">
              <a:buFont typeface="Arial" panose="020B0604020202020204" pitchFamily="34" charset="0"/>
              <a:buChar char="•"/>
            </a:pPr>
            <a:r>
              <a:rPr lang="en-US" sz="1800" b="1" dirty="0" smtClean="0">
                <a:latin typeface="Arial" panose="020B0604020202020204" pitchFamily="34" charset="0"/>
                <a:cs typeface="Arial" panose="020B0604020202020204" pitchFamily="34" charset="0"/>
              </a:rPr>
              <a:t>Guide – </a:t>
            </a:r>
            <a:r>
              <a:rPr lang="en-US" sz="1800" dirty="0" smtClean="0">
                <a:latin typeface="Arial" panose="020B0604020202020204" pitchFamily="34" charset="0"/>
                <a:cs typeface="Arial" panose="020B0604020202020204" pitchFamily="34" charset="0"/>
              </a:rPr>
              <a:t>Let </a:t>
            </a:r>
            <a:r>
              <a:rPr lang="en-US" sz="1800" dirty="0">
                <a:latin typeface="Arial" panose="020B0604020202020204" pitchFamily="34" charset="0"/>
                <a:cs typeface="Arial" panose="020B0604020202020204" pitchFamily="34" charset="0"/>
              </a:rPr>
              <a:t>them practice the skill. Guide and coach them as they try to do it themselves. This step will take the most time.</a:t>
            </a:r>
          </a:p>
          <a:p>
            <a:pPr marL="285750" indent="-285750">
              <a:buFont typeface="Arial" panose="020B0604020202020204" pitchFamily="34" charset="0"/>
              <a:buChar char="•"/>
            </a:pPr>
            <a:r>
              <a:rPr lang="en-US" sz="1800" b="1" dirty="0" smtClean="0">
                <a:latin typeface="Arial" panose="020B0604020202020204" pitchFamily="34" charset="0"/>
                <a:cs typeface="Arial" panose="020B0604020202020204" pitchFamily="34" charset="0"/>
              </a:rPr>
              <a:t>Enable – </a:t>
            </a:r>
            <a:r>
              <a:rPr lang="en-US" sz="1800" dirty="0" smtClean="0">
                <a:latin typeface="Arial" panose="020B0604020202020204" pitchFamily="34" charset="0"/>
                <a:cs typeface="Arial" panose="020B0604020202020204" pitchFamily="34" charset="0"/>
              </a:rPr>
              <a:t>Enable </a:t>
            </a:r>
            <a:r>
              <a:rPr lang="en-US" sz="1800" dirty="0">
                <a:latin typeface="Arial" panose="020B0604020202020204" pitchFamily="34" charset="0"/>
                <a:cs typeface="Arial" panose="020B0604020202020204" pitchFamily="34" charset="0"/>
              </a:rPr>
              <a:t>them by letting them do the skill themselves without any intervention.</a:t>
            </a:r>
          </a:p>
          <a:p>
            <a:endParaRPr lang="en-US"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8513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224" dirty="0">
                <a:solidFill>
                  <a:schemeClr val="bg1"/>
                </a:solidFill>
              </a:rPr>
              <a:t>Your </a:t>
            </a:r>
            <a:r>
              <a:rPr spc="-154" dirty="0">
                <a:solidFill>
                  <a:schemeClr val="bg1"/>
                </a:solidFill>
              </a:rPr>
              <a:t>Steps </a:t>
            </a:r>
            <a:r>
              <a:rPr lang="en-US" spc="-194" dirty="0" smtClean="0">
                <a:solidFill>
                  <a:schemeClr val="bg1"/>
                </a:solidFill>
              </a:rPr>
              <a:t>a</a:t>
            </a:r>
            <a:r>
              <a:rPr spc="-194" smtClean="0">
                <a:solidFill>
                  <a:schemeClr val="bg1"/>
                </a:solidFill>
              </a:rPr>
              <a:t>t </a:t>
            </a:r>
            <a:r>
              <a:rPr lang="en-US" spc="-66" smtClean="0">
                <a:solidFill>
                  <a:schemeClr val="bg1"/>
                </a:solidFill>
              </a:rPr>
              <a:t>a</a:t>
            </a:r>
            <a:r>
              <a:rPr spc="-66" smtClean="0">
                <a:solidFill>
                  <a:schemeClr val="bg1"/>
                </a:solidFill>
              </a:rPr>
              <a:t>n</a:t>
            </a:r>
            <a:r>
              <a:rPr spc="-574" smtClean="0">
                <a:solidFill>
                  <a:schemeClr val="bg1"/>
                </a:solidFill>
              </a:rPr>
              <a:t> </a:t>
            </a:r>
            <a:r>
              <a:rPr spc="-180" dirty="0">
                <a:solidFill>
                  <a:schemeClr val="bg1"/>
                </a:solidFill>
              </a:rPr>
              <a:t>Emergency</a:t>
            </a:r>
          </a:p>
        </p:txBody>
      </p:sp>
      <p:sp>
        <p:nvSpPr>
          <p:cNvPr id="9" name="Content Placeholder 8"/>
          <p:cNvSpPr>
            <a:spLocks noGrp="1"/>
          </p:cNvSpPr>
          <p:nvPr>
            <p:ph idx="10"/>
          </p:nvPr>
        </p:nvSpPr>
        <p:spPr>
          <a:xfrm>
            <a:off x="467544" y="1556792"/>
            <a:ext cx="8229600" cy="4320480"/>
          </a:xfrm>
        </p:spPr>
        <p:txBody>
          <a:bodyPr/>
          <a:lstStyle/>
          <a:p>
            <a:pPr marL="457200" indent="-457200">
              <a:buFont typeface="+mj-lt"/>
              <a:buAutoNum type="arabicPeriod"/>
            </a:pPr>
            <a:r>
              <a:rPr lang="en-US" sz="2400" dirty="0">
                <a:latin typeface="Arial" panose="020B0604020202020204" pitchFamily="34" charset="0"/>
                <a:cs typeface="Arial" panose="020B0604020202020204" pitchFamily="34" charset="0"/>
              </a:rPr>
              <a:t>Decide to be helpful and prepared before an accident happens.</a:t>
            </a:r>
          </a:p>
          <a:p>
            <a:pPr marL="457200" indent="-457200">
              <a:buFont typeface="+mj-lt"/>
              <a:buAutoNum type="arabicPeriod"/>
            </a:pPr>
            <a:r>
              <a:rPr lang="en-US" sz="2400" dirty="0">
                <a:latin typeface="Arial" panose="020B0604020202020204" pitchFamily="34" charset="0"/>
                <a:cs typeface="Arial" panose="020B0604020202020204" pitchFamily="34" charset="0"/>
              </a:rPr>
              <a:t>Recognize the emergency.</a:t>
            </a:r>
          </a:p>
          <a:p>
            <a:pPr marL="457200" indent="-457200">
              <a:buFont typeface="+mj-lt"/>
              <a:buAutoNum type="arabicPeriod"/>
            </a:pPr>
            <a:r>
              <a:rPr lang="en-US" sz="2400" dirty="0">
                <a:latin typeface="Arial" panose="020B0604020202020204" pitchFamily="34" charset="0"/>
                <a:cs typeface="Arial" panose="020B0604020202020204" pitchFamily="34" charset="0"/>
              </a:rPr>
              <a:t>Call EMS if required.</a:t>
            </a:r>
          </a:p>
          <a:p>
            <a:pPr marL="457200" indent="-457200">
              <a:buFont typeface="+mj-lt"/>
              <a:buAutoNum type="arabicPeriod"/>
            </a:pPr>
            <a:r>
              <a:rPr lang="en-US" sz="2400" dirty="0">
                <a:latin typeface="Arial" panose="020B0604020202020204" pitchFamily="34" charset="0"/>
                <a:cs typeface="Arial" panose="020B0604020202020204" pitchFamily="34" charset="0"/>
              </a:rPr>
              <a:t>Assess the victim.</a:t>
            </a:r>
          </a:p>
          <a:p>
            <a:pPr marL="457200" indent="-457200">
              <a:buFont typeface="+mj-lt"/>
              <a:buAutoNum type="arabicPeriod"/>
            </a:pPr>
            <a:r>
              <a:rPr lang="en-US" sz="2400" dirty="0">
                <a:latin typeface="Arial" panose="020B0604020202020204" pitchFamily="34" charset="0"/>
                <a:cs typeface="Arial" panose="020B0604020202020204" pitchFamily="34" charset="0"/>
              </a:rPr>
              <a:t>Provide care.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Everyone of any age can render assistance. Your actions in the first few minutes will make a difference.</a:t>
            </a:r>
          </a:p>
          <a:p>
            <a:endParaRPr lang="en-US" dirty="0"/>
          </a:p>
        </p:txBody>
      </p:sp>
    </p:spTree>
    <p:extLst>
      <p:ext uri="{BB962C8B-B14F-4D97-AF65-F5344CB8AC3E}">
        <p14:creationId xmlns:p14="http://schemas.microsoft.com/office/powerpoint/2010/main" val="21544066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512" y="269161"/>
            <a:ext cx="8964488" cy="564748"/>
          </a:xfrm>
          <a:prstGeom prst="rect">
            <a:avLst/>
          </a:prstGeom>
        </p:spPr>
        <p:txBody>
          <a:bodyPr vert="horz" wrap="square" lIns="0" tIns="10646" rIns="0" bIns="0" rtlCol="0">
            <a:spAutoFit/>
          </a:bodyPr>
          <a:lstStyle/>
          <a:p>
            <a:pPr marL="11206">
              <a:spcBef>
                <a:spcPts val="84"/>
              </a:spcBef>
            </a:pPr>
            <a:r>
              <a:rPr lang="en-US" sz="3600" spc="-49" dirty="0" smtClean="0">
                <a:solidFill>
                  <a:schemeClr val="bg1"/>
                </a:solidFill>
              </a:rPr>
              <a:t>First Aid </a:t>
            </a:r>
            <a:r>
              <a:rPr sz="3600" spc="-49" dirty="0" smtClean="0">
                <a:solidFill>
                  <a:schemeClr val="bg1"/>
                </a:solidFill>
              </a:rPr>
              <a:t>Merit </a:t>
            </a:r>
            <a:r>
              <a:rPr sz="3600" spc="-150" dirty="0">
                <a:solidFill>
                  <a:schemeClr val="bg1"/>
                </a:solidFill>
              </a:rPr>
              <a:t>Badge</a:t>
            </a:r>
            <a:r>
              <a:rPr sz="3600" spc="-547" dirty="0">
                <a:solidFill>
                  <a:schemeClr val="bg1"/>
                </a:solidFill>
              </a:rPr>
              <a:t> </a:t>
            </a:r>
            <a:r>
              <a:rPr sz="3600" spc="-168" dirty="0">
                <a:solidFill>
                  <a:schemeClr val="bg1"/>
                </a:solidFill>
              </a:rPr>
              <a:t>Requirements</a:t>
            </a:r>
          </a:p>
        </p:txBody>
      </p:sp>
      <p:sp>
        <p:nvSpPr>
          <p:cNvPr id="10" name="Rectangle 2"/>
          <p:cNvSpPr>
            <a:spLocks noChangeArrowheads="1"/>
          </p:cNvSpPr>
          <p:nvPr/>
        </p:nvSpPr>
        <p:spPr bwMode="auto">
          <a:xfrm>
            <a:off x="395536" y="1422648"/>
            <a:ext cx="8460432"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Demonstrate to your counselor that you have current knowledge of all first-aid requirements for Tenderfoot, Second Class, and First Class ranks. </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Explain how you would obtain emergency medical assistance from: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Your home.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A remote location on a wilderness camping trip. </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Define the term </a:t>
            </a:r>
            <a:r>
              <a:rPr kumimoji="0" lang="en-US" altLang="en-US" sz="2000" b="0" i="1" u="none" strike="noStrike" cap="none" normalizeH="0" baseline="0" dirty="0" smtClean="0">
                <a:ln>
                  <a:noFill/>
                </a:ln>
                <a:solidFill>
                  <a:schemeClr val="tx1">
                    <a:lumMod val="75000"/>
                    <a:lumOff val="25000"/>
                  </a:schemeClr>
                </a:solidFill>
                <a:effectLst/>
                <a:latin typeface="Arial" panose="020B0604020202020204" pitchFamily="34" charset="0"/>
              </a:rPr>
              <a:t>triage</a:t>
            </a: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 Explain the steps necessary to assess and handle a medical emergency until help arrives. </a:t>
            </a:r>
          </a:p>
          <a:p>
            <a:pPr marL="457200" lvl="0" indent="-457200" eaLnBrk="0" fontAlgn="base" latinLnBrk="0" hangingPunct="0">
              <a:spcBef>
                <a:spcPct val="0"/>
              </a:spcBef>
              <a:spcAft>
                <a:spcPct val="0"/>
              </a:spcAft>
              <a:buFont typeface="+mj-lt"/>
              <a:buAutoNum type="arabicPeriod"/>
            </a:pPr>
            <a:r>
              <a:rPr lang="en-US" sz="2000" dirty="0">
                <a:solidFill>
                  <a:schemeClr val="tx1">
                    <a:lumMod val="75000"/>
                    <a:lumOff val="25000"/>
                  </a:schemeClr>
                </a:solidFill>
                <a:latin typeface="Arial" panose="020B0604020202020204" pitchFamily="34" charset="0"/>
                <a:cs typeface="Arial" panose="020B0604020202020204" pitchFamily="34" charset="0"/>
              </a:rPr>
              <a:t>Explain the precautions you must take to reduce the risk of transmitting an infection between you and the victim while administering first aid</a:t>
            </a:r>
            <a:r>
              <a:rPr lang="en-US" sz="2000" dirty="0" smtClean="0">
                <a:solidFill>
                  <a:schemeClr val="tx1">
                    <a:lumMod val="75000"/>
                    <a:lumOff val="25000"/>
                  </a:schemeClr>
                </a:solidFill>
                <a:latin typeface="Arial" panose="020B0604020202020204" pitchFamily="34" charset="0"/>
                <a:cs typeface="Arial" panose="020B0604020202020204" pitchFamily="34" charset="0"/>
              </a:rPr>
              <a:t>. </a:t>
            </a:r>
            <a:r>
              <a:rPr lang="en-US" altLang="en-US" sz="2000" dirty="0" smtClean="0">
                <a:solidFill>
                  <a:schemeClr val="tx1">
                    <a:lumMod val="75000"/>
                    <a:lumOff val="25000"/>
                  </a:schemeClr>
                </a:solidFill>
                <a:latin typeface="Arial" panose="020B0604020202020204" pitchFamily="34" charset="0"/>
              </a:rPr>
              <a:t> </a:t>
            </a:r>
            <a:endParaRPr lang="en-US" altLang="en-US" sz="2000" dirty="0">
              <a:solidFill>
                <a:schemeClr val="tx1">
                  <a:lumMod val="75000"/>
                  <a:lumOff val="25000"/>
                </a:schemeClr>
              </a:solidFill>
              <a:latin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352" y="0"/>
            <a:ext cx="1080120" cy="1080120"/>
          </a:xfrm>
          <a:prstGeom prst="rect">
            <a:avLst/>
          </a:prstGeom>
        </p:spPr>
      </p:pic>
    </p:spTree>
    <p:extLst>
      <p:ext uri="{BB962C8B-B14F-4D97-AF65-F5344CB8AC3E}">
        <p14:creationId xmlns:p14="http://schemas.microsoft.com/office/powerpoint/2010/main" val="36027527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a:spLocks noChangeAspect="1"/>
          </p:cNvSpPr>
          <p:nvPr/>
        </p:nvSpPr>
        <p:spPr>
          <a:xfrm>
            <a:off x="3707904" y="1628800"/>
            <a:ext cx="5280587" cy="3960440"/>
          </a:xfrm>
          <a:prstGeom prst="rect">
            <a:avLst/>
          </a:prstGeom>
          <a:blipFill>
            <a:blip r:embed="rId3" cstate="print"/>
            <a:stretch>
              <a:fillRect/>
            </a:stretch>
          </a:blipFill>
        </p:spPr>
        <p:txBody>
          <a:bodyPr wrap="square" lIns="0" tIns="0" rIns="0" bIns="0" rtlCol="0"/>
          <a:lstStyle/>
          <a:p>
            <a:endParaRPr sz="1588" dirty="0"/>
          </a:p>
        </p:txBody>
      </p:sp>
      <p:sp>
        <p:nvSpPr>
          <p:cNvPr id="7" name="Title 6"/>
          <p:cNvSpPr>
            <a:spLocks noGrp="1"/>
          </p:cNvSpPr>
          <p:nvPr>
            <p:ph type="title"/>
          </p:nvPr>
        </p:nvSpPr>
        <p:spPr/>
        <p:txBody>
          <a:bodyPr/>
          <a:lstStyle/>
          <a:p>
            <a:pPr algn="ctr"/>
            <a:r>
              <a:rPr lang="en-US" dirty="0" smtClean="0">
                <a:solidFill>
                  <a:schemeClr val="bg1"/>
                </a:solidFill>
              </a:rPr>
              <a:t>Multiple Victims</a:t>
            </a:r>
            <a:endParaRPr lang="en-US" dirty="0">
              <a:solidFill>
                <a:schemeClr val="bg1"/>
              </a:solidFill>
            </a:endParaRPr>
          </a:p>
        </p:txBody>
      </p:sp>
      <p:sp>
        <p:nvSpPr>
          <p:cNvPr id="9" name="Content Placeholder 8"/>
          <p:cNvSpPr>
            <a:spLocks noGrp="1"/>
          </p:cNvSpPr>
          <p:nvPr>
            <p:ph idx="10"/>
          </p:nvPr>
        </p:nvSpPr>
        <p:spPr>
          <a:xfrm>
            <a:off x="0" y="1556792"/>
            <a:ext cx="3707904" cy="4104456"/>
          </a:xfrm>
        </p:spPr>
        <p:txBody>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 must first decide who needs care the most and who can wait until help arrives or others can help.</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This process of        setting priorities is    called “Triage”.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2040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600" dirty="0" smtClean="0">
                <a:solidFill>
                  <a:schemeClr val="bg1"/>
                </a:solidFill>
              </a:rPr>
              <a:t>Actions for Multiple Victims Situations</a:t>
            </a:r>
            <a:endParaRPr lang="en-US" sz="3600" dirty="0">
              <a:solidFill>
                <a:schemeClr val="bg1"/>
              </a:solidFill>
            </a:endParaRPr>
          </a:p>
        </p:txBody>
      </p:sp>
      <p:sp>
        <p:nvSpPr>
          <p:cNvPr id="6" name="Content Placeholder 5"/>
          <p:cNvSpPr>
            <a:spLocks noGrp="1"/>
          </p:cNvSpPr>
          <p:nvPr>
            <p:ph idx="10"/>
          </p:nvPr>
        </p:nvSpPr>
        <p:spPr>
          <a:xfrm>
            <a:off x="0" y="1628800"/>
            <a:ext cx="3707904" cy="5040560"/>
          </a:xfrm>
        </p:spPr>
        <p: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Call 911 immediately.</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Tell dispatcher there are multiple victims.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Ask any victims who can walk to move to one </a:t>
            </a:r>
            <a:r>
              <a:rPr lang="en-US" sz="2000" dirty="0" smtClean="0">
                <a:latin typeface="Arial" panose="020B0604020202020204" pitchFamily="34" charset="0"/>
                <a:cs typeface="Arial" panose="020B0604020202020204" pitchFamily="34" charset="0"/>
              </a:rPr>
              <a:t>side.</a:t>
            </a:r>
          </a:p>
          <a:p>
            <a:pPr marL="685800" lvl="1" indent="-342900" eaLnBrk="0" latinLnBrk="0" hangingPunct="0">
              <a:buFont typeface="Calibri Light" panose="020F030202020403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These </a:t>
            </a:r>
            <a:r>
              <a:rPr lang="en-US" sz="1800" dirty="0">
                <a:solidFill>
                  <a:schemeClr val="tx1">
                    <a:lumMod val="75000"/>
                    <a:lumOff val="25000"/>
                  </a:schemeClr>
                </a:solidFill>
                <a:latin typeface="Arial" panose="020B0604020202020204" pitchFamily="34" charset="0"/>
                <a:cs typeface="Arial" panose="020B0604020202020204" pitchFamily="34" charset="0"/>
              </a:rPr>
              <a:t>victims do not have immediate life-threatening </a:t>
            </a:r>
            <a:r>
              <a:rPr lang="en-US" sz="1800" dirty="0" smtClean="0">
                <a:solidFill>
                  <a:schemeClr val="tx1">
                    <a:lumMod val="75000"/>
                    <a:lumOff val="25000"/>
                  </a:schemeClr>
                </a:solidFill>
                <a:latin typeface="Arial" panose="020B0604020202020204" pitchFamily="34" charset="0"/>
                <a:cs typeface="Arial" panose="020B0604020202020204" pitchFamily="34" charset="0"/>
              </a:rPr>
              <a:t>problems</a:t>
            </a:r>
            <a:r>
              <a:rPr lang="en-US" sz="1800" dirty="0">
                <a:solidFill>
                  <a:schemeClr val="tx1">
                    <a:lumMod val="75000"/>
                    <a:lumOff val="25000"/>
                  </a:schemeClr>
                </a:solidFill>
                <a:latin typeface="Arial" panose="020B0604020202020204" pitchFamily="34" charset="0"/>
                <a:cs typeface="Arial" panose="020B0604020202020204" pitchFamily="34" charset="0"/>
              </a:rPr>
              <a:t>.</a:t>
            </a:r>
          </a:p>
          <a:p>
            <a:endParaRPr lang="en-US" sz="1800" dirty="0"/>
          </a:p>
        </p:txBody>
      </p:sp>
      <p:pic>
        <p:nvPicPr>
          <p:cNvPr id="3" name="Picture 2"/>
          <p:cNvPicPr>
            <a:picLocks noChangeAspect="1"/>
          </p:cNvPicPr>
          <p:nvPr/>
        </p:nvPicPr>
        <p:blipFill>
          <a:blip r:embed="rId3"/>
          <a:stretch>
            <a:fillRect/>
          </a:stretch>
        </p:blipFill>
        <p:spPr>
          <a:xfrm>
            <a:off x="3779912" y="1628800"/>
            <a:ext cx="5111796" cy="3409528"/>
          </a:xfrm>
          <a:prstGeom prst="rect">
            <a:avLst/>
          </a:prstGeom>
        </p:spPr>
      </p:pic>
    </p:spTree>
    <p:extLst>
      <p:ext uri="{BB962C8B-B14F-4D97-AF65-F5344CB8AC3E}">
        <p14:creationId xmlns:p14="http://schemas.microsoft.com/office/powerpoint/2010/main" val="531674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646" rIns="0" bIns="0" rtlCol="0">
            <a:spAutoFit/>
          </a:bodyPr>
          <a:lstStyle/>
          <a:p>
            <a:pPr marL="1716272" marR="4483" indent="-1705625" algn="ctr">
              <a:spcBef>
                <a:spcPts val="84"/>
              </a:spcBef>
            </a:pPr>
            <a:r>
              <a:rPr spc="-137" dirty="0">
                <a:solidFill>
                  <a:schemeClr val="bg1"/>
                </a:solidFill>
              </a:rPr>
              <a:t>Actions </a:t>
            </a:r>
            <a:r>
              <a:rPr spc="-176" dirty="0">
                <a:solidFill>
                  <a:schemeClr val="bg1"/>
                </a:solidFill>
              </a:rPr>
              <a:t>for</a:t>
            </a:r>
            <a:r>
              <a:rPr spc="-507" dirty="0">
                <a:solidFill>
                  <a:schemeClr val="bg1"/>
                </a:solidFill>
              </a:rPr>
              <a:t> </a:t>
            </a:r>
            <a:r>
              <a:rPr spc="-150" dirty="0">
                <a:solidFill>
                  <a:schemeClr val="bg1"/>
                </a:solidFill>
              </a:rPr>
              <a:t>Multiple‐Victim  </a:t>
            </a:r>
            <a:r>
              <a:rPr spc="-154" dirty="0">
                <a:solidFill>
                  <a:schemeClr val="bg1"/>
                </a:solidFill>
              </a:rPr>
              <a:t>Situations</a:t>
            </a:r>
          </a:p>
        </p:txBody>
      </p:sp>
      <p:sp>
        <p:nvSpPr>
          <p:cNvPr id="6" name="Content Placeholder 5"/>
          <p:cNvSpPr>
            <a:spLocks noGrp="1"/>
          </p:cNvSpPr>
          <p:nvPr>
            <p:ph idx="10"/>
          </p:nvPr>
        </p:nvSpPr>
        <p:spPr>
          <a:xfrm>
            <a:off x="467544" y="1484784"/>
            <a:ext cx="8229600" cy="4968552"/>
          </a:xfrm>
        </p:spPr>
        <p:txBody>
          <a:bodyPr/>
          <a:lstStyle/>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With remaining victims, start checking for normal breathing with unresponsive victims and look for life-threatening injuries.</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Spend 1 minute or less with each victim and do not start giving care until you have checked all victims.</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Give care to top priority victims first.</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Move to less serious victims only when first priority victims are stable.</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When help arrives, quickly tell EMS professionals about victims.</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5801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69161"/>
            <a:ext cx="9144000" cy="564748"/>
          </a:xfrm>
          <a:prstGeom prst="rect">
            <a:avLst/>
          </a:prstGeom>
        </p:spPr>
        <p:txBody>
          <a:bodyPr vert="horz" wrap="square" lIns="0" tIns="10646" rIns="0" bIns="0" rtlCol="0">
            <a:spAutoFit/>
          </a:bodyPr>
          <a:lstStyle/>
          <a:p>
            <a:pPr marL="1716272" marR="4483" indent="-1705625" algn="ctr">
              <a:spcBef>
                <a:spcPts val="84"/>
              </a:spcBef>
            </a:pPr>
            <a:r>
              <a:rPr lang="en-US" sz="3600" spc="-137" dirty="0" smtClean="0">
                <a:solidFill>
                  <a:schemeClr val="bg1"/>
                </a:solidFill>
              </a:rPr>
              <a:t>Decision Tree</a:t>
            </a:r>
            <a:r>
              <a:rPr sz="3600" spc="-137" dirty="0" smtClean="0">
                <a:solidFill>
                  <a:schemeClr val="bg1"/>
                </a:solidFill>
              </a:rPr>
              <a:t> </a:t>
            </a:r>
            <a:r>
              <a:rPr sz="3600" spc="-176" dirty="0">
                <a:solidFill>
                  <a:schemeClr val="bg1"/>
                </a:solidFill>
              </a:rPr>
              <a:t>for</a:t>
            </a:r>
            <a:r>
              <a:rPr sz="3600" spc="-507" dirty="0">
                <a:solidFill>
                  <a:schemeClr val="bg1"/>
                </a:solidFill>
              </a:rPr>
              <a:t> </a:t>
            </a:r>
            <a:r>
              <a:rPr sz="3600" spc="-150" dirty="0">
                <a:solidFill>
                  <a:schemeClr val="bg1"/>
                </a:solidFill>
              </a:rPr>
              <a:t>Multiple‐Victim </a:t>
            </a:r>
            <a:r>
              <a:rPr sz="3600" spc="-154" dirty="0" smtClean="0">
                <a:solidFill>
                  <a:schemeClr val="bg1"/>
                </a:solidFill>
              </a:rPr>
              <a:t>Situations</a:t>
            </a:r>
            <a:endParaRPr sz="3600" spc="-154" dirty="0">
              <a:solidFill>
                <a:schemeClr val="bg1"/>
              </a:solidFill>
            </a:endParaRPr>
          </a:p>
        </p:txBody>
      </p:sp>
      <p:pic>
        <p:nvPicPr>
          <p:cNvPr id="4" name="Content Placeholder 3"/>
          <p:cNvPicPr>
            <a:picLocks noGrp="1" noChangeAspect="1"/>
          </p:cNvPicPr>
          <p:nvPr>
            <p:ph idx="10"/>
          </p:nvPr>
        </p:nvPicPr>
        <p:blipFill rotWithShape="1">
          <a:blip r:embed="rId3">
            <a:extLst>
              <a:ext uri="{28A0092B-C50C-407E-A947-70E740481C1C}">
                <a14:useLocalDpi xmlns:a14="http://schemas.microsoft.com/office/drawing/2010/main" val="0"/>
              </a:ext>
            </a:extLst>
          </a:blip>
          <a:srcRect t="16010"/>
          <a:stretch/>
        </p:blipFill>
        <p:spPr>
          <a:xfrm>
            <a:off x="1727684" y="1340768"/>
            <a:ext cx="5688632" cy="4476533"/>
          </a:xfrm>
        </p:spPr>
      </p:pic>
      <p:sp>
        <p:nvSpPr>
          <p:cNvPr id="5" name="TextBox 4"/>
          <p:cNvSpPr txBox="1"/>
          <p:nvPr/>
        </p:nvSpPr>
        <p:spPr>
          <a:xfrm>
            <a:off x="7416316" y="2721596"/>
            <a:ext cx="1727684" cy="646331"/>
          </a:xfrm>
          <a:prstGeom prst="rect">
            <a:avLst/>
          </a:prstGeom>
          <a:noFill/>
        </p:spPr>
        <p:txBody>
          <a:bodyPr wrap="square" rtlCol="0">
            <a:spAutoFit/>
          </a:bodyPr>
          <a:lstStyle/>
          <a:p>
            <a:pPr algn="ctr" eaLnBrk="0" latinLnBrk="0" hangingPunct="0"/>
            <a:r>
              <a:rPr lang="en-US" dirty="0" smtClean="0"/>
              <a:t>No Treatment Needed</a:t>
            </a:r>
            <a:endParaRPr lang="en-US" dirty="0"/>
          </a:p>
        </p:txBody>
      </p:sp>
      <p:sp>
        <p:nvSpPr>
          <p:cNvPr id="6" name="TextBox 5"/>
          <p:cNvSpPr txBox="1"/>
          <p:nvPr/>
        </p:nvSpPr>
        <p:spPr>
          <a:xfrm>
            <a:off x="5076056" y="4653136"/>
            <a:ext cx="2232248" cy="369332"/>
          </a:xfrm>
          <a:prstGeom prst="rect">
            <a:avLst/>
          </a:prstGeom>
          <a:noFill/>
        </p:spPr>
        <p:txBody>
          <a:bodyPr wrap="square" rtlCol="0">
            <a:spAutoFit/>
          </a:bodyPr>
          <a:lstStyle/>
          <a:p>
            <a:pPr algn="ctr"/>
            <a:r>
              <a:rPr lang="en-US" dirty="0" smtClean="0"/>
              <a:t>Second Priority</a:t>
            </a:r>
            <a:endParaRPr lang="en-US" dirty="0"/>
          </a:p>
        </p:txBody>
      </p:sp>
      <p:sp>
        <p:nvSpPr>
          <p:cNvPr id="7" name="TextBox 6"/>
          <p:cNvSpPr txBox="1"/>
          <p:nvPr/>
        </p:nvSpPr>
        <p:spPr>
          <a:xfrm>
            <a:off x="7416316" y="1700808"/>
            <a:ext cx="1727684" cy="369332"/>
          </a:xfrm>
          <a:prstGeom prst="rect">
            <a:avLst/>
          </a:prstGeom>
          <a:noFill/>
        </p:spPr>
        <p:txBody>
          <a:bodyPr wrap="square" rtlCol="0">
            <a:spAutoFit/>
          </a:bodyPr>
          <a:lstStyle/>
          <a:p>
            <a:pPr algn="ctr"/>
            <a:r>
              <a:rPr lang="en-US" dirty="0" smtClean="0"/>
              <a:t>Third Priority</a:t>
            </a:r>
            <a:endParaRPr lang="en-US" dirty="0"/>
          </a:p>
        </p:txBody>
      </p:sp>
      <p:sp>
        <p:nvSpPr>
          <p:cNvPr id="8" name="TextBox 7"/>
          <p:cNvSpPr txBox="1"/>
          <p:nvPr/>
        </p:nvSpPr>
        <p:spPr>
          <a:xfrm>
            <a:off x="1907704" y="5801261"/>
            <a:ext cx="2232248" cy="369332"/>
          </a:xfrm>
          <a:prstGeom prst="rect">
            <a:avLst/>
          </a:prstGeom>
          <a:noFill/>
        </p:spPr>
        <p:txBody>
          <a:bodyPr wrap="square" rtlCol="0">
            <a:spAutoFit/>
          </a:bodyPr>
          <a:lstStyle/>
          <a:p>
            <a:pPr algn="ctr"/>
            <a:r>
              <a:rPr lang="en-US" dirty="0" smtClean="0"/>
              <a:t>First Priority</a:t>
            </a:r>
            <a:endParaRPr lang="en-US" dirty="0"/>
          </a:p>
        </p:txBody>
      </p:sp>
    </p:spTree>
    <p:extLst>
      <p:ext uri="{BB962C8B-B14F-4D97-AF65-F5344CB8AC3E}">
        <p14:creationId xmlns:p14="http://schemas.microsoft.com/office/powerpoint/2010/main" val="2928718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#4</a:t>
            </a:r>
            <a:endParaRPr lang="en-US" dirty="0"/>
          </a:p>
        </p:txBody>
      </p:sp>
      <p:sp>
        <p:nvSpPr>
          <p:cNvPr id="8" name="Content Placeholder 7"/>
          <p:cNvSpPr>
            <a:spLocks noGrp="1"/>
          </p:cNvSpPr>
          <p:nvPr>
            <p:ph idx="10"/>
          </p:nvPr>
        </p:nvSpPr>
        <p:spPr>
          <a:xfrm>
            <a:off x="1547664" y="1069514"/>
            <a:ext cx="7149480" cy="4923175"/>
          </a:xfrm>
        </p:spPr>
        <p:txBody>
          <a:bodyPr/>
          <a:lstStyle/>
          <a:p>
            <a:pPr eaLnBrk="0" latinLnBrk="0" hangingPunct="0"/>
            <a:r>
              <a:rPr lang="en-US" sz="2000" dirty="0">
                <a:latin typeface="Arial" panose="020B0604020202020204" pitchFamily="34" charset="0"/>
                <a:cs typeface="Arial" panose="020B0604020202020204" pitchFamily="34" charset="0"/>
              </a:rPr>
              <a:t>Explain the precautions you must take to reduce the risk of transmitting an infection between you and the victim while administering first aid. </a:t>
            </a:r>
            <a:r>
              <a:rPr lang="en-US" altLang="en-US" sz="2000" dirty="0">
                <a:latin typeface="Arial" panose="020B0604020202020204" pitchFamily="34" charset="0"/>
              </a:rPr>
              <a:t> </a:t>
            </a:r>
          </a:p>
          <a:p>
            <a:pPr marL="347663" indent="-347663" eaLnBrk="0" latinLnBrk="0" hangingPunct="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1152128" cy="1152128"/>
          </a:xfrm>
          <a:prstGeom prst="rect">
            <a:avLst/>
          </a:prstGeom>
        </p:spPr>
      </p:pic>
      <p:pic>
        <p:nvPicPr>
          <p:cNvPr id="4" name="Picture 3"/>
          <p:cNvPicPr>
            <a:picLocks noChangeAspect="1"/>
          </p:cNvPicPr>
          <p:nvPr/>
        </p:nvPicPr>
        <p:blipFill>
          <a:blip r:embed="rId3"/>
          <a:stretch>
            <a:fillRect/>
          </a:stretch>
        </p:blipFill>
        <p:spPr>
          <a:xfrm>
            <a:off x="2555776" y="2564904"/>
            <a:ext cx="5436096" cy="2853950"/>
          </a:xfrm>
          <a:prstGeom prst="rect">
            <a:avLst/>
          </a:prstGeom>
        </p:spPr>
      </p:pic>
    </p:spTree>
    <p:extLst>
      <p:ext uri="{BB962C8B-B14F-4D97-AF65-F5344CB8AC3E}">
        <p14:creationId xmlns:p14="http://schemas.microsoft.com/office/powerpoint/2010/main" val="2450590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Blood-borne Disease</a:t>
            </a:r>
            <a:endParaRPr lang="en-US" dirty="0">
              <a:solidFill>
                <a:schemeClr val="bg1"/>
              </a:solidFill>
            </a:endParaRPr>
          </a:p>
        </p:txBody>
      </p:sp>
      <p:sp>
        <p:nvSpPr>
          <p:cNvPr id="4" name="Content Placeholder 3"/>
          <p:cNvSpPr>
            <a:spLocks noGrp="1"/>
          </p:cNvSpPr>
          <p:nvPr>
            <p:ph idx="10"/>
          </p:nvPr>
        </p:nvSpPr>
        <p:spPr>
          <a:xfrm>
            <a:off x="0" y="1416710"/>
            <a:ext cx="3419872" cy="4172529"/>
          </a:xfrm>
        </p:spPr>
        <p: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Anyone can carry a </a:t>
            </a:r>
            <a:r>
              <a:rPr lang="en-US" sz="2000" dirty="0" smtClean="0">
                <a:latin typeface="Arial" panose="020B0604020202020204" pitchFamily="34" charset="0"/>
                <a:cs typeface="Arial" panose="020B0604020202020204" pitchFamily="34" charset="0"/>
              </a:rPr>
              <a:t>blood-borne </a:t>
            </a:r>
            <a:r>
              <a:rPr lang="en-US" sz="2000" dirty="0">
                <a:latin typeface="Arial" panose="020B0604020202020204" pitchFamily="34" charset="0"/>
                <a:cs typeface="Arial" panose="020B0604020202020204" pitchFamily="34" charset="0"/>
              </a:rPr>
              <a:t>disease. </a:t>
            </a:r>
            <a:endParaRPr lang="en-U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Don’t </a:t>
            </a:r>
            <a:r>
              <a:rPr lang="en-US" sz="2000" dirty="0">
                <a:latin typeface="Arial" panose="020B0604020202020204" pitchFamily="34" charset="0"/>
                <a:cs typeface="Arial" panose="020B0604020202020204" pitchFamily="34" charset="0"/>
              </a:rPr>
              <a:t>think that just because a cut </a:t>
            </a:r>
            <a:r>
              <a:rPr lang="en-US" sz="2000" dirty="0" smtClean="0">
                <a:latin typeface="Arial" panose="020B0604020202020204" pitchFamily="34" charset="0"/>
                <a:cs typeface="Arial" panose="020B0604020202020204" pitchFamily="34" charset="0"/>
              </a:rPr>
              <a:t>is small </a:t>
            </a:r>
            <a:r>
              <a:rPr lang="en-US" sz="2000" dirty="0">
                <a:latin typeface="Arial" panose="020B0604020202020204" pitchFamily="34" charset="0"/>
                <a:cs typeface="Arial" panose="020B0604020202020204" pitchFamily="34" charset="0"/>
              </a:rPr>
              <a:t>your are less at risk.</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 </a:t>
            </a:r>
            <a:r>
              <a:rPr lang="en-US" sz="2000" dirty="0">
                <a:latin typeface="Arial" panose="020B0604020202020204" pitchFamily="34" charset="0"/>
                <a:cs typeface="Arial" panose="020B0604020202020204" pitchFamily="34" charset="0"/>
              </a:rPr>
              <a:t>don’t want to </a:t>
            </a:r>
            <a:r>
              <a:rPr lang="en-US" sz="2000" dirty="0" smtClean="0">
                <a:latin typeface="Arial" panose="020B0604020202020204" pitchFamily="34" charset="0"/>
                <a:cs typeface="Arial" panose="020B0604020202020204" pitchFamily="34" charset="0"/>
              </a:rPr>
              <a:t>be contaminated by bacteria </a:t>
            </a:r>
            <a:r>
              <a:rPr lang="en-US" sz="2000" dirty="0">
                <a:latin typeface="Arial" panose="020B0604020202020204" pitchFamily="34" charset="0"/>
                <a:cs typeface="Arial" panose="020B0604020202020204" pitchFamily="34" charset="0"/>
              </a:rPr>
              <a:t>or </a:t>
            </a:r>
            <a:r>
              <a:rPr lang="en-US" sz="2000" dirty="0" smtClean="0">
                <a:latin typeface="Arial" panose="020B0604020202020204" pitchFamily="34" charset="0"/>
                <a:cs typeface="Arial" panose="020B0604020202020204" pitchFamily="34" charset="0"/>
              </a:rPr>
              <a:t>viruses present in blood and other body fluids.</a:t>
            </a:r>
            <a:endParaRPr lang="en-US" sz="2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3563888" y="1416710"/>
            <a:ext cx="5386586" cy="3588189"/>
          </a:xfrm>
          <a:prstGeom prst="rect">
            <a:avLst/>
          </a:prstGeom>
        </p:spPr>
      </p:pic>
    </p:spTree>
    <p:extLst>
      <p:ext uri="{BB962C8B-B14F-4D97-AF65-F5344CB8AC3E}">
        <p14:creationId xmlns:p14="http://schemas.microsoft.com/office/powerpoint/2010/main" val="30329073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solidFill>
                  <a:schemeClr val="bg1"/>
                </a:solidFill>
              </a:rPr>
              <a:t>Bloodborne</a:t>
            </a:r>
            <a:r>
              <a:rPr lang="en-US" dirty="0" smtClean="0">
                <a:solidFill>
                  <a:schemeClr val="bg1"/>
                </a:solidFill>
              </a:rPr>
              <a:t> Diseases</a:t>
            </a:r>
            <a:endParaRPr lang="en-US" dirty="0">
              <a:solidFill>
                <a:schemeClr val="bg1"/>
              </a:solidFill>
            </a:endParaRPr>
          </a:p>
        </p:txBody>
      </p:sp>
      <p:sp>
        <p:nvSpPr>
          <p:cNvPr id="3" name="Content Placeholder 2"/>
          <p:cNvSpPr>
            <a:spLocks noGrp="1"/>
          </p:cNvSpPr>
          <p:nvPr>
            <p:ph idx="1"/>
          </p:nvPr>
        </p:nvSpPr>
        <p:spPr>
          <a:xfrm>
            <a:off x="457200" y="1196752"/>
            <a:ext cx="8229600" cy="864097"/>
          </a:xfrm>
        </p:spPr>
        <p:txBody>
          <a:bodyPr/>
          <a:lstStyle/>
          <a:p>
            <a:r>
              <a:rPr lang="en-US" sz="2400" dirty="0">
                <a:latin typeface="Arial" panose="020B0604020202020204" pitchFamily="34" charset="0"/>
                <a:cs typeface="Arial" panose="020B0604020202020204" pitchFamily="34" charset="0"/>
              </a:rPr>
              <a:t>The best way to keep yourself safe is </a:t>
            </a:r>
            <a:r>
              <a:rPr lang="en-US" sz="2400" dirty="0" smtClean="0">
                <a:latin typeface="Arial" panose="020B0604020202020204" pitchFamily="34" charset="0"/>
                <a:cs typeface="Arial" panose="020B0604020202020204" pitchFamily="34" charset="0"/>
              </a:rPr>
              <a:t>to avoid contact with all blood and body fluids.</a:t>
            </a:r>
            <a:endParaRPr lang="en-US" sz="2400"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2182813" y="2276475"/>
            <a:ext cx="4800600" cy="3600450"/>
          </a:xfrm>
        </p:spPr>
      </p:pic>
    </p:spTree>
    <p:extLst>
      <p:ext uri="{BB962C8B-B14F-4D97-AF65-F5344CB8AC3E}">
        <p14:creationId xmlns:p14="http://schemas.microsoft.com/office/powerpoint/2010/main" val="22259857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Use Gloves!!</a:t>
            </a:r>
            <a:endParaRPr lang="en-US" dirty="0">
              <a:solidFill>
                <a:schemeClr val="bg1"/>
              </a:solidFill>
            </a:endParaRPr>
          </a:p>
        </p:txBody>
      </p:sp>
      <p:sp>
        <p:nvSpPr>
          <p:cNvPr id="3" name="Content Placeholder 2"/>
          <p:cNvSpPr>
            <a:spLocks noGrp="1"/>
          </p:cNvSpPr>
          <p:nvPr>
            <p:ph idx="1"/>
          </p:nvPr>
        </p:nvSpPr>
        <p:spPr>
          <a:xfrm>
            <a:off x="457200" y="1268760"/>
            <a:ext cx="4186808" cy="5400600"/>
          </a:xfrm>
        </p:spPr>
        <p:txBody>
          <a:bodyPr/>
          <a:lstStyle/>
          <a:p>
            <a:pPr marL="342900" indent="-342900">
              <a:buFont typeface="Arial" panose="020B0604020202020204" pitchFamily="34" charset="0"/>
              <a:buChar char="•"/>
            </a:pPr>
            <a:r>
              <a:rPr lang="en-US" dirty="0" smtClean="0">
                <a:latin typeface="Arial" panose="020B0604020202020204" pitchFamily="34" charset="0"/>
                <a:cs typeface="Arial" panose="020B0604020202020204" pitchFamily="34" charset="0"/>
              </a:rPr>
              <a:t>Use </a:t>
            </a:r>
            <a:r>
              <a:rPr lang="en-US" dirty="0">
                <a:latin typeface="Arial" panose="020B0604020202020204" pitchFamily="34" charset="0"/>
                <a:cs typeface="Arial" panose="020B0604020202020204" pitchFamily="34" charset="0"/>
              </a:rPr>
              <a:t>nonlatex medical exam </a:t>
            </a:r>
            <a:r>
              <a:rPr lang="en-US" dirty="0" smtClean="0">
                <a:latin typeface="Arial" panose="020B0604020202020204" pitchFamily="34" charset="0"/>
                <a:cs typeface="Arial" panose="020B0604020202020204" pitchFamily="34" charset="0"/>
              </a:rPr>
              <a:t>gloves if you can.</a:t>
            </a: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smtClean="0">
                <a:latin typeface="Arial" panose="020B0604020202020204" pitchFamily="34" charset="0"/>
                <a:cs typeface="Arial" panose="020B0604020202020204" pitchFamily="34" charset="0"/>
              </a:rPr>
              <a:t>Improvise </a:t>
            </a:r>
            <a:r>
              <a:rPr lang="en-US" dirty="0">
                <a:latin typeface="Arial" panose="020B0604020202020204" pitchFamily="34" charset="0"/>
                <a:cs typeface="Arial" panose="020B0604020202020204" pitchFamily="34" charset="0"/>
              </a:rPr>
              <a:t>if you do </a:t>
            </a:r>
            <a:r>
              <a:rPr lang="en-US" dirty="0" smtClean="0">
                <a:latin typeface="Arial" panose="020B0604020202020204" pitchFamily="34" charset="0"/>
                <a:cs typeface="Arial" panose="020B0604020202020204" pitchFamily="34" charset="0"/>
              </a:rPr>
              <a:t>not have </a:t>
            </a:r>
            <a:r>
              <a:rPr lang="en-US" dirty="0">
                <a:latin typeface="Arial" panose="020B0604020202020204" pitchFamily="34" charset="0"/>
                <a:cs typeface="Arial" panose="020B0604020202020204" pitchFamily="34" charset="0"/>
              </a:rPr>
              <a:t>medical </a:t>
            </a:r>
            <a:r>
              <a:rPr lang="en-US" dirty="0" smtClean="0">
                <a:latin typeface="Arial" panose="020B0604020202020204" pitchFamily="34" charset="0"/>
                <a:cs typeface="Arial" panose="020B0604020202020204" pitchFamily="34" charset="0"/>
              </a:rPr>
              <a:t>exam gloves </a:t>
            </a:r>
            <a:r>
              <a:rPr lang="en-US" dirty="0">
                <a:latin typeface="Arial" panose="020B0604020202020204" pitchFamily="34" charset="0"/>
                <a:cs typeface="Arial" panose="020B0604020202020204" pitchFamily="34" charset="0"/>
              </a:rPr>
              <a:t>(plastic trash bag, </a:t>
            </a:r>
            <a:r>
              <a:rPr lang="en-US" dirty="0" smtClean="0">
                <a:latin typeface="Arial" panose="020B0604020202020204" pitchFamily="34" charset="0"/>
                <a:cs typeface="Arial" panose="020B0604020202020204" pitchFamily="34" charset="0"/>
              </a:rPr>
              <a:t>etc.)</a:t>
            </a: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t>Unbroken skin can be an effective barrier, but, a small break in your skin can be a way for disease to enter your body. </a:t>
            </a:r>
          </a:p>
          <a:p>
            <a:pPr marL="342900" indent="-342900">
              <a:buFont typeface="Arial" panose="020B0604020202020204" pitchFamily="34" charset="0"/>
              <a:buChar char="•"/>
            </a:pPr>
            <a:r>
              <a:rPr lang="en-US" dirty="0" smtClean="0">
                <a:latin typeface="Arial" panose="020B0604020202020204" pitchFamily="34" charset="0"/>
                <a:cs typeface="Arial" panose="020B0604020202020204" pitchFamily="34" charset="0"/>
              </a:rPr>
              <a:t>Wash </a:t>
            </a:r>
            <a:r>
              <a:rPr lang="en-US" dirty="0">
                <a:latin typeface="Arial" panose="020B0604020202020204" pitchFamily="34" charset="0"/>
                <a:cs typeface="Arial" panose="020B0604020202020204" pitchFamily="34" charset="0"/>
              </a:rPr>
              <a:t>your hands before and </a:t>
            </a:r>
            <a:r>
              <a:rPr lang="en-US" dirty="0" smtClean="0">
                <a:latin typeface="Arial" panose="020B0604020202020204" pitchFamily="34" charset="0"/>
                <a:cs typeface="Arial" panose="020B0604020202020204" pitchFamily="34" charset="0"/>
              </a:rPr>
              <a:t>after.</a:t>
            </a: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smtClean="0">
                <a:latin typeface="Arial" panose="020B0604020202020204" pitchFamily="34" charset="0"/>
                <a:cs typeface="Arial" panose="020B0604020202020204" pitchFamily="34" charset="0"/>
              </a:rPr>
              <a:t>Cover </a:t>
            </a:r>
            <a:r>
              <a:rPr lang="en-US" dirty="0">
                <a:latin typeface="Arial" panose="020B0604020202020204" pitchFamily="34" charset="0"/>
                <a:cs typeface="Arial" panose="020B0604020202020204" pitchFamily="34" charset="0"/>
              </a:rPr>
              <a:t>any </a:t>
            </a:r>
            <a:r>
              <a:rPr lang="en-US" dirty="0" smtClean="0">
                <a:latin typeface="Arial" panose="020B0604020202020204" pitchFamily="34" charset="0"/>
                <a:cs typeface="Arial" panose="020B0604020202020204" pitchFamily="34" charset="0"/>
              </a:rPr>
              <a:t>cuts/scrapes.</a:t>
            </a: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smtClean="0">
                <a:latin typeface="Arial" panose="020B0604020202020204" pitchFamily="34" charset="0"/>
                <a:cs typeface="Arial" panose="020B0604020202020204" pitchFamily="34" charset="0"/>
              </a:rPr>
              <a:t>Do </a:t>
            </a:r>
            <a:r>
              <a:rPr lang="en-US" dirty="0">
                <a:latin typeface="Arial" panose="020B0604020202020204" pitchFamily="34" charset="0"/>
                <a:cs typeface="Arial" panose="020B0604020202020204" pitchFamily="34" charset="0"/>
              </a:rPr>
              <a:t>not touch </a:t>
            </a:r>
            <a:r>
              <a:rPr lang="en-US" dirty="0" smtClean="0">
                <a:latin typeface="Arial" panose="020B0604020202020204" pitchFamily="34" charset="0"/>
                <a:cs typeface="Arial" panose="020B0604020202020204" pitchFamily="34" charset="0"/>
              </a:rPr>
              <a:t>your mouth, nose, or eyes when providing </a:t>
            </a:r>
            <a:r>
              <a:rPr lang="en-US" dirty="0">
                <a:latin typeface="Arial" panose="020B0604020202020204" pitchFamily="34" charset="0"/>
                <a:cs typeface="Arial" panose="020B0604020202020204" pitchFamily="34" charset="0"/>
              </a:rPr>
              <a:t>first </a:t>
            </a:r>
            <a:r>
              <a:rPr lang="en-US" dirty="0" smtClean="0">
                <a:latin typeface="Arial" panose="020B0604020202020204" pitchFamily="34" charset="0"/>
                <a:cs typeface="Arial" panose="020B0604020202020204" pitchFamily="34" charset="0"/>
              </a:rPr>
              <a:t>aid.</a:t>
            </a:r>
          </a:p>
          <a:p>
            <a:pPr marL="342900" indent="-34290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p:txBody>
      </p:sp>
      <p:pic>
        <p:nvPicPr>
          <p:cNvPr id="6" name="Content Placeholder 5"/>
          <p:cNvPicPr>
            <a:picLocks noGrp="1" noChangeAspect="1"/>
          </p:cNvPicPr>
          <p:nvPr>
            <p:ph idx="10"/>
          </p:nvPr>
        </p:nvPicPr>
        <p:blipFill>
          <a:blip r:embed="rId3"/>
          <a:stretch>
            <a:fillRect/>
          </a:stretch>
        </p:blipFill>
        <p:spPr>
          <a:xfrm>
            <a:off x="4788024" y="1412776"/>
            <a:ext cx="4113397" cy="2744757"/>
          </a:xfrm>
          <a:prstGeom prst="rect">
            <a:avLst/>
          </a:prstGeom>
        </p:spPr>
      </p:pic>
    </p:spTree>
    <p:extLst>
      <p:ext uri="{BB962C8B-B14F-4D97-AF65-F5344CB8AC3E}">
        <p14:creationId xmlns:p14="http://schemas.microsoft.com/office/powerpoint/2010/main" val="19905660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Barrier Devices</a:t>
            </a:r>
            <a:endParaRPr lang="en-US" dirty="0">
              <a:solidFill>
                <a:schemeClr val="bg1"/>
              </a:solidFill>
            </a:endParaRPr>
          </a:p>
        </p:txBody>
      </p:sp>
      <p:sp>
        <p:nvSpPr>
          <p:cNvPr id="3" name="Content Placeholder 2"/>
          <p:cNvSpPr>
            <a:spLocks noGrp="1"/>
          </p:cNvSpPr>
          <p:nvPr>
            <p:ph idx="1"/>
          </p:nvPr>
        </p:nvSpPr>
        <p:spPr>
          <a:xfrm>
            <a:off x="313184" y="1628800"/>
            <a:ext cx="3610744" cy="1972816"/>
          </a:xfrm>
        </p:spPr>
        <p:txBody>
          <a:bodyPr/>
          <a:lstStyle/>
          <a:p>
            <a:r>
              <a:rPr lang="en-US" sz="2400" dirty="0" smtClean="0">
                <a:latin typeface="Arial" panose="020B0604020202020204" pitchFamily="34" charset="0"/>
                <a:cs typeface="Arial" panose="020B0604020202020204" pitchFamily="34" charset="0"/>
              </a:rPr>
              <a:t>Use a pocket face mask or face shield if available if you have to do CPR.</a:t>
            </a:r>
            <a:endParaRPr lang="en-US" sz="2400"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3923928" y="1340768"/>
            <a:ext cx="5106309" cy="3353143"/>
          </a:xfrm>
        </p:spPr>
      </p:pic>
    </p:spTree>
    <p:extLst>
      <p:ext uri="{BB962C8B-B14F-4D97-AF65-F5344CB8AC3E}">
        <p14:creationId xmlns:p14="http://schemas.microsoft.com/office/powerpoint/2010/main" val="19152682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a:t>
            </a:r>
            <a:endParaRPr lang="en-US" dirty="0"/>
          </a:p>
        </p:txBody>
      </p:sp>
      <p:sp>
        <p:nvSpPr>
          <p:cNvPr id="8" name="Content Placeholder 7"/>
          <p:cNvSpPr>
            <a:spLocks noGrp="1"/>
          </p:cNvSpPr>
          <p:nvPr>
            <p:ph idx="10"/>
          </p:nvPr>
        </p:nvSpPr>
        <p:spPr>
          <a:xfrm>
            <a:off x="1547664" y="1069515"/>
            <a:ext cx="7149480" cy="1999446"/>
          </a:xfrm>
        </p:spPr>
        <p:txBody>
          <a:bodyPr/>
          <a:lstStyle/>
          <a:p>
            <a:pPr lvl="0" eaLnBrk="0" fontAlgn="base" latinLnBrk="0" hangingPunct="0">
              <a:spcBef>
                <a:spcPct val="0"/>
              </a:spcBef>
              <a:spcAft>
                <a:spcPct val="0"/>
              </a:spcAft>
            </a:pPr>
            <a:r>
              <a:rPr lang="en-US" altLang="en-US" sz="2000" dirty="0">
                <a:latin typeface="Arial" panose="020B0604020202020204" pitchFamily="34" charset="0"/>
              </a:rPr>
              <a:t>Do the following: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Prepare a first-aid kit for your home. Display and discuss its contents with your counselor.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With an adult leader. Inspect your troop's first-aid kit. Evaluate it for completeness. Report your findings to your counselor and Scout leader. </a:t>
            </a:r>
          </a:p>
          <a:p>
            <a:pPr marL="347663" indent="-347663" eaLnBrk="0" latinLnBrk="0" hangingPunct="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1152128" cy="115212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826" b="13724"/>
          <a:stretch/>
        </p:blipFill>
        <p:spPr>
          <a:xfrm>
            <a:off x="3347864" y="3284984"/>
            <a:ext cx="3987816" cy="3168352"/>
          </a:xfrm>
          <a:prstGeom prst="rect">
            <a:avLst/>
          </a:prstGeom>
        </p:spPr>
      </p:pic>
    </p:spTree>
    <p:extLst>
      <p:ext uri="{BB962C8B-B14F-4D97-AF65-F5344CB8AC3E}">
        <p14:creationId xmlns:p14="http://schemas.microsoft.com/office/powerpoint/2010/main" val="386006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395536" y="1556792"/>
            <a:ext cx="8388424"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mj-lt"/>
              <a:buAutoNum type="arabicPeriod" startAt="5"/>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Do the following: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Prepare a first-aid kit for your home. Display and discuss its contents with your counselor.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With an adult leader. Inspect your troop's first-aid kit. Evaluate it for completeness. Report your findings to your counselor and Scout leader. </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startAt="5"/>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Describe the early signs and symptoms of each of the following and explain what actions you should take: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Shock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Heart attack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Stroke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object 2"/>
          <p:cNvSpPr txBox="1">
            <a:spLocks noGrp="1"/>
          </p:cNvSpPr>
          <p:nvPr>
            <p:ph type="title"/>
          </p:nvPr>
        </p:nvSpPr>
        <p:spPr>
          <a:xfrm>
            <a:off x="179512" y="269161"/>
            <a:ext cx="8964488" cy="564748"/>
          </a:xfrm>
          <a:prstGeom prst="rect">
            <a:avLst/>
          </a:prstGeom>
        </p:spPr>
        <p:txBody>
          <a:bodyPr vert="horz" wrap="square" lIns="0" tIns="10646" rIns="0" bIns="0" rtlCol="0">
            <a:spAutoFit/>
          </a:bodyPr>
          <a:lstStyle/>
          <a:p>
            <a:pPr marL="11206">
              <a:spcBef>
                <a:spcPts val="84"/>
              </a:spcBef>
            </a:pPr>
            <a:r>
              <a:rPr lang="en-US" sz="3600" spc="-49" dirty="0" smtClean="0">
                <a:solidFill>
                  <a:schemeClr val="bg1"/>
                </a:solidFill>
              </a:rPr>
              <a:t>First Aid </a:t>
            </a:r>
            <a:r>
              <a:rPr sz="3600" spc="-49" dirty="0" smtClean="0">
                <a:solidFill>
                  <a:schemeClr val="bg1"/>
                </a:solidFill>
              </a:rPr>
              <a:t>Merit </a:t>
            </a:r>
            <a:r>
              <a:rPr sz="3600" spc="-150" dirty="0">
                <a:solidFill>
                  <a:schemeClr val="bg1"/>
                </a:solidFill>
              </a:rPr>
              <a:t>Badge</a:t>
            </a:r>
            <a:r>
              <a:rPr sz="3600" spc="-547" dirty="0">
                <a:solidFill>
                  <a:schemeClr val="bg1"/>
                </a:solidFill>
              </a:rPr>
              <a:t> </a:t>
            </a:r>
            <a:r>
              <a:rPr sz="3600" spc="-168" dirty="0">
                <a:solidFill>
                  <a:schemeClr val="bg1"/>
                </a:solidFill>
              </a:rPr>
              <a:t>Requirements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352" y="0"/>
            <a:ext cx="1080120" cy="1080120"/>
          </a:xfrm>
          <a:prstGeom prst="rect">
            <a:avLst/>
          </a:prstGeom>
        </p:spPr>
      </p:pic>
    </p:spTree>
    <p:extLst>
      <p:ext uri="{BB962C8B-B14F-4D97-AF65-F5344CB8AC3E}">
        <p14:creationId xmlns:p14="http://schemas.microsoft.com/office/powerpoint/2010/main" val="12500055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212" dirty="0">
                <a:solidFill>
                  <a:schemeClr val="bg1"/>
                </a:solidFill>
              </a:rPr>
              <a:t>First </a:t>
            </a:r>
            <a:r>
              <a:rPr spc="-132" dirty="0">
                <a:solidFill>
                  <a:schemeClr val="bg1"/>
                </a:solidFill>
              </a:rPr>
              <a:t>Aid </a:t>
            </a:r>
            <a:r>
              <a:rPr spc="-185" dirty="0">
                <a:solidFill>
                  <a:schemeClr val="bg1"/>
                </a:solidFill>
              </a:rPr>
              <a:t>Kits </a:t>
            </a:r>
            <a:r>
              <a:rPr spc="-132" dirty="0">
                <a:solidFill>
                  <a:schemeClr val="bg1"/>
                </a:solidFill>
              </a:rPr>
              <a:t>and</a:t>
            </a:r>
            <a:r>
              <a:rPr spc="-631" dirty="0">
                <a:solidFill>
                  <a:schemeClr val="bg1"/>
                </a:solidFill>
              </a:rPr>
              <a:t> </a:t>
            </a:r>
            <a:r>
              <a:rPr spc="-221" dirty="0">
                <a:solidFill>
                  <a:schemeClr val="bg1"/>
                </a:solidFill>
              </a:rPr>
              <a:t>Training</a:t>
            </a:r>
          </a:p>
        </p:txBody>
      </p:sp>
      <p:sp>
        <p:nvSpPr>
          <p:cNvPr id="7" name="Content Placeholder 6"/>
          <p:cNvSpPr>
            <a:spLocks noGrp="1"/>
          </p:cNvSpPr>
          <p:nvPr>
            <p:ph idx="10"/>
          </p:nvPr>
        </p:nvSpPr>
        <p:spPr>
          <a:xfrm>
            <a:off x="4082150" y="1556792"/>
            <a:ext cx="4882338" cy="4464496"/>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Your first aid kit should be     suited to the expected use    and your training level.</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First aid kits need to be         convenient to use and in a    place where they can be        reached easily.</a:t>
            </a:r>
            <a:endParaRPr lang="en-US" sz="2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268760"/>
            <a:ext cx="3758622" cy="5013176"/>
          </a:xfrm>
          <a:prstGeom prst="rect">
            <a:avLst/>
          </a:prstGeom>
        </p:spPr>
      </p:pic>
    </p:spTree>
    <p:extLst>
      <p:ext uri="{BB962C8B-B14F-4D97-AF65-F5344CB8AC3E}">
        <p14:creationId xmlns:p14="http://schemas.microsoft.com/office/powerpoint/2010/main" val="721676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212" dirty="0" smtClean="0">
                <a:solidFill>
                  <a:schemeClr val="bg1"/>
                </a:solidFill>
              </a:rPr>
              <a:t>Family/Troop </a:t>
            </a:r>
            <a:r>
              <a:rPr lang="en-US" spc="-212" dirty="0">
                <a:solidFill>
                  <a:schemeClr val="bg1"/>
                </a:solidFill>
              </a:rPr>
              <a:t>First </a:t>
            </a:r>
            <a:r>
              <a:rPr lang="en-US" spc="-132" dirty="0">
                <a:solidFill>
                  <a:schemeClr val="bg1"/>
                </a:solidFill>
              </a:rPr>
              <a:t>Aid </a:t>
            </a:r>
            <a:r>
              <a:rPr lang="en-US" spc="-185" dirty="0">
                <a:solidFill>
                  <a:schemeClr val="bg1"/>
                </a:solidFill>
              </a:rPr>
              <a:t>Kits</a:t>
            </a:r>
            <a:endParaRPr lang="en-US" dirty="0"/>
          </a:p>
        </p:txBody>
      </p:sp>
      <p:sp>
        <p:nvSpPr>
          <p:cNvPr id="3" name="Content Placeholder 2"/>
          <p:cNvSpPr>
            <a:spLocks noGrp="1"/>
          </p:cNvSpPr>
          <p:nvPr>
            <p:ph idx="1"/>
          </p:nvPr>
        </p:nvSpPr>
        <p:spPr/>
        <p:txBody>
          <a:bodyPr/>
          <a:lstStyle/>
          <a:p>
            <a:r>
              <a:rPr lang="en-US" dirty="0" smtClean="0">
                <a:latin typeface="Arial" panose="020B0604020202020204" pitchFamily="34" charset="0"/>
                <a:cs typeface="Arial" panose="020B0604020202020204" pitchFamily="34" charset="0"/>
              </a:rPr>
              <a:t>At a minimum, the </a:t>
            </a:r>
            <a:r>
              <a:rPr lang="en-US" dirty="0" smtClean="0">
                <a:latin typeface="Arial" panose="020B0604020202020204" pitchFamily="34" charset="0"/>
                <a:cs typeface="Arial" panose="020B0604020202020204" pitchFamily="34" charset="0"/>
              </a:rPr>
              <a:t>Family/Troop </a:t>
            </a:r>
            <a:r>
              <a:rPr lang="en-US" dirty="0" smtClean="0">
                <a:latin typeface="Arial" panose="020B0604020202020204" pitchFamily="34" charset="0"/>
                <a:cs typeface="Arial" panose="020B0604020202020204" pitchFamily="34" charset="0"/>
              </a:rPr>
              <a:t>kit </a:t>
            </a:r>
            <a:r>
              <a:rPr lang="en-US" dirty="0" smtClean="0">
                <a:latin typeface="Arial" panose="020B0604020202020204" pitchFamily="34" charset="0"/>
                <a:cs typeface="Arial" panose="020B0604020202020204" pitchFamily="34" charset="0"/>
              </a:rPr>
              <a:t>should contain the following:</a:t>
            </a:r>
            <a:endParaRPr lang="en-US" dirty="0">
              <a:latin typeface="Arial" panose="020B0604020202020204" pitchFamily="34" charset="0"/>
              <a:cs typeface="Arial" panose="020B0604020202020204" pitchFamily="34" charset="0"/>
            </a:endParaRPr>
          </a:p>
        </p:txBody>
      </p:sp>
      <p:sp>
        <p:nvSpPr>
          <p:cNvPr id="4" name="Content Placeholder 3"/>
          <p:cNvSpPr>
            <a:spLocks noGrp="1"/>
          </p:cNvSpPr>
          <p:nvPr>
            <p:ph idx="10"/>
          </p:nvPr>
        </p:nvSpPr>
        <p:spPr>
          <a:xfrm>
            <a:off x="467544" y="2132856"/>
            <a:ext cx="8229600" cy="3600400"/>
          </a:xfrm>
        </p:spPr>
        <p:txBody>
          <a:bodyPr numCol="2"/>
          <a:lstStyle/>
          <a:p>
            <a:pPr marL="285750" indent="-285750">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Roller </a:t>
            </a:r>
            <a:r>
              <a:rPr lang="en-US" sz="1600" dirty="0">
                <a:latin typeface="Arial" panose="020B0604020202020204" pitchFamily="34" charset="0"/>
                <a:cs typeface="Arial" panose="020B0604020202020204" pitchFamily="34" charset="0"/>
              </a:rPr>
              <a:t>bandage, 2-inch (1)</a:t>
            </a:r>
          </a:p>
          <a:p>
            <a:pPr marL="285750" indent="-285750">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Roller </a:t>
            </a:r>
            <a:r>
              <a:rPr lang="en-US" sz="1600" dirty="0">
                <a:latin typeface="Arial" panose="020B0604020202020204" pitchFamily="34" charset="0"/>
                <a:cs typeface="Arial" panose="020B0604020202020204" pitchFamily="34" charset="0"/>
              </a:rPr>
              <a:t>bandage, 1-inch (2)</a:t>
            </a:r>
          </a:p>
          <a:p>
            <a:pPr marL="285750" indent="-285750">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Adhesive </a:t>
            </a:r>
            <a:r>
              <a:rPr lang="en-US" sz="1600" dirty="0">
                <a:latin typeface="Arial" panose="020B0604020202020204" pitchFamily="34" charset="0"/>
                <a:cs typeface="Arial" panose="020B0604020202020204" pitchFamily="34" charset="0"/>
              </a:rPr>
              <a:t>tape, 1-inch (1 roll)</a:t>
            </a:r>
          </a:p>
          <a:p>
            <a:pPr marL="285750" indent="-285750">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Alcohol </a:t>
            </a:r>
            <a:r>
              <a:rPr lang="en-US" sz="1600" dirty="0">
                <a:latin typeface="Arial" panose="020B0604020202020204" pitchFamily="34" charset="0"/>
                <a:cs typeface="Arial" panose="020B0604020202020204" pitchFamily="34" charset="0"/>
              </a:rPr>
              <a:t>swabs (24)</a:t>
            </a:r>
          </a:p>
          <a:p>
            <a:pPr marL="285750" indent="-285750">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Assorted </a:t>
            </a:r>
            <a:r>
              <a:rPr lang="en-US" sz="1600" dirty="0">
                <a:latin typeface="Arial" panose="020B0604020202020204" pitchFamily="34" charset="0"/>
                <a:cs typeface="Arial" panose="020B0604020202020204" pitchFamily="34" charset="0"/>
              </a:rPr>
              <a:t>adhesive bandages (1 box)</a:t>
            </a:r>
          </a:p>
          <a:p>
            <a:pPr marL="285750" indent="-285750">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Elastic </a:t>
            </a:r>
            <a:r>
              <a:rPr lang="en-US" sz="1600" dirty="0">
                <a:latin typeface="Arial" panose="020B0604020202020204" pitchFamily="34" charset="0"/>
                <a:cs typeface="Arial" panose="020B0604020202020204" pitchFamily="34" charset="0"/>
              </a:rPr>
              <a:t>bandages, 3-inch-wide (2)</a:t>
            </a:r>
          </a:p>
          <a:p>
            <a:pPr marL="285750" indent="-285750">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Sterile </a:t>
            </a:r>
            <a:r>
              <a:rPr lang="en-US" sz="1600" dirty="0">
                <a:latin typeface="Arial" panose="020B0604020202020204" pitchFamily="34" charset="0"/>
                <a:cs typeface="Arial" panose="020B0604020202020204" pitchFamily="34" charset="0"/>
              </a:rPr>
              <a:t>gauze pads, 3-by-3-inch (12)</a:t>
            </a:r>
          </a:p>
          <a:p>
            <a:pPr marL="285750" indent="-285750">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Moleskin</a:t>
            </a:r>
            <a:r>
              <a:rPr lang="en-US" sz="1600" dirty="0">
                <a:latin typeface="Arial" panose="020B0604020202020204" pitchFamily="34" charset="0"/>
                <a:cs typeface="Arial" panose="020B0604020202020204" pitchFamily="34" charset="0"/>
              </a:rPr>
              <a:t>, 3-by-6-inch (4)</a:t>
            </a:r>
          </a:p>
          <a:p>
            <a:pPr marL="285750" indent="-285750">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Gel </a:t>
            </a:r>
            <a:r>
              <a:rPr lang="en-US" sz="1600" dirty="0">
                <a:latin typeface="Arial" panose="020B0604020202020204" pitchFamily="34" charset="0"/>
                <a:cs typeface="Arial" panose="020B0604020202020204" pitchFamily="34" charset="0"/>
              </a:rPr>
              <a:t>pads for blisters and burns (2 packets)</a:t>
            </a:r>
          </a:p>
          <a:p>
            <a:pPr marL="285750" indent="-285750">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Triple </a:t>
            </a:r>
            <a:r>
              <a:rPr lang="en-US" sz="1600" dirty="0">
                <a:latin typeface="Arial" panose="020B0604020202020204" pitchFamily="34" charset="0"/>
                <a:cs typeface="Arial" panose="020B0604020202020204" pitchFamily="34" charset="0"/>
              </a:rPr>
              <a:t>antibiotic ointment (1 tube)</a:t>
            </a:r>
          </a:p>
          <a:p>
            <a:pPr marL="285750" indent="-285750">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Triangular </a:t>
            </a:r>
            <a:r>
              <a:rPr lang="en-US" sz="1600" dirty="0">
                <a:latin typeface="Arial" panose="020B0604020202020204" pitchFamily="34" charset="0"/>
                <a:cs typeface="Arial" panose="020B0604020202020204" pitchFamily="34" charset="0"/>
              </a:rPr>
              <a:t>bandages (4)</a:t>
            </a:r>
          </a:p>
          <a:p>
            <a:pPr marL="285750" indent="-285750">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Soap </a:t>
            </a:r>
            <a:r>
              <a:rPr lang="en-US" sz="1600" dirty="0">
                <a:latin typeface="Arial" panose="020B0604020202020204" pitchFamily="34" charset="0"/>
                <a:cs typeface="Arial" panose="020B0604020202020204" pitchFamily="34" charset="0"/>
              </a:rPr>
              <a:t>( 1 small bar) or alcohol-based hand sanitizing </a:t>
            </a:r>
            <a:r>
              <a:rPr lang="en-US" sz="1600" dirty="0" smtClean="0">
                <a:latin typeface="Arial" panose="020B0604020202020204" pitchFamily="34" charset="0"/>
                <a:cs typeface="Arial" panose="020B0604020202020204" pitchFamily="34" charset="0"/>
              </a:rPr>
              <a:t>gel (1 </a:t>
            </a:r>
            <a:r>
              <a:rPr lang="en-US" sz="1600" dirty="0">
                <a:latin typeface="Arial" panose="020B0604020202020204" pitchFamily="34" charset="0"/>
                <a:cs typeface="Arial" panose="020B0604020202020204" pitchFamily="34" charset="0"/>
              </a:rPr>
              <a:t>travel size bottle)</a:t>
            </a:r>
          </a:p>
          <a:p>
            <a:pPr marL="285750" indent="-285750">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Scissors </a:t>
            </a:r>
            <a:r>
              <a:rPr lang="en-US" sz="1600" dirty="0">
                <a:latin typeface="Arial" panose="020B0604020202020204" pitchFamily="34" charset="0"/>
                <a:cs typeface="Arial" panose="020B0604020202020204" pitchFamily="34" charset="0"/>
              </a:rPr>
              <a:t>(1 pair)</a:t>
            </a:r>
          </a:p>
          <a:p>
            <a:pPr marL="285750" indent="-285750">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Tweezers </a:t>
            </a:r>
            <a:r>
              <a:rPr lang="en-US" sz="1600" dirty="0">
                <a:latin typeface="Arial" panose="020B0604020202020204" pitchFamily="34" charset="0"/>
                <a:cs typeface="Arial" panose="020B0604020202020204" pitchFamily="34" charset="0"/>
              </a:rPr>
              <a:t>(1 pair)</a:t>
            </a:r>
          </a:p>
          <a:p>
            <a:pPr marL="285750" indent="-285750">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Safety </a:t>
            </a:r>
            <a:r>
              <a:rPr lang="en-US" sz="1600" dirty="0">
                <a:latin typeface="Arial" panose="020B0604020202020204" pitchFamily="34" charset="0"/>
                <a:cs typeface="Arial" panose="020B0604020202020204" pitchFamily="34" charset="0"/>
              </a:rPr>
              <a:t>pins (12)</a:t>
            </a:r>
          </a:p>
          <a:p>
            <a:pPr marL="285750" indent="-285750">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Nonlatex </a:t>
            </a:r>
            <a:r>
              <a:rPr lang="en-US" sz="1600" dirty="0">
                <a:latin typeface="Arial" panose="020B0604020202020204" pitchFamily="34" charset="0"/>
                <a:cs typeface="Arial" panose="020B0604020202020204" pitchFamily="34" charset="0"/>
              </a:rPr>
              <a:t>disposable </a:t>
            </a:r>
            <a:r>
              <a:rPr lang="en-US" sz="1600" dirty="0" smtClean="0">
                <a:latin typeface="Arial" panose="020B0604020202020204" pitchFamily="34" charset="0"/>
                <a:cs typeface="Arial" panose="020B0604020202020204" pitchFamily="34" charset="0"/>
              </a:rPr>
              <a:t>gloves (6 </a:t>
            </a:r>
            <a:r>
              <a:rPr lang="en-US" sz="1600" dirty="0">
                <a:latin typeface="Arial" panose="020B0604020202020204" pitchFamily="34" charset="0"/>
                <a:cs typeface="Arial" panose="020B0604020202020204" pitchFamily="34" charset="0"/>
              </a:rPr>
              <a:t>pairs)</a:t>
            </a:r>
          </a:p>
          <a:p>
            <a:pPr marL="285750" indent="-285750">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Protective </a:t>
            </a:r>
            <a:r>
              <a:rPr lang="en-US" sz="1600" dirty="0">
                <a:latin typeface="Arial" panose="020B0604020202020204" pitchFamily="34" charset="0"/>
                <a:cs typeface="Arial" panose="020B0604020202020204" pitchFamily="34" charset="0"/>
              </a:rPr>
              <a:t>goggles/safety glasses (1 pair)</a:t>
            </a:r>
          </a:p>
          <a:p>
            <a:pPr marL="285750" indent="-285750">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CPR </a:t>
            </a:r>
            <a:r>
              <a:rPr lang="en-US" sz="1600" dirty="0">
                <a:latin typeface="Arial" panose="020B0604020202020204" pitchFamily="34" charset="0"/>
                <a:cs typeface="Arial" panose="020B0604020202020204" pitchFamily="34" charset="0"/>
              </a:rPr>
              <a:t>breathing barrier (1)</a:t>
            </a:r>
          </a:p>
          <a:p>
            <a:pPr marL="285750" indent="-285750">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Pencil </a:t>
            </a:r>
            <a:r>
              <a:rPr lang="en-US" sz="1600" dirty="0">
                <a:latin typeface="Arial" panose="020B0604020202020204" pitchFamily="34" charset="0"/>
                <a:cs typeface="Arial" panose="020B0604020202020204" pitchFamily="34" charset="0"/>
              </a:rPr>
              <a:t>and </a:t>
            </a:r>
            <a:r>
              <a:rPr lang="en-US" sz="1600" dirty="0" smtClean="0">
                <a:latin typeface="Arial" panose="020B0604020202020204" pitchFamily="34" charset="0"/>
                <a:cs typeface="Arial" panose="020B0604020202020204" pitchFamily="34" charset="0"/>
              </a:rPr>
              <a:t>paper</a:t>
            </a:r>
          </a:p>
          <a:p>
            <a:pPr marL="285750" indent="-285750">
              <a:buFont typeface="Wingdings" panose="05000000000000000000" pitchFamily="2" charset="2"/>
              <a:buChar char="q"/>
            </a:pPr>
            <a:r>
              <a:rPr lang="en-US" sz="1600" dirty="0">
                <a:latin typeface="Arial" panose="020B0604020202020204" pitchFamily="34" charset="0"/>
                <a:cs typeface="Arial" panose="020B0604020202020204" pitchFamily="34" charset="0"/>
              </a:rPr>
              <a:t>Emergency First Aid instructions</a:t>
            </a:r>
          </a:p>
        </p:txBody>
      </p:sp>
      <p:sp>
        <p:nvSpPr>
          <p:cNvPr id="5" name="TextBox 4"/>
          <p:cNvSpPr txBox="1"/>
          <p:nvPr/>
        </p:nvSpPr>
        <p:spPr>
          <a:xfrm>
            <a:off x="467544" y="5805263"/>
            <a:ext cx="7272808" cy="646331"/>
          </a:xfrm>
          <a:prstGeom prst="rect">
            <a:avLst/>
          </a:prstGeom>
          <a:noFill/>
        </p:spPr>
        <p:txBody>
          <a:bodyPr wrap="square" rtlCol="0">
            <a:spAutoFit/>
          </a:bodyPr>
          <a:lstStyle/>
          <a:p>
            <a:pPr lvl="0" eaLnBrk="0" fontAlgn="base" latinLnBrk="0" hangingPunct="0">
              <a:spcBef>
                <a:spcPct val="0"/>
              </a:spcBef>
              <a:spcAft>
                <a:spcPct val="0"/>
              </a:spcAft>
            </a:pPr>
            <a:r>
              <a:rPr lang="en-US" altLang="en-US" dirty="0" smtClean="0">
                <a:solidFill>
                  <a:schemeClr val="tx1">
                    <a:lumMod val="75000"/>
                    <a:lumOff val="25000"/>
                  </a:schemeClr>
                </a:solidFill>
                <a:latin typeface="Arial" panose="020B0604020202020204" pitchFamily="34" charset="0"/>
              </a:rPr>
              <a:t>Check </a:t>
            </a:r>
            <a:r>
              <a:rPr lang="en-US" altLang="en-US" dirty="0">
                <a:solidFill>
                  <a:schemeClr val="tx1">
                    <a:lumMod val="75000"/>
                    <a:lumOff val="25000"/>
                  </a:schemeClr>
                </a:solidFill>
                <a:latin typeface="Arial" panose="020B0604020202020204" pitchFamily="34" charset="0"/>
              </a:rPr>
              <a:t>the kit regularly. </a:t>
            </a:r>
          </a:p>
          <a:p>
            <a:pPr lvl="0" eaLnBrk="0" fontAlgn="base" latinLnBrk="0" hangingPunct="0">
              <a:spcBef>
                <a:spcPct val="0"/>
              </a:spcBef>
              <a:spcAft>
                <a:spcPct val="0"/>
              </a:spcAft>
            </a:pPr>
            <a:r>
              <a:rPr lang="en-US" altLang="en-US" dirty="0">
                <a:solidFill>
                  <a:schemeClr val="tx1">
                    <a:lumMod val="75000"/>
                    <a:lumOff val="25000"/>
                  </a:schemeClr>
                </a:solidFill>
                <a:latin typeface="Arial" panose="020B0604020202020204" pitchFamily="34" charset="0"/>
              </a:rPr>
              <a:t>Check expiration dates and replace any used or out-of-date contents. </a:t>
            </a:r>
          </a:p>
        </p:txBody>
      </p:sp>
    </p:spTree>
    <p:extLst>
      <p:ext uri="{BB962C8B-B14F-4D97-AF65-F5344CB8AC3E}">
        <p14:creationId xmlns:p14="http://schemas.microsoft.com/office/powerpoint/2010/main" val="2562874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212" dirty="0">
                <a:solidFill>
                  <a:schemeClr val="bg1"/>
                </a:solidFill>
              </a:rPr>
              <a:t>First </a:t>
            </a:r>
            <a:r>
              <a:rPr spc="-132" dirty="0">
                <a:solidFill>
                  <a:schemeClr val="bg1"/>
                </a:solidFill>
              </a:rPr>
              <a:t>Aid</a:t>
            </a:r>
            <a:r>
              <a:rPr spc="-393" dirty="0">
                <a:solidFill>
                  <a:schemeClr val="bg1"/>
                </a:solidFill>
              </a:rPr>
              <a:t> </a:t>
            </a:r>
            <a:r>
              <a:rPr spc="-146" dirty="0">
                <a:solidFill>
                  <a:schemeClr val="bg1"/>
                </a:solidFill>
              </a:rPr>
              <a:t>Supplies</a:t>
            </a:r>
          </a:p>
        </p:txBody>
      </p:sp>
      <p:sp>
        <p:nvSpPr>
          <p:cNvPr id="8" name="Content Placeholder 7"/>
          <p:cNvSpPr>
            <a:spLocks noGrp="1"/>
          </p:cNvSpPr>
          <p:nvPr>
            <p:ph idx="10"/>
          </p:nvPr>
        </p:nvSpPr>
        <p:spPr>
          <a:xfrm>
            <a:off x="467544" y="1484785"/>
            <a:ext cx="8229600" cy="2376264"/>
          </a:xfrm>
        </p:spPr>
        <p:txBody>
          <a:bodyPr/>
          <a:lstStyle/>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There are many first aid supply sources on the web.</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Some items can be purchased cheaply at local stores.</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Making your own first aid kit is usually the best option, commercial kits often are missing basic bandages or   have too few of critical items.</a:t>
            </a: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3717032"/>
            <a:ext cx="5328592" cy="2664296"/>
          </a:xfrm>
          <a:prstGeom prst="rect">
            <a:avLst/>
          </a:prstGeom>
        </p:spPr>
      </p:pic>
    </p:spTree>
    <p:extLst>
      <p:ext uri="{BB962C8B-B14F-4D97-AF65-F5344CB8AC3E}">
        <p14:creationId xmlns:p14="http://schemas.microsoft.com/office/powerpoint/2010/main" val="893226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#6</a:t>
            </a:r>
            <a:endParaRPr lang="en-US" dirty="0"/>
          </a:p>
        </p:txBody>
      </p:sp>
      <p:sp>
        <p:nvSpPr>
          <p:cNvPr id="8" name="Content Placeholder 7"/>
          <p:cNvSpPr>
            <a:spLocks noGrp="1"/>
          </p:cNvSpPr>
          <p:nvPr>
            <p:ph idx="10"/>
          </p:nvPr>
        </p:nvSpPr>
        <p:spPr>
          <a:xfrm>
            <a:off x="1547664" y="1069514"/>
            <a:ext cx="7149480" cy="4923175"/>
          </a:xfrm>
        </p:spPr>
        <p:txBody>
          <a:bodyPr/>
          <a:lstStyle/>
          <a:p>
            <a:pPr lvl="0" eaLnBrk="0" fontAlgn="base" latinLnBrk="0" hangingPunct="0">
              <a:spcBef>
                <a:spcPct val="0"/>
              </a:spcBef>
              <a:spcAft>
                <a:spcPct val="0"/>
              </a:spcAft>
            </a:pPr>
            <a:r>
              <a:rPr lang="en-US" altLang="en-US" sz="2000" dirty="0">
                <a:latin typeface="Arial" panose="020B0604020202020204" pitchFamily="34" charset="0"/>
              </a:rPr>
              <a:t>Describe the early signs and symptoms of each of the following and explain what actions you should take: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Shock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Heart attack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Stroke </a:t>
            </a:r>
          </a:p>
          <a:p>
            <a:pPr marL="347663" indent="-347663" eaLnBrk="0" latinLnBrk="0" hangingPunct="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1152128" cy="11521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2887756"/>
            <a:ext cx="4660379" cy="3104933"/>
          </a:xfrm>
          <a:prstGeom prst="rect">
            <a:avLst/>
          </a:prstGeom>
        </p:spPr>
      </p:pic>
    </p:spTree>
    <p:extLst>
      <p:ext uri="{BB962C8B-B14F-4D97-AF65-F5344CB8AC3E}">
        <p14:creationId xmlns:p14="http://schemas.microsoft.com/office/powerpoint/2010/main" val="2771275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What is Shock?</a:t>
            </a:r>
            <a:endParaRPr lang="en-US" dirty="0">
              <a:solidFill>
                <a:schemeClr val="bg1"/>
              </a:solidFill>
            </a:endParaRPr>
          </a:p>
        </p:txBody>
      </p:sp>
      <p:sp>
        <p:nvSpPr>
          <p:cNvPr id="3" name="Content Placeholder 2"/>
          <p:cNvSpPr>
            <a:spLocks noGrp="1"/>
          </p:cNvSpPr>
          <p:nvPr>
            <p:ph idx="10"/>
          </p:nvPr>
        </p:nvSpPr>
        <p:spPr>
          <a:xfrm>
            <a:off x="4992608" y="1410520"/>
            <a:ext cx="3827864" cy="4464496"/>
          </a:xfrm>
        </p:spPr>
        <p: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Not enough blood is getting to the right places around </a:t>
            </a: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body.</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Can be caused by all kinds of things…both illness and </a:t>
            </a:r>
            <a:r>
              <a:rPr lang="en-US" sz="2000" dirty="0" smtClean="0">
                <a:latin typeface="Arial" panose="020B0604020202020204" pitchFamily="34" charset="0"/>
                <a:cs typeface="Arial" panose="020B0604020202020204" pitchFamily="34" charset="0"/>
              </a:rPr>
              <a:t>injury</a:t>
            </a:r>
            <a:r>
              <a:rPr lang="en-US" sz="20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Untreated – it can lead to death.</a:t>
            </a:r>
          </a:p>
          <a:p>
            <a:endParaRPr lang="en-US" dirty="0"/>
          </a:p>
        </p:txBody>
      </p:sp>
      <p:pic>
        <p:nvPicPr>
          <p:cNvPr id="5" name="Picture 4"/>
          <p:cNvPicPr>
            <a:picLocks noChangeAspect="1"/>
          </p:cNvPicPr>
          <p:nvPr/>
        </p:nvPicPr>
        <p:blipFill>
          <a:blip r:embed="rId3"/>
          <a:stretch>
            <a:fillRect/>
          </a:stretch>
        </p:blipFill>
        <p:spPr>
          <a:xfrm>
            <a:off x="251520" y="1412776"/>
            <a:ext cx="4741088" cy="4753748"/>
          </a:xfrm>
          <a:prstGeom prst="rect">
            <a:avLst/>
          </a:prstGeom>
        </p:spPr>
      </p:pic>
    </p:spTree>
    <p:extLst>
      <p:ext uri="{BB962C8B-B14F-4D97-AF65-F5344CB8AC3E}">
        <p14:creationId xmlns:p14="http://schemas.microsoft.com/office/powerpoint/2010/main" val="27733397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solidFill>
                  <a:schemeClr val="bg1"/>
                </a:solidFill>
              </a:rPr>
              <a:t>Symptoms of Shock</a:t>
            </a:r>
            <a:endParaRPr lang="en-US" dirty="0">
              <a:solidFill>
                <a:schemeClr val="bg1"/>
              </a:solidFill>
            </a:endParaRPr>
          </a:p>
        </p:txBody>
      </p:sp>
      <p:sp>
        <p:nvSpPr>
          <p:cNvPr id="10" name="Content Placeholder 9"/>
          <p:cNvSpPr>
            <a:spLocks noGrp="1"/>
          </p:cNvSpPr>
          <p:nvPr>
            <p:ph idx="10"/>
          </p:nvPr>
        </p:nvSpPr>
        <p:spPr>
          <a:xfrm>
            <a:off x="107504" y="1340768"/>
            <a:ext cx="4608512" cy="4536504"/>
          </a:xfrm>
        </p:spPr>
        <p:txBody>
          <a:bodyPr/>
          <a:lstStyle/>
          <a:p>
            <a:pPr marL="342900" indent="-342900">
              <a:lnSpc>
                <a:spcPts val="2731"/>
              </a:lnSpc>
              <a:buFont typeface="Arial" panose="020B0604020202020204" pitchFamily="34" charset="0"/>
              <a:buChar char="•"/>
              <a:tabLst>
                <a:tab pos="302015" algn="l"/>
              </a:tabLst>
            </a:pPr>
            <a:r>
              <a:rPr lang="en-US" sz="2000" dirty="0" smtClean="0">
                <a:latin typeface="Arial"/>
                <a:cs typeface="Arial"/>
              </a:rPr>
              <a:t>Dizziness</a:t>
            </a:r>
          </a:p>
          <a:p>
            <a:pPr marL="342900" indent="-342900">
              <a:lnSpc>
                <a:spcPts val="2731"/>
              </a:lnSpc>
              <a:buFont typeface="Arial" panose="020B0604020202020204" pitchFamily="34" charset="0"/>
              <a:buChar char="•"/>
              <a:tabLst>
                <a:tab pos="302015" algn="l"/>
              </a:tabLst>
            </a:pPr>
            <a:r>
              <a:rPr lang="en-US" sz="2000" dirty="0" smtClean="0">
                <a:latin typeface="Arial"/>
                <a:cs typeface="Arial"/>
              </a:rPr>
              <a:t>Pale, cool, moist skin</a:t>
            </a:r>
          </a:p>
          <a:p>
            <a:pPr marL="342900" indent="-342900">
              <a:lnSpc>
                <a:spcPts val="2731"/>
              </a:lnSpc>
              <a:buFont typeface="Arial" panose="020B0604020202020204" pitchFamily="34" charset="0"/>
              <a:buChar char="•"/>
              <a:tabLst>
                <a:tab pos="302015" algn="l"/>
              </a:tabLst>
            </a:pPr>
            <a:r>
              <a:rPr lang="en-US" sz="2000" dirty="0" smtClean="0">
                <a:latin typeface="Arial"/>
                <a:cs typeface="Arial"/>
              </a:rPr>
              <a:t>Rapid, shallow breathing</a:t>
            </a:r>
          </a:p>
          <a:p>
            <a:pPr marL="342900" indent="-342900">
              <a:lnSpc>
                <a:spcPts val="2731"/>
              </a:lnSpc>
              <a:buFont typeface="Arial" panose="020B0604020202020204" pitchFamily="34" charset="0"/>
              <a:buChar char="•"/>
              <a:tabLst>
                <a:tab pos="302015" algn="l"/>
              </a:tabLst>
            </a:pPr>
            <a:r>
              <a:rPr lang="en-US" sz="2000" dirty="0" smtClean="0">
                <a:latin typeface="Arial"/>
                <a:cs typeface="Arial"/>
              </a:rPr>
              <a:t>Nausea/vomiting</a:t>
            </a:r>
          </a:p>
          <a:p>
            <a:pPr marL="342900" indent="-342900">
              <a:lnSpc>
                <a:spcPts val="2731"/>
              </a:lnSpc>
              <a:buFont typeface="Arial" panose="020B0604020202020204" pitchFamily="34" charset="0"/>
              <a:buChar char="•"/>
              <a:tabLst>
                <a:tab pos="302015" algn="l"/>
              </a:tabLst>
            </a:pPr>
            <a:r>
              <a:rPr lang="en-US" sz="2000" dirty="0" smtClean="0">
                <a:latin typeface="Arial"/>
                <a:cs typeface="Arial"/>
              </a:rPr>
              <a:t>Extreme thirst</a:t>
            </a:r>
          </a:p>
          <a:p>
            <a:pPr marL="342900" indent="-342900">
              <a:lnSpc>
                <a:spcPts val="2731"/>
              </a:lnSpc>
              <a:buFont typeface="Arial" panose="020B0604020202020204" pitchFamily="34" charset="0"/>
              <a:buChar char="•"/>
              <a:tabLst>
                <a:tab pos="302015" algn="l"/>
              </a:tabLst>
            </a:pPr>
            <a:r>
              <a:rPr lang="en-US" sz="2000" dirty="0">
                <a:latin typeface="Arial"/>
                <a:cs typeface="Arial"/>
              </a:rPr>
              <a:t>Rapid, weak pulse</a:t>
            </a:r>
          </a:p>
          <a:p>
            <a:pPr marL="342900" indent="-342900">
              <a:lnSpc>
                <a:spcPts val="2731"/>
              </a:lnSpc>
              <a:buFont typeface="Arial" panose="020B0604020202020204" pitchFamily="34" charset="0"/>
              <a:buChar char="•"/>
              <a:tabLst>
                <a:tab pos="302015" algn="l"/>
              </a:tabLst>
            </a:pPr>
            <a:r>
              <a:rPr lang="en-US" sz="2000" dirty="0">
                <a:latin typeface="Arial"/>
                <a:cs typeface="Arial"/>
              </a:rPr>
              <a:t>Decreased blood pressure</a:t>
            </a:r>
          </a:p>
          <a:p>
            <a:pPr marL="342900" indent="-342900">
              <a:lnSpc>
                <a:spcPts val="2731"/>
              </a:lnSpc>
              <a:buFont typeface="Arial" panose="020B0604020202020204" pitchFamily="34" charset="0"/>
              <a:buChar char="•"/>
              <a:tabLst>
                <a:tab pos="302015" algn="l"/>
              </a:tabLst>
            </a:pPr>
            <a:r>
              <a:rPr lang="en-US" sz="2000" dirty="0">
                <a:latin typeface="Arial"/>
                <a:cs typeface="Arial"/>
              </a:rPr>
              <a:t>Mental status changes</a:t>
            </a:r>
          </a:p>
          <a:p>
            <a:pPr marL="342900" indent="-342900">
              <a:lnSpc>
                <a:spcPts val="2731"/>
              </a:lnSpc>
              <a:buFont typeface="Arial" panose="020B0604020202020204" pitchFamily="34" charset="0"/>
              <a:buChar char="•"/>
              <a:tabLst>
                <a:tab pos="302015" algn="l"/>
              </a:tabLst>
            </a:pPr>
            <a:r>
              <a:rPr lang="en-US" sz="2000" dirty="0">
                <a:latin typeface="Arial"/>
                <a:cs typeface="Arial"/>
              </a:rPr>
              <a:t>Restlessness, anxiety</a:t>
            </a:r>
          </a:p>
          <a:p>
            <a:pPr marL="342900" indent="-342900">
              <a:lnSpc>
                <a:spcPts val="2731"/>
              </a:lnSpc>
              <a:buFont typeface="Arial" panose="020B0604020202020204" pitchFamily="34" charset="0"/>
              <a:buChar char="•"/>
              <a:tabLst>
                <a:tab pos="302015" algn="l"/>
              </a:tabLst>
            </a:pPr>
            <a:endParaRPr lang="en-US" sz="2400" dirty="0" smtClean="0">
              <a:solidFill>
                <a:schemeClr val="tx1"/>
              </a:solidFill>
              <a:latin typeface="Arial"/>
              <a:cs typeface="Arial"/>
            </a:endParaRPr>
          </a:p>
          <a:p>
            <a:pPr>
              <a:lnSpc>
                <a:spcPts val="2731"/>
              </a:lnSpc>
              <a:tabLst>
                <a:tab pos="302015" algn="l"/>
              </a:tabLst>
            </a:pPr>
            <a:endParaRPr lang="en-US" dirty="0"/>
          </a:p>
        </p:txBody>
      </p:sp>
      <p:pic>
        <p:nvPicPr>
          <p:cNvPr id="7" name="Content Placeholder 5"/>
          <p:cNvPicPr>
            <a:picLocks noGrp="1" noChangeAspect="1"/>
          </p:cNvPicPr>
          <p:nvPr>
            <p:ph idx="10"/>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9912" y="1340768"/>
            <a:ext cx="5260762" cy="2794049"/>
          </a:xfrm>
        </p:spPr>
      </p:pic>
    </p:spTree>
    <p:extLst>
      <p:ext uri="{BB962C8B-B14F-4D97-AF65-F5344CB8AC3E}">
        <p14:creationId xmlns:p14="http://schemas.microsoft.com/office/powerpoint/2010/main" val="21193526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dirty="0" smtClean="0">
                <a:solidFill>
                  <a:schemeClr val="bg1"/>
                </a:solidFill>
              </a:rPr>
              <a:t>First Aid for Shock</a:t>
            </a:r>
            <a:endParaRPr lang="en-US" dirty="0">
              <a:solidFill>
                <a:schemeClr val="bg1"/>
              </a:solidFill>
            </a:endParaRPr>
          </a:p>
        </p:txBody>
      </p:sp>
      <p:pic>
        <p:nvPicPr>
          <p:cNvPr id="11" name="Content Placeholder 10"/>
          <p:cNvPicPr>
            <a:picLocks noGrp="1" noChangeAspect="1"/>
          </p:cNvPicPr>
          <p:nvPr>
            <p:ph idx="10"/>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7150"/>
          <a:stretch/>
        </p:blipFill>
        <p:spPr>
          <a:xfrm>
            <a:off x="1835696" y="3429000"/>
            <a:ext cx="5675144" cy="2648666"/>
          </a:xfrm>
        </p:spPr>
      </p:pic>
      <p:sp>
        <p:nvSpPr>
          <p:cNvPr id="2" name="TextBox 1"/>
          <p:cNvSpPr txBox="1"/>
          <p:nvPr/>
        </p:nvSpPr>
        <p:spPr>
          <a:xfrm>
            <a:off x="467544" y="1628800"/>
            <a:ext cx="7848872"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tx1">
                    <a:lumMod val="75000"/>
                    <a:lumOff val="25000"/>
                  </a:schemeClr>
                </a:solidFill>
                <a:latin typeface="Arial" panose="020B0604020202020204" pitchFamily="34" charset="0"/>
                <a:cs typeface="Arial" panose="020B0604020202020204" pitchFamily="34" charset="0"/>
              </a:rPr>
              <a:t>Place the victim in shock position.</a:t>
            </a:r>
          </a:p>
          <a:p>
            <a:pPr marL="342900" indent="-342900">
              <a:buFont typeface="Arial" panose="020B0604020202020204" pitchFamily="34" charset="0"/>
              <a:buChar char="•"/>
            </a:pPr>
            <a:r>
              <a:rPr lang="en-US" sz="2400" dirty="0" smtClean="0">
                <a:solidFill>
                  <a:schemeClr val="tx1">
                    <a:lumMod val="75000"/>
                    <a:lumOff val="25000"/>
                  </a:schemeClr>
                </a:solidFill>
                <a:latin typeface="Arial" panose="020B0604020202020204" pitchFamily="34" charset="0"/>
                <a:cs typeface="Arial" panose="020B0604020202020204" pitchFamily="34" charset="0"/>
              </a:rPr>
              <a:t>Keep the person warm and comfortable.</a:t>
            </a:r>
          </a:p>
          <a:p>
            <a:pPr marL="342900" indent="-342900">
              <a:buFont typeface="Arial" panose="020B0604020202020204" pitchFamily="34" charset="0"/>
              <a:buChar char="•"/>
            </a:pPr>
            <a:r>
              <a:rPr lang="en-US" sz="2400" dirty="0" smtClean="0">
                <a:solidFill>
                  <a:schemeClr val="tx1">
                    <a:lumMod val="75000"/>
                    <a:lumOff val="25000"/>
                  </a:schemeClr>
                </a:solidFill>
                <a:latin typeface="Arial" panose="020B0604020202020204" pitchFamily="34" charset="0"/>
                <a:cs typeface="Arial" panose="020B0604020202020204" pitchFamily="34" charset="0"/>
              </a:rPr>
              <a:t>Turn the victim’s head to one side if neck injury is not suspected.</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0596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Heart Attack</a:t>
            </a:r>
            <a:endParaRPr lang="en-US" dirty="0">
              <a:solidFill>
                <a:schemeClr val="bg1"/>
              </a:solidFill>
            </a:endParaRPr>
          </a:p>
        </p:txBody>
      </p:sp>
      <p:pic>
        <p:nvPicPr>
          <p:cNvPr id="5" name="Content Placeholder 4"/>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2627784" y="1143706"/>
            <a:ext cx="3672408" cy="5508613"/>
          </a:xfrm>
        </p:spPr>
      </p:pic>
    </p:spTree>
    <p:extLst>
      <p:ext uri="{BB962C8B-B14F-4D97-AF65-F5344CB8AC3E}">
        <p14:creationId xmlns:p14="http://schemas.microsoft.com/office/powerpoint/2010/main" val="35099208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What is a Heart Attack?</a:t>
            </a:r>
            <a:endParaRPr lang="en-US" dirty="0">
              <a:solidFill>
                <a:schemeClr val="bg1"/>
              </a:solidFill>
            </a:endParaRPr>
          </a:p>
        </p:txBody>
      </p:sp>
      <p:sp>
        <p:nvSpPr>
          <p:cNvPr id="4" name="Content Placeholder 3"/>
          <p:cNvSpPr>
            <a:spLocks noGrp="1"/>
          </p:cNvSpPr>
          <p:nvPr>
            <p:ph idx="10"/>
          </p:nvPr>
        </p:nvSpPr>
        <p:spPr>
          <a:xfrm>
            <a:off x="0" y="1412776"/>
            <a:ext cx="4139952" cy="5445224"/>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Sudden reduced blood  flow to the heart muscle due to blockage of an   artery.</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Signs and symptoms    vary considerably.</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May have no signs or    symptoms before          collapsing suddenly or  victim may have mild    symptoms that come    and go for hours or days prior to the attack.</a:t>
            </a:r>
            <a:endParaRPr lang="en-US" sz="2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351" y="1700808"/>
            <a:ext cx="4768649" cy="3240360"/>
          </a:xfrm>
          <a:prstGeom prst="rect">
            <a:avLst/>
          </a:prstGeom>
        </p:spPr>
      </p:pic>
    </p:spTree>
    <p:extLst>
      <p:ext uri="{BB962C8B-B14F-4D97-AF65-F5344CB8AC3E}">
        <p14:creationId xmlns:p14="http://schemas.microsoft.com/office/powerpoint/2010/main" val="22046184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Signs and Symptoms</a:t>
            </a:r>
            <a:endParaRPr lang="en-US" dirty="0">
              <a:solidFill>
                <a:schemeClr val="bg1"/>
              </a:solidFill>
            </a:endParaRPr>
          </a:p>
        </p:txBody>
      </p:sp>
      <p:pic>
        <p:nvPicPr>
          <p:cNvPr id="4" name="Content Placeholder 3"/>
          <p:cNvPicPr>
            <a:picLocks noGrp="1" noChangeAspect="1"/>
          </p:cNvPicPr>
          <p:nvPr>
            <p:ph idx="10"/>
          </p:nvPr>
        </p:nvPicPr>
        <p:blipFill>
          <a:blip r:embed="rId3">
            <a:clrChange>
              <a:clrFrom>
                <a:srgbClr val="FFFFFF"/>
              </a:clrFrom>
              <a:clrTo>
                <a:srgbClr val="FFFFFF">
                  <a:alpha val="0"/>
                </a:srgbClr>
              </a:clrTo>
            </a:clrChange>
          </a:blip>
          <a:stretch>
            <a:fillRect/>
          </a:stretch>
        </p:blipFill>
        <p:spPr>
          <a:xfrm>
            <a:off x="1" y="1301590"/>
            <a:ext cx="9144000" cy="5223754"/>
          </a:xfrm>
          <a:prstGeom prst="rect">
            <a:avLst/>
          </a:prstGeom>
        </p:spPr>
      </p:pic>
    </p:spTree>
    <p:extLst>
      <p:ext uri="{BB962C8B-B14F-4D97-AF65-F5344CB8AC3E}">
        <p14:creationId xmlns:p14="http://schemas.microsoft.com/office/powerpoint/2010/main" val="337910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467544" y="1556792"/>
            <a:ext cx="8208912"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mj-lt"/>
              <a:buAutoNum type="arabicPeriod" startAt="7"/>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Do the following: </a:t>
            </a:r>
          </a:p>
          <a:p>
            <a:pPr marL="914400" lvl="1" indent="-457200" eaLnBrk="0" fontAlgn="base" latinLnBrk="0" hangingPunct="0">
              <a:spcBef>
                <a:spcPct val="0"/>
              </a:spcBef>
              <a:spcAft>
                <a:spcPct val="0"/>
              </a:spcAft>
              <a:buFont typeface="+mj-lt"/>
              <a:buAutoNum type="alphaL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Describe </a:t>
            </a:r>
            <a:r>
              <a:rPr lang="en-US" sz="2000" dirty="0">
                <a:solidFill>
                  <a:schemeClr val="tx1">
                    <a:lumMod val="75000"/>
                    <a:lumOff val="25000"/>
                  </a:schemeClr>
                </a:solidFill>
                <a:latin typeface="Arial" panose="020B0604020202020204" pitchFamily="34" charset="0"/>
                <a:cs typeface="Arial" panose="020B0604020202020204" pitchFamily="34" charset="0"/>
              </a:rPr>
              <a:t>the conditions that must exist before performing CPR on a person. </a:t>
            </a:r>
            <a:endParaRPr lang="en-US" sz="2000" dirty="0" smtClean="0">
              <a:solidFill>
                <a:schemeClr val="tx1">
                  <a:lumMod val="75000"/>
                  <a:lumOff val="25000"/>
                </a:schemeClr>
              </a:solidFill>
              <a:latin typeface="Arial" panose="020B0604020202020204" pitchFamily="34" charset="0"/>
              <a:cs typeface="Arial" panose="020B0604020202020204" pitchFamily="34" charset="0"/>
            </a:endParaRPr>
          </a:p>
          <a:p>
            <a:pPr marL="914400" lvl="1" indent="-457200" eaLnBrk="0" fontAlgn="base" latinLnBrk="0" hangingPunct="0">
              <a:spcBef>
                <a:spcPct val="0"/>
              </a:spcBef>
              <a:spcAft>
                <a:spcPct val="0"/>
              </a:spcAft>
              <a:buFont typeface="+mj-lt"/>
              <a:buAutoNum type="alphaL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Demonstrate </a:t>
            </a:r>
            <a:r>
              <a:rPr lang="en-US" sz="2000" dirty="0">
                <a:solidFill>
                  <a:schemeClr val="tx1">
                    <a:lumMod val="75000"/>
                    <a:lumOff val="25000"/>
                  </a:schemeClr>
                </a:solidFill>
                <a:latin typeface="Arial" panose="020B0604020202020204" pitchFamily="34" charset="0"/>
                <a:cs typeface="Arial" panose="020B0604020202020204" pitchFamily="34" charset="0"/>
              </a:rPr>
              <a:t>proper CPR technique using a training device approved by your counselor. </a:t>
            </a:r>
            <a:endParaRPr lang="en-US" sz="2000" dirty="0" smtClean="0">
              <a:solidFill>
                <a:schemeClr val="tx1">
                  <a:lumMod val="75000"/>
                  <a:lumOff val="25000"/>
                </a:schemeClr>
              </a:solidFill>
              <a:latin typeface="Arial" panose="020B0604020202020204" pitchFamily="34" charset="0"/>
              <a:cs typeface="Arial" panose="020B0604020202020204" pitchFamily="34" charset="0"/>
            </a:endParaRPr>
          </a:p>
          <a:p>
            <a:pPr marL="914400" lvl="1" indent="-457200" eaLnBrk="0" fontAlgn="base" latinLnBrk="0" hangingPunct="0">
              <a:spcBef>
                <a:spcPct val="0"/>
              </a:spcBef>
              <a:spcAft>
                <a:spcPct val="0"/>
              </a:spcAft>
              <a:buFont typeface="+mj-lt"/>
              <a:buAutoNum type="alphaL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Explain </a:t>
            </a:r>
            <a:r>
              <a:rPr lang="en-US" sz="2000" dirty="0">
                <a:solidFill>
                  <a:schemeClr val="tx1">
                    <a:lumMod val="75000"/>
                    <a:lumOff val="25000"/>
                  </a:schemeClr>
                </a:solidFill>
                <a:latin typeface="Arial" panose="020B0604020202020204" pitchFamily="34" charset="0"/>
                <a:cs typeface="Arial" panose="020B0604020202020204" pitchFamily="34" charset="0"/>
              </a:rPr>
              <a:t>the use of an automated external defibrillator (AED). </a:t>
            </a:r>
            <a:endParaRPr lang="en-US" sz="2000" dirty="0" smtClean="0">
              <a:solidFill>
                <a:schemeClr val="tx1">
                  <a:lumMod val="75000"/>
                  <a:lumOff val="25000"/>
                </a:schemeClr>
              </a:solidFill>
              <a:latin typeface="Arial" panose="020B0604020202020204" pitchFamily="34" charset="0"/>
              <a:cs typeface="Arial" panose="020B0604020202020204" pitchFamily="34" charset="0"/>
            </a:endParaRPr>
          </a:p>
          <a:p>
            <a:pPr marL="914400" lvl="1" indent="-457200" eaLnBrk="0" fontAlgn="base" latinLnBrk="0" hangingPunct="0">
              <a:spcBef>
                <a:spcPct val="0"/>
              </a:spcBef>
              <a:spcAft>
                <a:spcPct val="0"/>
              </a:spcAft>
              <a:buFont typeface="+mj-lt"/>
              <a:buAutoNum type="alphaL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Demonstrate </a:t>
            </a:r>
            <a:r>
              <a:rPr lang="en-US" sz="2000" dirty="0">
                <a:solidFill>
                  <a:schemeClr val="tx1">
                    <a:lumMod val="75000"/>
                    <a:lumOff val="25000"/>
                  </a:schemeClr>
                </a:solidFill>
                <a:latin typeface="Arial" panose="020B0604020202020204" pitchFamily="34" charset="0"/>
                <a:cs typeface="Arial" panose="020B0604020202020204" pitchFamily="34" charset="0"/>
              </a:rPr>
              <a:t>or simulate the proper use of an automated external defibrillator (AED), using an AED training device if available. </a:t>
            </a:r>
            <a:endParaRPr lang="en-US" sz="2000" dirty="0" smtClean="0">
              <a:solidFill>
                <a:schemeClr val="tx1">
                  <a:lumMod val="75000"/>
                  <a:lumOff val="25000"/>
                </a:schemeClr>
              </a:solidFill>
              <a:latin typeface="Arial" panose="020B0604020202020204" pitchFamily="34" charset="0"/>
              <a:cs typeface="Arial" panose="020B0604020202020204" pitchFamily="34" charset="0"/>
            </a:endParaRPr>
          </a:p>
          <a:p>
            <a:pPr marL="914400" lvl="1" indent="-457200" eaLnBrk="0" fontAlgn="base" latinLnBrk="0" hangingPunct="0">
              <a:spcBef>
                <a:spcPct val="0"/>
              </a:spcBef>
              <a:spcAft>
                <a:spcPct val="0"/>
              </a:spcAft>
              <a:buFont typeface="+mj-lt"/>
              <a:buAutoNum type="alphaL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Identify </a:t>
            </a:r>
            <a:r>
              <a:rPr lang="en-US" sz="2000" dirty="0">
                <a:solidFill>
                  <a:schemeClr val="tx1">
                    <a:lumMod val="75000"/>
                    <a:lumOff val="25000"/>
                  </a:schemeClr>
                </a:solidFill>
                <a:latin typeface="Arial" panose="020B0604020202020204" pitchFamily="34" charset="0"/>
                <a:cs typeface="Arial" panose="020B0604020202020204" pitchFamily="34" charset="0"/>
              </a:rPr>
              <a:t>the location of the AED at your school, place of worship, and troop meeting place, if one is present. </a:t>
            </a:r>
          </a:p>
        </p:txBody>
      </p:sp>
      <p:sp>
        <p:nvSpPr>
          <p:cNvPr id="6" name="object 2"/>
          <p:cNvSpPr txBox="1">
            <a:spLocks noGrp="1"/>
          </p:cNvSpPr>
          <p:nvPr>
            <p:ph type="title"/>
          </p:nvPr>
        </p:nvSpPr>
        <p:spPr>
          <a:xfrm>
            <a:off x="179512" y="269161"/>
            <a:ext cx="8964488" cy="564748"/>
          </a:xfrm>
          <a:prstGeom prst="rect">
            <a:avLst/>
          </a:prstGeom>
        </p:spPr>
        <p:txBody>
          <a:bodyPr vert="horz" wrap="square" lIns="0" tIns="10646" rIns="0" bIns="0" rtlCol="0">
            <a:spAutoFit/>
          </a:bodyPr>
          <a:lstStyle/>
          <a:p>
            <a:pPr marL="11206">
              <a:spcBef>
                <a:spcPts val="84"/>
              </a:spcBef>
            </a:pPr>
            <a:r>
              <a:rPr lang="en-US" sz="3600" spc="-49" dirty="0" smtClean="0">
                <a:solidFill>
                  <a:schemeClr val="bg1"/>
                </a:solidFill>
              </a:rPr>
              <a:t>First Aid </a:t>
            </a:r>
            <a:r>
              <a:rPr sz="3600" spc="-49" dirty="0" smtClean="0">
                <a:solidFill>
                  <a:schemeClr val="bg1"/>
                </a:solidFill>
              </a:rPr>
              <a:t>Merit </a:t>
            </a:r>
            <a:r>
              <a:rPr sz="3600" spc="-150" dirty="0">
                <a:solidFill>
                  <a:schemeClr val="bg1"/>
                </a:solidFill>
              </a:rPr>
              <a:t>Badge</a:t>
            </a:r>
            <a:r>
              <a:rPr sz="3600" spc="-547" dirty="0">
                <a:solidFill>
                  <a:schemeClr val="bg1"/>
                </a:solidFill>
              </a:rPr>
              <a:t> </a:t>
            </a:r>
            <a:r>
              <a:rPr sz="3600" spc="-168" dirty="0">
                <a:solidFill>
                  <a:schemeClr val="bg1"/>
                </a:solidFill>
              </a:rPr>
              <a:t>Requirements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352" y="0"/>
            <a:ext cx="1080120" cy="1080120"/>
          </a:xfrm>
          <a:prstGeom prst="rect">
            <a:avLst/>
          </a:prstGeom>
        </p:spPr>
      </p:pic>
    </p:spTree>
    <p:extLst>
      <p:ext uri="{BB962C8B-B14F-4D97-AF65-F5344CB8AC3E}">
        <p14:creationId xmlns:p14="http://schemas.microsoft.com/office/powerpoint/2010/main" val="42806242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First Aid for a Heart </a:t>
            </a:r>
            <a:r>
              <a:rPr lang="en-US" dirty="0">
                <a:solidFill>
                  <a:schemeClr val="bg1"/>
                </a:solidFill>
              </a:rPr>
              <a:t>Attack</a:t>
            </a:r>
            <a:endParaRPr lang="en-US" dirty="0"/>
          </a:p>
        </p:txBody>
      </p:sp>
      <p:sp>
        <p:nvSpPr>
          <p:cNvPr id="4" name="Content Placeholder 3"/>
          <p:cNvSpPr>
            <a:spLocks noGrp="1"/>
          </p:cNvSpPr>
          <p:nvPr>
            <p:ph idx="10"/>
          </p:nvPr>
        </p:nvSpPr>
        <p:spPr>
          <a:xfrm>
            <a:off x="467544" y="1484784"/>
            <a:ext cx="8229600" cy="4824536"/>
          </a:xfrm>
        </p:spPr>
        <p:txBody>
          <a:bodyPr/>
          <a:lstStyle/>
          <a:p>
            <a:r>
              <a:rPr lang="en-US" sz="2000" dirty="0">
                <a:latin typeface="Arial" panose="020B0604020202020204" pitchFamily="34" charset="0"/>
                <a:cs typeface="Arial" panose="020B0604020202020204" pitchFamily="34" charset="0"/>
              </a:rPr>
              <a:t>If you think someone is having a heart attack:</a:t>
            </a:r>
          </a:p>
          <a:p>
            <a:pPr marL="285750" indent="-285750">
              <a:buFont typeface="Arial" panose="020B0604020202020204" pitchFamily="34" charset="0"/>
              <a:buChar char="•"/>
            </a:pPr>
            <a:r>
              <a:rPr lang="en-US" sz="1800" dirty="0" smtClean="0">
                <a:latin typeface="Arial" panose="020B0604020202020204" pitchFamily="34" charset="0"/>
                <a:cs typeface="Arial" panose="020B0604020202020204" pitchFamily="34" charset="0"/>
              </a:rPr>
              <a:t>Call 911</a:t>
            </a:r>
          </a:p>
          <a:p>
            <a:pPr marL="630238" lvl="1" eaLnBrk="0" latinLnBrk="0" hangingPunct="0">
              <a:buFont typeface="Arial" panose="020B0604020202020204" pitchFamily="34" charset="0"/>
              <a:buChar char="•"/>
            </a:pPr>
            <a:r>
              <a:rPr lang="en-US" sz="1800" dirty="0">
                <a:solidFill>
                  <a:schemeClr val="tx1">
                    <a:lumMod val="75000"/>
                    <a:lumOff val="25000"/>
                  </a:schemeClr>
                </a:solidFill>
                <a:latin typeface="Arial" panose="020B0604020202020204" pitchFamily="34" charset="0"/>
                <a:cs typeface="Arial" panose="020B0604020202020204" pitchFamily="34" charset="0"/>
              </a:rPr>
              <a:t>Many experts recommend </a:t>
            </a:r>
            <a:r>
              <a:rPr lang="en-US" sz="1800" dirty="0" smtClean="0">
                <a:solidFill>
                  <a:schemeClr val="tx1">
                    <a:lumMod val="75000"/>
                    <a:lumOff val="25000"/>
                  </a:schemeClr>
                </a:solidFill>
                <a:latin typeface="Arial" panose="020B0604020202020204" pitchFamily="34" charset="0"/>
                <a:cs typeface="Arial" panose="020B0604020202020204" pitchFamily="34" charset="0"/>
              </a:rPr>
              <a:t>the victim chewing </a:t>
            </a:r>
            <a:r>
              <a:rPr lang="en-US" sz="1800" dirty="0">
                <a:solidFill>
                  <a:schemeClr val="tx1">
                    <a:lumMod val="75000"/>
                    <a:lumOff val="25000"/>
                  </a:schemeClr>
                </a:solidFill>
                <a:latin typeface="Arial" panose="020B0604020202020204" pitchFamily="34" charset="0"/>
                <a:cs typeface="Arial" panose="020B0604020202020204" pitchFamily="34" charset="0"/>
              </a:rPr>
              <a:t>and swallowing a full dose aspirin (325 mg), after calling 911. </a:t>
            </a:r>
          </a:p>
          <a:p>
            <a:pPr marL="285750" indent="-285750">
              <a:buFont typeface="Arial" panose="020B0604020202020204" pitchFamily="34" charset="0"/>
              <a:buChar char="•"/>
            </a:pPr>
            <a:r>
              <a:rPr lang="en-US" sz="1800" dirty="0" smtClean="0">
                <a:latin typeface="Arial" panose="020B0604020202020204" pitchFamily="34" charset="0"/>
                <a:cs typeface="Arial" panose="020B0604020202020204" pitchFamily="34" charset="0"/>
              </a:rPr>
              <a:t>Have </a:t>
            </a:r>
            <a:r>
              <a:rPr lang="en-US" sz="1800" dirty="0">
                <a:latin typeface="Arial" panose="020B0604020202020204" pitchFamily="34" charset="0"/>
                <a:cs typeface="Arial" panose="020B0604020202020204" pitchFamily="34" charset="0"/>
              </a:rPr>
              <a:t>the person sit down, rest, and try to keep calm.</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Loosen any tight clothing.</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Ask if the person takes any chest pain medicine, such as nitroglycerin for a known heart condition, and help them take it.</a:t>
            </a:r>
          </a:p>
          <a:p>
            <a:pPr marL="285750" indent="-285750">
              <a:buFont typeface="Arial" panose="020B0604020202020204" pitchFamily="34" charset="0"/>
              <a:buChar char="•"/>
            </a:pPr>
            <a:r>
              <a:rPr lang="en-US" sz="1800" dirty="0" smtClean="0">
                <a:latin typeface="Arial" panose="020B0604020202020204" pitchFamily="34" charset="0"/>
                <a:cs typeface="Arial" panose="020B0604020202020204" pitchFamily="34" charset="0"/>
              </a:rPr>
              <a:t>If </a:t>
            </a:r>
            <a:r>
              <a:rPr lang="en-US" sz="1800" dirty="0">
                <a:latin typeface="Arial" panose="020B0604020202020204" pitchFamily="34" charset="0"/>
                <a:cs typeface="Arial" panose="020B0604020202020204" pitchFamily="34" charset="0"/>
              </a:rPr>
              <a:t>the person is unconscious and unresponsive, and not breathing or does not have a pulse, </a:t>
            </a:r>
            <a:r>
              <a:rPr lang="en-US" sz="1800" dirty="0" smtClean="0">
                <a:latin typeface="Arial" panose="020B0604020202020204" pitchFamily="34" charset="0"/>
                <a:cs typeface="Arial" panose="020B0604020202020204" pitchFamily="34" charset="0"/>
              </a:rPr>
              <a:t>begin </a:t>
            </a:r>
            <a:r>
              <a:rPr lang="en-US" sz="1800" dirty="0">
                <a:latin typeface="Arial" panose="020B0604020202020204" pitchFamily="34" charset="0"/>
                <a:cs typeface="Arial" panose="020B0604020202020204" pitchFamily="34" charset="0"/>
              </a:rPr>
              <a:t>CPR.</a:t>
            </a:r>
          </a:p>
          <a:p>
            <a:pPr marL="285750" indent="-285750">
              <a:buFont typeface="Arial" panose="020B0604020202020204" pitchFamily="34" charset="0"/>
              <a:buChar char="•"/>
            </a:pPr>
            <a:r>
              <a:rPr lang="en-US" sz="1800" dirty="0" smtClean="0">
                <a:latin typeface="Arial" panose="020B0604020202020204" pitchFamily="34" charset="0"/>
                <a:cs typeface="Arial" panose="020B0604020202020204" pitchFamily="34" charset="0"/>
              </a:rPr>
              <a:t>If an </a:t>
            </a:r>
            <a:r>
              <a:rPr lang="en-US" sz="1800" dirty="0">
                <a:latin typeface="Arial" panose="020B0604020202020204" pitchFamily="34" charset="0"/>
                <a:cs typeface="Arial" panose="020B0604020202020204" pitchFamily="34" charset="0"/>
              </a:rPr>
              <a:t>automated external defibrillator (AED) is immediately available - follow the instructions on the AED device.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8947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a:spLocks noChangeAspect="1"/>
          </p:cNvSpPr>
          <p:nvPr/>
        </p:nvSpPr>
        <p:spPr>
          <a:xfrm>
            <a:off x="4499992" y="1412776"/>
            <a:ext cx="4519047" cy="3960440"/>
          </a:xfrm>
          <a:prstGeom prst="rect">
            <a:avLst/>
          </a:prstGeom>
          <a:blipFill>
            <a:blip r:embed="rId3" cstate="print"/>
            <a:stretch>
              <a:fillRect/>
            </a:stretch>
          </a:blipFill>
        </p:spPr>
        <p:txBody>
          <a:bodyPr wrap="square" lIns="0" tIns="0" rIns="0" bIns="0" rtlCol="0"/>
          <a:lstStyle/>
          <a:p>
            <a:endParaRPr sz="1588" dirty="0"/>
          </a:p>
        </p:txBody>
      </p:sp>
      <p:sp>
        <p:nvSpPr>
          <p:cNvPr id="11" name="Title 10"/>
          <p:cNvSpPr>
            <a:spLocks noGrp="1"/>
          </p:cNvSpPr>
          <p:nvPr>
            <p:ph type="title"/>
          </p:nvPr>
        </p:nvSpPr>
        <p:spPr/>
        <p:txBody>
          <a:bodyPr/>
          <a:lstStyle/>
          <a:p>
            <a:pPr algn="ctr"/>
            <a:r>
              <a:rPr lang="en-US" dirty="0" smtClean="0">
                <a:solidFill>
                  <a:schemeClr val="bg1"/>
                </a:solidFill>
              </a:rPr>
              <a:t>Stroke</a:t>
            </a:r>
            <a:endParaRPr lang="en-US" dirty="0">
              <a:solidFill>
                <a:schemeClr val="bg1"/>
              </a:solidFill>
            </a:endParaRPr>
          </a:p>
        </p:txBody>
      </p:sp>
      <p:sp>
        <p:nvSpPr>
          <p:cNvPr id="13" name="Content Placeholder 12"/>
          <p:cNvSpPr>
            <a:spLocks noGrp="1"/>
          </p:cNvSpPr>
          <p:nvPr>
            <p:ph idx="10"/>
          </p:nvPr>
        </p:nvSpPr>
        <p:spPr>
          <a:xfrm>
            <a:off x="0" y="1340768"/>
            <a:ext cx="4499992" cy="4968552"/>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Stroke is a brain injury –   blood supply to part of the brain is interrupted.</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Headache, dizzy, unusual behavior, passes out,         forgets things, slurred       speech, weak on one side.</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Monitor victim and be        prepared to give CPR.</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Have victim lie down with  head and shoulders          slightly raised.</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452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#7</a:t>
            </a:r>
            <a:endParaRPr lang="en-US" dirty="0"/>
          </a:p>
        </p:txBody>
      </p:sp>
      <p:sp>
        <p:nvSpPr>
          <p:cNvPr id="8" name="Content Placeholder 7"/>
          <p:cNvSpPr>
            <a:spLocks noGrp="1"/>
          </p:cNvSpPr>
          <p:nvPr>
            <p:ph idx="10"/>
          </p:nvPr>
        </p:nvSpPr>
        <p:spPr>
          <a:xfrm>
            <a:off x="1547664" y="1069514"/>
            <a:ext cx="7149480" cy="4923175"/>
          </a:xfrm>
        </p:spPr>
        <p:txBody>
          <a:bodyPr/>
          <a:lstStyle/>
          <a:p>
            <a:pPr lvl="0" eaLnBrk="0" fontAlgn="base" latinLnBrk="0" hangingPunct="0">
              <a:spcBef>
                <a:spcPct val="0"/>
              </a:spcBef>
              <a:spcAft>
                <a:spcPct val="0"/>
              </a:spcAft>
            </a:pPr>
            <a:r>
              <a:rPr lang="en-US" altLang="en-US" sz="2000" dirty="0">
                <a:latin typeface="Arial" panose="020B0604020202020204" pitchFamily="34" charset="0"/>
              </a:rPr>
              <a:t>Do the following: </a:t>
            </a:r>
          </a:p>
          <a:p>
            <a:pPr marL="800100" lvl="1" indent="-342900" eaLnBrk="0" fontAlgn="base" latinLnBrk="0" hangingPunct="0">
              <a:spcBef>
                <a:spcPct val="0"/>
              </a:spcBef>
              <a:spcAft>
                <a:spcPct val="0"/>
              </a:spcAft>
              <a:buFont typeface="+mj-lt"/>
              <a:buAutoNum type="alphaLcPeriod"/>
            </a:pPr>
            <a:r>
              <a:rPr lang="en-US" sz="2000" dirty="0">
                <a:solidFill>
                  <a:schemeClr val="tx1">
                    <a:lumMod val="75000"/>
                    <a:lumOff val="25000"/>
                  </a:schemeClr>
                </a:solidFill>
                <a:latin typeface="Arial" panose="020B0604020202020204" pitchFamily="34" charset="0"/>
                <a:cs typeface="Arial" panose="020B0604020202020204" pitchFamily="34" charset="0"/>
              </a:rPr>
              <a:t>Describe the conditions that must exist before performing CPR on a person. </a:t>
            </a:r>
          </a:p>
          <a:p>
            <a:pPr marL="800100" lvl="1" indent="-342900" eaLnBrk="0" fontAlgn="base" latinLnBrk="0" hangingPunct="0">
              <a:spcBef>
                <a:spcPct val="0"/>
              </a:spcBef>
              <a:spcAft>
                <a:spcPct val="0"/>
              </a:spcAft>
              <a:buFont typeface="+mj-lt"/>
              <a:buAutoNum type="alphaLcPeriod"/>
            </a:pPr>
            <a:r>
              <a:rPr lang="en-US" sz="2000" dirty="0">
                <a:solidFill>
                  <a:schemeClr val="tx1">
                    <a:lumMod val="75000"/>
                    <a:lumOff val="25000"/>
                  </a:schemeClr>
                </a:solidFill>
                <a:latin typeface="Arial" panose="020B0604020202020204" pitchFamily="34" charset="0"/>
                <a:cs typeface="Arial" panose="020B0604020202020204" pitchFamily="34" charset="0"/>
              </a:rPr>
              <a:t>Demonstrate proper CPR technique using a training device approved by your counselor. </a:t>
            </a:r>
          </a:p>
          <a:p>
            <a:pPr marL="800100" lvl="1" indent="-342900" eaLnBrk="0" fontAlgn="base" latinLnBrk="0" hangingPunct="0">
              <a:spcBef>
                <a:spcPct val="0"/>
              </a:spcBef>
              <a:spcAft>
                <a:spcPct val="0"/>
              </a:spcAft>
              <a:buFont typeface="+mj-lt"/>
              <a:buAutoNum type="alphaLcPeriod"/>
            </a:pPr>
            <a:r>
              <a:rPr lang="en-US" sz="2000" dirty="0">
                <a:solidFill>
                  <a:schemeClr val="tx1">
                    <a:lumMod val="75000"/>
                    <a:lumOff val="25000"/>
                  </a:schemeClr>
                </a:solidFill>
                <a:latin typeface="Arial" panose="020B0604020202020204" pitchFamily="34" charset="0"/>
                <a:cs typeface="Arial" panose="020B0604020202020204" pitchFamily="34" charset="0"/>
              </a:rPr>
              <a:t>Explain the use of an automated external defibrillator (AED). </a:t>
            </a:r>
          </a:p>
          <a:p>
            <a:pPr marL="800100" lvl="1" indent="-342900" eaLnBrk="0" fontAlgn="base" latinLnBrk="0" hangingPunct="0">
              <a:spcBef>
                <a:spcPct val="0"/>
              </a:spcBef>
              <a:spcAft>
                <a:spcPct val="0"/>
              </a:spcAft>
              <a:buFont typeface="+mj-lt"/>
              <a:buAutoNum type="alphaLcPeriod"/>
            </a:pPr>
            <a:r>
              <a:rPr lang="en-US" sz="2000" dirty="0">
                <a:solidFill>
                  <a:schemeClr val="tx1">
                    <a:lumMod val="75000"/>
                    <a:lumOff val="25000"/>
                  </a:schemeClr>
                </a:solidFill>
                <a:latin typeface="Arial" panose="020B0604020202020204" pitchFamily="34" charset="0"/>
                <a:cs typeface="Arial" panose="020B0604020202020204" pitchFamily="34" charset="0"/>
              </a:rPr>
              <a:t>Demonstrate or simulate the proper use of an automated external defibrillator (AED), using an AED training device if available. </a:t>
            </a:r>
          </a:p>
          <a:p>
            <a:pPr marL="800100" lvl="1" indent="-342900" eaLnBrk="0" fontAlgn="base" latinLnBrk="0" hangingPunct="0">
              <a:spcBef>
                <a:spcPct val="0"/>
              </a:spcBef>
              <a:spcAft>
                <a:spcPct val="0"/>
              </a:spcAft>
              <a:buFont typeface="+mj-lt"/>
              <a:buAutoNum type="alphaLcPeriod"/>
            </a:pPr>
            <a:r>
              <a:rPr lang="en-US" sz="2000" dirty="0">
                <a:solidFill>
                  <a:schemeClr val="tx1">
                    <a:lumMod val="75000"/>
                    <a:lumOff val="25000"/>
                  </a:schemeClr>
                </a:solidFill>
                <a:latin typeface="Arial" panose="020B0604020202020204" pitchFamily="34" charset="0"/>
                <a:cs typeface="Arial" panose="020B0604020202020204" pitchFamily="34" charset="0"/>
              </a:rPr>
              <a:t>Identify the location of the AED at your school, place of worship, and troop meeting place, if one is present. </a:t>
            </a:r>
          </a:p>
          <a:p>
            <a:pPr marL="347663" indent="-347663" eaLnBrk="0" latinLnBrk="0" hangingPunct="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1152128" cy="115212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4941168"/>
            <a:ext cx="1916832" cy="1916832"/>
          </a:xfrm>
          <a:prstGeom prst="rect">
            <a:avLst/>
          </a:prstGeom>
        </p:spPr>
      </p:pic>
    </p:spTree>
    <p:extLst>
      <p:ext uri="{BB962C8B-B14F-4D97-AF65-F5344CB8AC3E}">
        <p14:creationId xmlns:p14="http://schemas.microsoft.com/office/powerpoint/2010/main" val="4143839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90" dirty="0">
                <a:solidFill>
                  <a:schemeClr val="bg1"/>
                </a:solidFill>
              </a:rPr>
              <a:t>CPR </a:t>
            </a:r>
            <a:r>
              <a:rPr lang="en-US" spc="-159" dirty="0">
                <a:solidFill>
                  <a:schemeClr val="bg1"/>
                </a:solidFill>
              </a:rPr>
              <a:t>Protocols</a:t>
            </a:r>
            <a:endParaRPr lang="en-US" dirty="0">
              <a:solidFill>
                <a:schemeClr val="bg1"/>
              </a:solidFill>
            </a:endParaRPr>
          </a:p>
        </p:txBody>
      </p:sp>
      <p:sp>
        <p:nvSpPr>
          <p:cNvPr id="4" name="Content Placeholder 3"/>
          <p:cNvSpPr>
            <a:spLocks noGrp="1"/>
          </p:cNvSpPr>
          <p:nvPr>
            <p:ph idx="10"/>
          </p:nvPr>
        </p:nvSpPr>
        <p:spPr>
          <a:xfrm>
            <a:off x="6920" y="1556792"/>
            <a:ext cx="5429176" cy="5112568"/>
          </a:xfrm>
        </p:spPr>
        <p: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A‐B‐C order for CPR (</a:t>
            </a:r>
            <a:r>
              <a:rPr lang="en-US" sz="2400" dirty="0" smtClean="0">
                <a:latin typeface="Arial" panose="020B0604020202020204" pitchFamily="34" charset="0"/>
                <a:cs typeface="Arial" panose="020B0604020202020204" pitchFamily="34" charset="0"/>
              </a:rPr>
              <a:t>Airway‐Breathing‐Circulation) </a:t>
            </a:r>
            <a:r>
              <a:rPr lang="en-US" sz="2400" dirty="0">
                <a:latin typeface="Arial" panose="020B0604020202020204" pitchFamily="34" charset="0"/>
                <a:cs typeface="Arial" panose="020B0604020202020204" pitchFamily="34" charset="0"/>
              </a:rPr>
              <a:t>has been changed to </a:t>
            </a:r>
            <a:r>
              <a:rPr lang="en-US" sz="2400" dirty="0" smtClean="0">
                <a:latin typeface="Arial" panose="020B0604020202020204" pitchFamily="34" charset="0"/>
                <a:cs typeface="Arial" panose="020B0604020202020204" pitchFamily="34" charset="0"/>
              </a:rPr>
              <a:t>C‐A‐B (Compressions‐Airway‐Breathing)</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This is based on medical research that </a:t>
            </a:r>
            <a:r>
              <a:rPr lang="en-US" sz="2400" dirty="0" smtClean="0">
                <a:latin typeface="Arial" panose="020B0604020202020204" pitchFamily="34" charset="0"/>
                <a:cs typeface="Arial" panose="020B0604020202020204" pitchFamily="34" charset="0"/>
              </a:rPr>
              <a:t>shows CPR </a:t>
            </a:r>
            <a:r>
              <a:rPr lang="en-US" sz="2400" dirty="0">
                <a:latin typeface="Arial" panose="020B0604020202020204" pitchFamily="34" charset="0"/>
                <a:cs typeface="Arial" panose="020B0604020202020204" pitchFamily="34" charset="0"/>
              </a:rPr>
              <a:t>is </a:t>
            </a:r>
            <a:r>
              <a:rPr lang="en-US" sz="2400" dirty="0" smtClean="0">
                <a:latin typeface="Arial" panose="020B0604020202020204" pitchFamily="34" charset="0"/>
                <a:cs typeface="Arial" panose="020B0604020202020204" pitchFamily="34" charset="0"/>
              </a:rPr>
              <a:t>more </a:t>
            </a:r>
            <a:r>
              <a:rPr lang="en-US" sz="2400" dirty="0">
                <a:latin typeface="Arial" panose="020B0604020202020204" pitchFamily="34" charset="0"/>
                <a:cs typeface="Arial" panose="020B0604020202020204" pitchFamily="34" charset="0"/>
              </a:rPr>
              <a:t>effective if done first </a:t>
            </a:r>
            <a:r>
              <a:rPr lang="en-US" sz="2400" dirty="0" smtClean="0">
                <a:latin typeface="Arial" panose="020B0604020202020204" pitchFamily="34" charset="0"/>
                <a:cs typeface="Arial" panose="020B0604020202020204" pitchFamily="34" charset="0"/>
              </a:rPr>
              <a:t>and promptly</a:t>
            </a:r>
            <a:r>
              <a:rPr lang="en-US" sz="24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Volunteers will no longer check for a pulse </a:t>
            </a:r>
            <a:r>
              <a:rPr lang="en-US" sz="2400" dirty="0" smtClean="0">
                <a:latin typeface="Arial" panose="020B0604020202020204" pitchFamily="34" charset="0"/>
                <a:cs typeface="Arial" panose="020B0604020202020204" pitchFamily="34" charset="0"/>
              </a:rPr>
              <a:t>or Look‐Listen‐Feel </a:t>
            </a:r>
            <a:r>
              <a:rPr lang="en-US" sz="2400" dirty="0">
                <a:latin typeface="Arial" panose="020B0604020202020204" pitchFamily="34" charset="0"/>
                <a:cs typeface="Arial" panose="020B0604020202020204" pitchFamily="34" charset="0"/>
              </a:rPr>
              <a:t>for </a:t>
            </a:r>
            <a:r>
              <a:rPr lang="en-US" sz="2400" dirty="0" smtClean="0">
                <a:latin typeface="Arial" panose="020B0604020202020204" pitchFamily="34" charset="0"/>
                <a:cs typeface="Arial" panose="020B0604020202020204" pitchFamily="34" charset="0"/>
              </a:rPr>
              <a:t>breathing.</a:t>
            </a:r>
            <a:endParaRPr lang="en-US" sz="2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5423495" y="1556792"/>
            <a:ext cx="3723267" cy="3600400"/>
          </a:xfrm>
          <a:prstGeom prst="rect">
            <a:avLst/>
          </a:prstGeom>
        </p:spPr>
      </p:pic>
    </p:spTree>
    <p:extLst>
      <p:ext uri="{BB962C8B-B14F-4D97-AF65-F5344CB8AC3E}">
        <p14:creationId xmlns:p14="http://schemas.microsoft.com/office/powerpoint/2010/main" val="39829883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90" dirty="0" smtClean="0">
                <a:solidFill>
                  <a:schemeClr val="bg1"/>
                </a:solidFill>
              </a:rPr>
              <a:t>New CPR </a:t>
            </a:r>
            <a:r>
              <a:rPr lang="en-US" spc="-159" dirty="0">
                <a:solidFill>
                  <a:schemeClr val="bg1"/>
                </a:solidFill>
              </a:rPr>
              <a:t>Protocols</a:t>
            </a:r>
            <a:endParaRPr lang="en-US" dirty="0">
              <a:solidFill>
                <a:schemeClr val="bg1"/>
              </a:solidFill>
            </a:endParaRPr>
          </a:p>
        </p:txBody>
      </p:sp>
      <p:sp>
        <p:nvSpPr>
          <p:cNvPr id="3" name="Content Placeholder 2"/>
          <p:cNvSpPr>
            <a:spLocks noGrp="1"/>
          </p:cNvSpPr>
          <p:nvPr>
            <p:ph idx="10"/>
          </p:nvPr>
        </p:nvSpPr>
        <p:spPr>
          <a:xfrm>
            <a:off x="0" y="1628800"/>
            <a:ext cx="8748464" cy="4248472"/>
          </a:xfrm>
        </p:spPr>
        <p:txBody>
          <a:bodyPr/>
          <a:lstStyle/>
          <a:p>
            <a:pPr marL="457200" indent="-457200">
              <a:buFont typeface="+mj-lt"/>
              <a:buAutoNum type="arabicPeriod"/>
            </a:pPr>
            <a:r>
              <a:rPr lang="en-US" sz="2400" dirty="0" smtClean="0">
                <a:latin typeface="Arial" panose="020B0604020202020204" pitchFamily="34" charset="0"/>
                <a:cs typeface="Arial" panose="020B0604020202020204" pitchFamily="34" charset="0"/>
              </a:rPr>
              <a:t>Are you OK? – Check responsiveness.</a:t>
            </a:r>
          </a:p>
          <a:p>
            <a:pPr marL="457200" indent="-457200">
              <a:buFont typeface="+mj-lt"/>
              <a:buAutoNum type="arabicPeriod"/>
            </a:pPr>
            <a:r>
              <a:rPr lang="en-US" sz="2400" dirty="0" smtClean="0">
                <a:latin typeface="Arial" panose="020B0604020202020204" pitchFamily="34" charset="0"/>
                <a:cs typeface="Arial" panose="020B0604020202020204" pitchFamily="34" charset="0"/>
              </a:rPr>
              <a:t>Unresponsive? Assess breathing by looking at the victim  (DO NOT open airway yet by tilting head…DO NOT Look-Listen-Feel).</a:t>
            </a:r>
          </a:p>
          <a:p>
            <a:pPr marL="457200" indent="-457200">
              <a:buFont typeface="+mj-lt"/>
              <a:buAutoNum type="arabicPeriod"/>
            </a:pPr>
            <a:r>
              <a:rPr lang="en-US" sz="2400" dirty="0" smtClean="0">
                <a:latin typeface="Arial" panose="020B0604020202020204" pitchFamily="34" charset="0"/>
                <a:cs typeface="Arial" panose="020B0604020202020204" pitchFamily="34" charset="0"/>
              </a:rPr>
              <a:t>Not breathing? Call 911 and send for AED if available.</a:t>
            </a:r>
          </a:p>
          <a:p>
            <a:pPr marL="457200" indent="-457200">
              <a:buFont typeface="+mj-lt"/>
              <a:buAutoNum type="arabicPeriod"/>
            </a:pPr>
            <a:r>
              <a:rPr lang="en-US" sz="2400" dirty="0" smtClean="0">
                <a:latin typeface="Arial" panose="020B0604020202020204" pitchFamily="34" charset="0"/>
                <a:cs typeface="Arial" panose="020B0604020202020204" pitchFamily="34" charset="0"/>
              </a:rPr>
              <a:t>Start with 30 compressions and then two breaths.</a:t>
            </a:r>
          </a:p>
          <a:p>
            <a:pPr marL="457200" indent="-457200">
              <a:buFont typeface="+mj-lt"/>
              <a:buAutoNum type="arabicPeriod"/>
            </a:pPr>
            <a:r>
              <a:rPr lang="en-US" sz="2400" dirty="0" smtClean="0">
                <a:latin typeface="Arial" panose="020B0604020202020204" pitchFamily="34" charset="0"/>
                <a:cs typeface="Arial" panose="020B0604020202020204" pitchFamily="34" charset="0"/>
              </a:rPr>
              <a:t>Continue with CPR – 30 compressions, then 2 breaths.</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4454"/>
          <a:stretch/>
        </p:blipFill>
        <p:spPr>
          <a:xfrm>
            <a:off x="2682044" y="4653136"/>
            <a:ext cx="3779912" cy="2024606"/>
          </a:xfrm>
          <a:prstGeom prst="rect">
            <a:avLst/>
          </a:prstGeom>
        </p:spPr>
      </p:pic>
    </p:spTree>
    <p:extLst>
      <p:ext uri="{BB962C8B-B14F-4D97-AF65-F5344CB8AC3E}">
        <p14:creationId xmlns:p14="http://schemas.microsoft.com/office/powerpoint/2010/main" val="3546536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202" dirty="0" smtClean="0">
                <a:solidFill>
                  <a:schemeClr val="bg1"/>
                </a:solidFill>
              </a:rPr>
              <a:t>CPR Technique</a:t>
            </a:r>
            <a:endParaRPr lang="en-US" dirty="0">
              <a:solidFill>
                <a:schemeClr val="bg1"/>
              </a:solidFill>
            </a:endParaRPr>
          </a:p>
        </p:txBody>
      </p:sp>
      <p:pic>
        <p:nvPicPr>
          <p:cNvPr id="7" name="Content Placeholder 6"/>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4499992" y="2060848"/>
            <a:ext cx="4416491" cy="3312368"/>
          </a:xfrm>
        </p:spPr>
      </p:pic>
      <p:sp>
        <p:nvSpPr>
          <p:cNvPr id="6" name="Content Placeholder 5"/>
          <p:cNvSpPr>
            <a:spLocks noGrp="1"/>
          </p:cNvSpPr>
          <p:nvPr>
            <p:ph idx="1"/>
          </p:nvPr>
        </p:nvSpPr>
        <p:spPr>
          <a:xfrm>
            <a:off x="173519" y="2068428"/>
            <a:ext cx="4294312" cy="2990780"/>
          </a:xfrm>
        </p:spPr>
        <p:txBody>
          <a:bodyPr/>
          <a:lstStyle/>
          <a:p>
            <a:pPr marL="342900" indent="-342900">
              <a:buFont typeface="+mj-lt"/>
              <a:buAutoNum type="arabicPeriod"/>
            </a:pPr>
            <a:r>
              <a:rPr lang="en-US" sz="2400" dirty="0">
                <a:latin typeface="Arial" panose="020B0604020202020204" pitchFamily="34" charset="0"/>
                <a:cs typeface="Arial" panose="020B0604020202020204" pitchFamily="34" charset="0"/>
              </a:rPr>
              <a:t>Position on their </a:t>
            </a:r>
            <a:r>
              <a:rPr lang="en-US" sz="2400" dirty="0" smtClean="0">
                <a:latin typeface="Arial" panose="020B0604020202020204" pitchFamily="34" charset="0"/>
                <a:cs typeface="Arial" panose="020B0604020202020204" pitchFamily="34" charset="0"/>
              </a:rPr>
              <a:t>back.</a:t>
            </a:r>
            <a:endParaRPr lang="en-US" sz="2400" dirty="0">
              <a:latin typeface="Arial" panose="020B0604020202020204" pitchFamily="34" charset="0"/>
              <a:cs typeface="Arial" panose="020B0604020202020204" pitchFamily="34" charset="0"/>
            </a:endParaRPr>
          </a:p>
          <a:p>
            <a:pPr marL="342900" indent="-342900">
              <a:buFont typeface="+mj-lt"/>
              <a:buAutoNum type="arabicPeriod"/>
            </a:pPr>
            <a:r>
              <a:rPr lang="en-US" sz="2400" dirty="0">
                <a:latin typeface="Arial" panose="020B0604020202020204" pitchFamily="34" charset="0"/>
                <a:cs typeface="Arial" panose="020B0604020202020204" pitchFamily="34" charset="0"/>
              </a:rPr>
              <a:t>If victim appears to be not </a:t>
            </a:r>
            <a:r>
              <a:rPr lang="en-US" sz="2400" dirty="0" smtClean="0">
                <a:latin typeface="Arial" panose="020B0604020202020204" pitchFamily="34" charset="0"/>
                <a:cs typeface="Arial" panose="020B0604020202020204" pitchFamily="34" charset="0"/>
              </a:rPr>
              <a:t>   breathing </a:t>
            </a:r>
            <a:r>
              <a:rPr lang="en-US" sz="2400" dirty="0">
                <a:latin typeface="Arial" panose="020B0604020202020204" pitchFamily="34" charset="0"/>
                <a:cs typeface="Arial" panose="020B0604020202020204" pitchFamily="34" charset="0"/>
              </a:rPr>
              <a:t>or is gasping call </a:t>
            </a:r>
            <a:r>
              <a:rPr lang="en-US" sz="2400" dirty="0" smtClean="0">
                <a:latin typeface="Arial" panose="020B0604020202020204" pitchFamily="34" charset="0"/>
                <a:cs typeface="Arial" panose="020B0604020202020204" pitchFamily="34" charset="0"/>
              </a:rPr>
              <a:t> 911</a:t>
            </a:r>
            <a:r>
              <a:rPr lang="en-US" sz="2400" dirty="0">
                <a:latin typeface="Arial" panose="020B0604020202020204" pitchFamily="34" charset="0"/>
                <a:cs typeface="Arial" panose="020B0604020202020204" pitchFamily="34" charset="0"/>
              </a:rPr>
              <a:t>, get AED, and start </a:t>
            </a:r>
            <a:r>
              <a:rPr lang="en-US" sz="2400" dirty="0" smtClean="0">
                <a:latin typeface="Arial" panose="020B0604020202020204" pitchFamily="34" charset="0"/>
                <a:cs typeface="Arial" panose="020B0604020202020204" pitchFamily="34" charset="0"/>
              </a:rPr>
              <a:t>    CPR.</a:t>
            </a:r>
            <a:endParaRPr lang="en-US" sz="2400" dirty="0">
              <a:latin typeface="Arial" panose="020B0604020202020204" pitchFamily="34" charset="0"/>
              <a:cs typeface="Arial" panose="020B0604020202020204" pitchFamily="34" charset="0"/>
            </a:endParaRPr>
          </a:p>
          <a:p>
            <a:pPr marL="342900" indent="-342900">
              <a:buFont typeface="+mj-lt"/>
              <a:buAutoNum type="arabicPeriod"/>
            </a:pPr>
            <a:r>
              <a:rPr lang="en-US" sz="2400" dirty="0">
                <a:latin typeface="Arial" panose="020B0604020202020204" pitchFamily="34" charset="0"/>
                <a:cs typeface="Arial" panose="020B0604020202020204" pitchFamily="34" charset="0"/>
              </a:rPr>
              <a:t>Use a barrier device if you </a:t>
            </a:r>
            <a:r>
              <a:rPr lang="en-US" sz="2400" dirty="0" smtClean="0">
                <a:latin typeface="Arial" panose="020B0604020202020204" pitchFamily="34" charset="0"/>
                <a:cs typeface="Arial" panose="020B0604020202020204" pitchFamily="34" charset="0"/>
              </a:rPr>
              <a:t>   have one.</a:t>
            </a:r>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5544326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prstGeom prst="rect">
            <a:avLst/>
          </a:prstGeom>
        </p:spPr>
        <p:txBody>
          <a:bodyPr vert="horz" wrap="square" lIns="0" tIns="11206" rIns="0" bIns="0" rtlCol="0">
            <a:spAutoFit/>
          </a:bodyPr>
          <a:lstStyle/>
          <a:p>
            <a:pPr marL="11206" marR="4483" indent="105341" algn="ctr">
              <a:spcBef>
                <a:spcPts val="88"/>
              </a:spcBef>
            </a:pPr>
            <a:r>
              <a:rPr lang="en-US" dirty="0" smtClean="0">
                <a:solidFill>
                  <a:schemeClr val="bg1"/>
                </a:solidFill>
                <a:latin typeface="Arial"/>
                <a:cs typeface="Arial"/>
              </a:rPr>
              <a:t>CPR Technique</a:t>
            </a:r>
            <a:endParaRPr dirty="0">
              <a:solidFill>
                <a:schemeClr val="bg1"/>
              </a:solidFill>
              <a:latin typeface="Arial"/>
              <a:cs typeface="Arial"/>
            </a:endParaRPr>
          </a:p>
        </p:txBody>
      </p:sp>
      <p:sp>
        <p:nvSpPr>
          <p:cNvPr id="18" name="Content Placeholder 17"/>
          <p:cNvSpPr>
            <a:spLocks noGrp="1"/>
          </p:cNvSpPr>
          <p:nvPr>
            <p:ph idx="1"/>
          </p:nvPr>
        </p:nvSpPr>
        <p:spPr>
          <a:xfrm>
            <a:off x="5796136" y="3429000"/>
            <a:ext cx="3178696" cy="460648"/>
          </a:xfrm>
        </p:spPr>
        <p:txBody>
          <a:bodyPr/>
          <a:lstStyle/>
          <a:p>
            <a:r>
              <a:rPr lang="en-US" sz="2800" b="1" dirty="0" smtClean="0">
                <a:solidFill>
                  <a:srgbClr val="FF0000"/>
                </a:solidFill>
                <a:latin typeface="Arial" panose="020B0604020202020204" pitchFamily="34" charset="0"/>
                <a:cs typeface="Arial" panose="020B0604020202020204" pitchFamily="34" charset="0"/>
              </a:rPr>
              <a:t>30 compressions</a:t>
            </a:r>
            <a:endParaRPr lang="en-US" sz="2800" b="1" dirty="0">
              <a:solidFill>
                <a:srgbClr val="FF000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628800"/>
            <a:ext cx="5256584" cy="4205267"/>
          </a:xfrm>
          <a:prstGeom prst="rect">
            <a:avLst/>
          </a:prstGeom>
        </p:spPr>
      </p:pic>
    </p:spTree>
    <p:extLst>
      <p:ext uri="{BB962C8B-B14F-4D97-AF65-F5344CB8AC3E}">
        <p14:creationId xmlns:p14="http://schemas.microsoft.com/office/powerpoint/2010/main" val="23016770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solidFill>
                  <a:schemeClr val="bg1"/>
                </a:solidFill>
                <a:latin typeface="Arial"/>
                <a:cs typeface="Arial"/>
              </a:rPr>
              <a:t>CPR Technique</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904" y="1984515"/>
            <a:ext cx="6300192" cy="3193013"/>
          </a:xfrm>
          <a:prstGeom prst="rect">
            <a:avLst/>
          </a:prstGeom>
        </p:spPr>
      </p:pic>
      <p:sp>
        <p:nvSpPr>
          <p:cNvPr id="10" name="TextBox 9"/>
          <p:cNvSpPr txBox="1"/>
          <p:nvPr/>
        </p:nvSpPr>
        <p:spPr>
          <a:xfrm>
            <a:off x="3275856" y="1315991"/>
            <a:ext cx="2592288" cy="461665"/>
          </a:xfrm>
          <a:prstGeom prst="rect">
            <a:avLst/>
          </a:prstGeom>
          <a:noFill/>
        </p:spPr>
        <p:txBody>
          <a:bodyPr wrap="square" rtlCol="0">
            <a:spAutoFit/>
          </a:bodyPr>
          <a:lstStyle/>
          <a:p>
            <a:r>
              <a:rPr lang="en-US" sz="2400" b="1" dirty="0" smtClean="0">
                <a:solidFill>
                  <a:schemeClr val="tx1">
                    <a:lumMod val="75000"/>
                    <a:lumOff val="25000"/>
                  </a:schemeClr>
                </a:solidFill>
                <a:latin typeface="Arial" panose="020B0604020202020204" pitchFamily="34" charset="0"/>
                <a:cs typeface="Arial" panose="020B0604020202020204" pitchFamily="34" charset="0"/>
              </a:rPr>
              <a:t>Open the airway</a:t>
            </a:r>
            <a:endParaRPr lang="en-US" sz="24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TextBox 10"/>
          <p:cNvSpPr txBox="1"/>
          <p:nvPr/>
        </p:nvSpPr>
        <p:spPr>
          <a:xfrm>
            <a:off x="1907704" y="5392638"/>
            <a:ext cx="5328592" cy="461665"/>
          </a:xfrm>
          <a:prstGeom prst="rect">
            <a:avLst/>
          </a:prstGeom>
          <a:noFill/>
        </p:spPr>
        <p:txBody>
          <a:bodyPr wrap="square" rtlCol="0">
            <a:spAutoFit/>
          </a:bodyPr>
          <a:lstStyle/>
          <a:p>
            <a:r>
              <a:rPr lang="en-US" sz="2400" b="1" dirty="0" smtClean="0">
                <a:solidFill>
                  <a:schemeClr val="tx1">
                    <a:lumMod val="75000"/>
                    <a:lumOff val="25000"/>
                  </a:schemeClr>
                </a:solidFill>
                <a:latin typeface="Arial" panose="020B0604020202020204" pitchFamily="34" charset="0"/>
                <a:cs typeface="Arial" panose="020B0604020202020204" pitchFamily="34" charset="0"/>
              </a:rPr>
              <a:t>Use the head-tilt-chin-lift technique</a:t>
            </a:r>
            <a:endParaRPr lang="en-US" sz="2400" b="1"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53179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solidFill>
                  <a:schemeClr val="bg1"/>
                </a:solidFill>
              </a:rPr>
              <a:t>Rescue Breathing</a:t>
            </a:r>
            <a:endParaRPr lang="en-US" dirty="0">
              <a:solidFill>
                <a:schemeClr val="bg1"/>
              </a:solidFill>
            </a:endParaRPr>
          </a:p>
        </p:txBody>
      </p:sp>
      <p:sp>
        <p:nvSpPr>
          <p:cNvPr id="7" name="Content Placeholder 6"/>
          <p:cNvSpPr>
            <a:spLocks noGrp="1"/>
          </p:cNvSpPr>
          <p:nvPr>
            <p:ph idx="1"/>
          </p:nvPr>
        </p:nvSpPr>
        <p:spPr/>
        <p:txBody>
          <a:bodyPr/>
          <a:lstStyle/>
          <a:p>
            <a:pPr algn="ctr"/>
            <a:r>
              <a:rPr lang="en-US" sz="2800" b="1" dirty="0" smtClean="0">
                <a:latin typeface="Arial" panose="020B0604020202020204" pitchFamily="34" charset="0"/>
                <a:cs typeface="Arial" panose="020B0604020202020204" pitchFamily="34" charset="0"/>
              </a:rPr>
              <a:t>Two breaths</a:t>
            </a:r>
            <a:endParaRPr lang="en-US" sz="2800" b="1" dirty="0">
              <a:latin typeface="Arial" panose="020B0604020202020204" pitchFamily="34" charset="0"/>
              <a:cs typeface="Arial" panose="020B0604020202020204" pitchFamily="34" charset="0"/>
            </a:endParaRPr>
          </a:p>
        </p:txBody>
      </p:sp>
      <p:pic>
        <p:nvPicPr>
          <p:cNvPr id="9" name="Content Placeholder 8"/>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2182813" y="2276475"/>
            <a:ext cx="4800600" cy="3600450"/>
          </a:xfrm>
        </p:spPr>
      </p:pic>
    </p:spTree>
    <p:extLst>
      <p:ext uri="{BB962C8B-B14F-4D97-AF65-F5344CB8AC3E}">
        <p14:creationId xmlns:p14="http://schemas.microsoft.com/office/powerpoint/2010/main" val="25495639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26675"/>
          <a:stretch/>
        </p:blipFill>
        <p:spPr>
          <a:xfrm>
            <a:off x="0" y="187452"/>
            <a:ext cx="9144000" cy="4753716"/>
          </a:xfrm>
          <a:prstGeom prst="rect">
            <a:avLst/>
          </a:prstGeom>
        </p:spPr>
      </p:pic>
      <p:sp>
        <p:nvSpPr>
          <p:cNvPr id="3" name="object 3"/>
          <p:cNvSpPr/>
          <p:nvPr/>
        </p:nvSpPr>
        <p:spPr>
          <a:xfrm>
            <a:off x="1835696" y="116632"/>
            <a:ext cx="3528392" cy="1323528"/>
          </a:xfrm>
          <a:custGeom>
            <a:avLst/>
            <a:gdLst/>
            <a:ahLst/>
            <a:cxnLst/>
            <a:rect l="l" t="t" r="r" b="b"/>
            <a:pathLst>
              <a:path w="5054600" h="1625600">
                <a:moveTo>
                  <a:pt x="5054600" y="747522"/>
                </a:moveTo>
                <a:lnTo>
                  <a:pt x="5041900" y="726186"/>
                </a:lnTo>
                <a:lnTo>
                  <a:pt x="5029200" y="684161"/>
                </a:lnTo>
                <a:lnTo>
                  <a:pt x="5003800" y="643991"/>
                </a:lnTo>
                <a:lnTo>
                  <a:pt x="4978400" y="605688"/>
                </a:lnTo>
                <a:lnTo>
                  <a:pt x="4940300" y="569264"/>
                </a:lnTo>
                <a:lnTo>
                  <a:pt x="4902200" y="534695"/>
                </a:lnTo>
                <a:lnTo>
                  <a:pt x="4864100" y="501992"/>
                </a:lnTo>
                <a:lnTo>
                  <a:pt x="4826000" y="471157"/>
                </a:lnTo>
                <a:lnTo>
                  <a:pt x="4787900" y="442201"/>
                </a:lnTo>
                <a:lnTo>
                  <a:pt x="4737100" y="415112"/>
                </a:lnTo>
                <a:lnTo>
                  <a:pt x="4686300" y="389890"/>
                </a:lnTo>
                <a:lnTo>
                  <a:pt x="4648200" y="366534"/>
                </a:lnTo>
                <a:lnTo>
                  <a:pt x="4597400" y="345059"/>
                </a:lnTo>
                <a:lnTo>
                  <a:pt x="4559300" y="325450"/>
                </a:lnTo>
                <a:lnTo>
                  <a:pt x="4508500" y="307708"/>
                </a:lnTo>
                <a:lnTo>
                  <a:pt x="4470400" y="291846"/>
                </a:lnTo>
                <a:lnTo>
                  <a:pt x="4394200" y="262890"/>
                </a:lnTo>
                <a:lnTo>
                  <a:pt x="4343400" y="246875"/>
                </a:lnTo>
                <a:lnTo>
                  <a:pt x="4292600" y="231482"/>
                </a:lnTo>
                <a:lnTo>
                  <a:pt x="4254500" y="216700"/>
                </a:lnTo>
                <a:lnTo>
                  <a:pt x="4203700" y="202526"/>
                </a:lnTo>
                <a:lnTo>
                  <a:pt x="4152900" y="188950"/>
                </a:lnTo>
                <a:lnTo>
                  <a:pt x="4102100" y="175958"/>
                </a:lnTo>
                <a:lnTo>
                  <a:pt x="4051300" y="163525"/>
                </a:lnTo>
                <a:lnTo>
                  <a:pt x="4000500" y="151650"/>
                </a:lnTo>
                <a:lnTo>
                  <a:pt x="3949700" y="140335"/>
                </a:lnTo>
                <a:lnTo>
                  <a:pt x="3898900" y="129540"/>
                </a:lnTo>
                <a:lnTo>
                  <a:pt x="3848100" y="119278"/>
                </a:lnTo>
                <a:lnTo>
                  <a:pt x="3797300" y="109512"/>
                </a:lnTo>
                <a:lnTo>
                  <a:pt x="3746500" y="100266"/>
                </a:lnTo>
                <a:lnTo>
                  <a:pt x="3695700" y="91490"/>
                </a:lnTo>
                <a:lnTo>
                  <a:pt x="3644900" y="83197"/>
                </a:lnTo>
                <a:lnTo>
                  <a:pt x="3594100" y="75374"/>
                </a:lnTo>
                <a:lnTo>
                  <a:pt x="3543300" y="67995"/>
                </a:lnTo>
                <a:lnTo>
                  <a:pt x="3492500" y="61061"/>
                </a:lnTo>
                <a:lnTo>
                  <a:pt x="3441700" y="54559"/>
                </a:lnTo>
                <a:lnTo>
                  <a:pt x="3390900" y="48475"/>
                </a:lnTo>
                <a:lnTo>
                  <a:pt x="3340100" y="42799"/>
                </a:lnTo>
                <a:lnTo>
                  <a:pt x="3289300" y="37515"/>
                </a:lnTo>
                <a:lnTo>
                  <a:pt x="3238500" y="32613"/>
                </a:lnTo>
                <a:lnTo>
                  <a:pt x="3187700" y="28079"/>
                </a:lnTo>
                <a:lnTo>
                  <a:pt x="3136900" y="23914"/>
                </a:lnTo>
                <a:lnTo>
                  <a:pt x="3086100" y="20091"/>
                </a:lnTo>
                <a:lnTo>
                  <a:pt x="3035300" y="16611"/>
                </a:lnTo>
                <a:lnTo>
                  <a:pt x="2984500" y="13449"/>
                </a:lnTo>
                <a:lnTo>
                  <a:pt x="2933700" y="10591"/>
                </a:lnTo>
                <a:lnTo>
                  <a:pt x="2882900" y="8051"/>
                </a:lnTo>
                <a:lnTo>
                  <a:pt x="2832100" y="5791"/>
                </a:lnTo>
                <a:lnTo>
                  <a:pt x="2781300" y="3810"/>
                </a:lnTo>
                <a:lnTo>
                  <a:pt x="2654300" y="762"/>
                </a:lnTo>
                <a:lnTo>
                  <a:pt x="2527300" y="0"/>
                </a:lnTo>
                <a:lnTo>
                  <a:pt x="2400300" y="762"/>
                </a:lnTo>
                <a:lnTo>
                  <a:pt x="2273300" y="3810"/>
                </a:lnTo>
                <a:lnTo>
                  <a:pt x="2222500" y="5778"/>
                </a:lnTo>
                <a:lnTo>
                  <a:pt x="2171700" y="8026"/>
                </a:lnTo>
                <a:lnTo>
                  <a:pt x="2120900" y="10553"/>
                </a:lnTo>
                <a:lnTo>
                  <a:pt x="2070100" y="13373"/>
                </a:lnTo>
                <a:lnTo>
                  <a:pt x="2019300" y="16510"/>
                </a:lnTo>
                <a:lnTo>
                  <a:pt x="1968500" y="19964"/>
                </a:lnTo>
                <a:lnTo>
                  <a:pt x="1917700" y="23749"/>
                </a:lnTo>
                <a:lnTo>
                  <a:pt x="1866900" y="27889"/>
                </a:lnTo>
                <a:lnTo>
                  <a:pt x="1816100" y="32372"/>
                </a:lnTo>
                <a:lnTo>
                  <a:pt x="1765300" y="37223"/>
                </a:lnTo>
                <a:lnTo>
                  <a:pt x="1714500" y="42468"/>
                </a:lnTo>
                <a:lnTo>
                  <a:pt x="1663700" y="48094"/>
                </a:lnTo>
                <a:lnTo>
                  <a:pt x="1612900" y="54127"/>
                </a:lnTo>
                <a:lnTo>
                  <a:pt x="1562100" y="60566"/>
                </a:lnTo>
                <a:lnTo>
                  <a:pt x="1511300" y="67449"/>
                </a:lnTo>
                <a:lnTo>
                  <a:pt x="1460500" y="74752"/>
                </a:lnTo>
                <a:lnTo>
                  <a:pt x="1409700" y="82511"/>
                </a:lnTo>
                <a:lnTo>
                  <a:pt x="1358900" y="90741"/>
                </a:lnTo>
                <a:lnTo>
                  <a:pt x="1308100" y="99428"/>
                </a:lnTo>
                <a:lnTo>
                  <a:pt x="1257300" y="108610"/>
                </a:lnTo>
                <a:lnTo>
                  <a:pt x="1206500" y="118287"/>
                </a:lnTo>
                <a:lnTo>
                  <a:pt x="1155700" y="128473"/>
                </a:lnTo>
                <a:lnTo>
                  <a:pt x="1104900" y="139179"/>
                </a:lnTo>
                <a:lnTo>
                  <a:pt x="1054100" y="150406"/>
                </a:lnTo>
                <a:lnTo>
                  <a:pt x="1003300" y="162191"/>
                </a:lnTo>
                <a:lnTo>
                  <a:pt x="952500" y="174523"/>
                </a:lnTo>
                <a:lnTo>
                  <a:pt x="901700" y="187426"/>
                </a:lnTo>
                <a:lnTo>
                  <a:pt x="850900" y="200901"/>
                </a:lnTo>
                <a:lnTo>
                  <a:pt x="812800" y="214972"/>
                </a:lnTo>
                <a:lnTo>
                  <a:pt x="762000" y="229641"/>
                </a:lnTo>
                <a:lnTo>
                  <a:pt x="711200" y="244919"/>
                </a:lnTo>
                <a:lnTo>
                  <a:pt x="660400" y="260832"/>
                </a:lnTo>
                <a:lnTo>
                  <a:pt x="622300" y="277368"/>
                </a:lnTo>
                <a:lnTo>
                  <a:pt x="571500" y="291846"/>
                </a:lnTo>
                <a:lnTo>
                  <a:pt x="533400" y="307086"/>
                </a:lnTo>
                <a:lnTo>
                  <a:pt x="495300" y="324180"/>
                </a:lnTo>
                <a:lnTo>
                  <a:pt x="457200" y="343230"/>
                </a:lnTo>
                <a:lnTo>
                  <a:pt x="406400" y="364274"/>
                </a:lnTo>
                <a:lnTo>
                  <a:pt x="368300" y="387286"/>
                </a:lnTo>
                <a:lnTo>
                  <a:pt x="317500" y="412305"/>
                </a:lnTo>
                <a:lnTo>
                  <a:pt x="266700" y="439305"/>
                </a:lnTo>
                <a:lnTo>
                  <a:pt x="228600" y="468299"/>
                </a:lnTo>
                <a:lnTo>
                  <a:pt x="190500" y="499313"/>
                </a:lnTo>
                <a:lnTo>
                  <a:pt x="139700" y="532320"/>
                </a:lnTo>
                <a:lnTo>
                  <a:pt x="114300" y="567347"/>
                </a:lnTo>
                <a:lnTo>
                  <a:pt x="76200" y="604405"/>
                </a:lnTo>
                <a:lnTo>
                  <a:pt x="50800" y="643470"/>
                </a:lnTo>
                <a:lnTo>
                  <a:pt x="25400" y="684580"/>
                </a:lnTo>
                <a:lnTo>
                  <a:pt x="12700" y="727710"/>
                </a:lnTo>
                <a:lnTo>
                  <a:pt x="0" y="748284"/>
                </a:lnTo>
                <a:lnTo>
                  <a:pt x="0" y="877824"/>
                </a:lnTo>
                <a:lnTo>
                  <a:pt x="12700" y="898398"/>
                </a:lnTo>
                <a:lnTo>
                  <a:pt x="12700" y="919734"/>
                </a:lnTo>
                <a:lnTo>
                  <a:pt x="38100" y="958850"/>
                </a:lnTo>
                <a:lnTo>
                  <a:pt x="63500" y="996302"/>
                </a:lnTo>
                <a:lnTo>
                  <a:pt x="88900" y="1032078"/>
                </a:lnTo>
                <a:lnTo>
                  <a:pt x="114300" y="1066203"/>
                </a:lnTo>
                <a:lnTo>
                  <a:pt x="152400" y="1098677"/>
                </a:lnTo>
                <a:lnTo>
                  <a:pt x="190500" y="1129512"/>
                </a:lnTo>
                <a:lnTo>
                  <a:pt x="228600" y="1158684"/>
                </a:lnTo>
                <a:lnTo>
                  <a:pt x="266700" y="1186230"/>
                </a:lnTo>
                <a:lnTo>
                  <a:pt x="317500" y="1212126"/>
                </a:lnTo>
                <a:lnTo>
                  <a:pt x="355600" y="1236395"/>
                </a:lnTo>
                <a:lnTo>
                  <a:pt x="406400" y="1259039"/>
                </a:lnTo>
                <a:lnTo>
                  <a:pt x="444500" y="1280058"/>
                </a:lnTo>
                <a:lnTo>
                  <a:pt x="495300" y="1299464"/>
                </a:lnTo>
                <a:lnTo>
                  <a:pt x="533400" y="1317244"/>
                </a:lnTo>
                <a:lnTo>
                  <a:pt x="571500" y="1333423"/>
                </a:lnTo>
                <a:lnTo>
                  <a:pt x="622300" y="1347978"/>
                </a:lnTo>
                <a:lnTo>
                  <a:pt x="698500" y="1376934"/>
                </a:lnTo>
                <a:lnTo>
                  <a:pt x="749300" y="1391805"/>
                </a:lnTo>
                <a:lnTo>
                  <a:pt x="787400" y="1406131"/>
                </a:lnTo>
                <a:lnTo>
                  <a:pt x="838200" y="1419910"/>
                </a:lnTo>
                <a:lnTo>
                  <a:pt x="889000" y="1433156"/>
                </a:lnTo>
                <a:lnTo>
                  <a:pt x="939800" y="1445882"/>
                </a:lnTo>
                <a:lnTo>
                  <a:pt x="977900" y="1458099"/>
                </a:lnTo>
                <a:lnTo>
                  <a:pt x="1028700" y="1469796"/>
                </a:lnTo>
                <a:lnTo>
                  <a:pt x="1079500" y="1480997"/>
                </a:lnTo>
                <a:lnTo>
                  <a:pt x="1130300" y="1491716"/>
                </a:lnTo>
                <a:lnTo>
                  <a:pt x="1181100" y="1501940"/>
                </a:lnTo>
                <a:lnTo>
                  <a:pt x="1231900" y="1511693"/>
                </a:lnTo>
                <a:lnTo>
                  <a:pt x="1282700" y="1520990"/>
                </a:lnTo>
                <a:lnTo>
                  <a:pt x="1333500" y="1529816"/>
                </a:lnTo>
                <a:lnTo>
                  <a:pt x="1371600" y="1538198"/>
                </a:lnTo>
                <a:lnTo>
                  <a:pt x="1422400" y="1546136"/>
                </a:lnTo>
                <a:lnTo>
                  <a:pt x="1473200" y="1553629"/>
                </a:lnTo>
                <a:lnTo>
                  <a:pt x="1524000" y="1560715"/>
                </a:lnTo>
                <a:lnTo>
                  <a:pt x="1574800" y="1567370"/>
                </a:lnTo>
                <a:lnTo>
                  <a:pt x="1625600" y="1573618"/>
                </a:lnTo>
                <a:lnTo>
                  <a:pt x="1676400" y="1579473"/>
                </a:lnTo>
                <a:lnTo>
                  <a:pt x="1727200" y="1584921"/>
                </a:lnTo>
                <a:lnTo>
                  <a:pt x="1778000" y="1589989"/>
                </a:lnTo>
                <a:lnTo>
                  <a:pt x="1828800" y="1594688"/>
                </a:lnTo>
                <a:lnTo>
                  <a:pt x="1879600" y="1599006"/>
                </a:lnTo>
                <a:lnTo>
                  <a:pt x="1930400" y="1602968"/>
                </a:lnTo>
                <a:lnTo>
                  <a:pt x="1981200" y="1606588"/>
                </a:lnTo>
                <a:lnTo>
                  <a:pt x="2032000" y="1609852"/>
                </a:lnTo>
                <a:lnTo>
                  <a:pt x="2082800" y="1612773"/>
                </a:lnTo>
                <a:lnTo>
                  <a:pt x="2133600" y="1615376"/>
                </a:lnTo>
                <a:lnTo>
                  <a:pt x="2184400" y="1617662"/>
                </a:lnTo>
                <a:lnTo>
                  <a:pt x="2235200" y="1619631"/>
                </a:lnTo>
                <a:lnTo>
                  <a:pt x="2286000" y="1621294"/>
                </a:lnTo>
                <a:lnTo>
                  <a:pt x="2324100" y="1622666"/>
                </a:lnTo>
                <a:lnTo>
                  <a:pt x="2374900" y="1623745"/>
                </a:lnTo>
                <a:lnTo>
                  <a:pt x="2425700" y="1624545"/>
                </a:lnTo>
                <a:lnTo>
                  <a:pt x="2476500" y="1625079"/>
                </a:lnTo>
                <a:lnTo>
                  <a:pt x="2527300" y="1625346"/>
                </a:lnTo>
                <a:lnTo>
                  <a:pt x="2654300" y="1624584"/>
                </a:lnTo>
                <a:lnTo>
                  <a:pt x="2781300" y="1621536"/>
                </a:lnTo>
                <a:lnTo>
                  <a:pt x="2908300" y="1616202"/>
                </a:lnTo>
                <a:lnTo>
                  <a:pt x="3035300" y="1609344"/>
                </a:lnTo>
                <a:lnTo>
                  <a:pt x="3086100" y="1605749"/>
                </a:lnTo>
                <a:lnTo>
                  <a:pt x="3136900" y="1601863"/>
                </a:lnTo>
                <a:lnTo>
                  <a:pt x="3175000" y="1597685"/>
                </a:lnTo>
                <a:lnTo>
                  <a:pt x="3225800" y="1593202"/>
                </a:lnTo>
                <a:lnTo>
                  <a:pt x="3276600" y="1588389"/>
                </a:lnTo>
                <a:lnTo>
                  <a:pt x="3327400" y="1583232"/>
                </a:lnTo>
                <a:lnTo>
                  <a:pt x="3378200" y="1577721"/>
                </a:lnTo>
                <a:lnTo>
                  <a:pt x="3429000" y="1571840"/>
                </a:lnTo>
                <a:lnTo>
                  <a:pt x="3479800" y="1565579"/>
                </a:lnTo>
                <a:lnTo>
                  <a:pt x="3530600" y="1558899"/>
                </a:lnTo>
                <a:lnTo>
                  <a:pt x="3581400" y="1551825"/>
                </a:lnTo>
                <a:lnTo>
                  <a:pt x="3632200" y="1544307"/>
                </a:lnTo>
                <a:lnTo>
                  <a:pt x="3683000" y="1536344"/>
                </a:lnTo>
                <a:lnTo>
                  <a:pt x="3733800" y="1527924"/>
                </a:lnTo>
                <a:lnTo>
                  <a:pt x="3784600" y="1519034"/>
                </a:lnTo>
                <a:lnTo>
                  <a:pt x="3835400" y="1509636"/>
                </a:lnTo>
                <a:lnTo>
                  <a:pt x="3886200" y="1499743"/>
                </a:lnTo>
                <a:lnTo>
                  <a:pt x="3937000" y="1489329"/>
                </a:lnTo>
                <a:lnTo>
                  <a:pt x="3987800" y="1478381"/>
                </a:lnTo>
                <a:lnTo>
                  <a:pt x="4038600" y="1466875"/>
                </a:lnTo>
                <a:lnTo>
                  <a:pt x="4076700" y="1454810"/>
                </a:lnTo>
                <a:lnTo>
                  <a:pt x="4127500" y="1442161"/>
                </a:lnTo>
                <a:lnTo>
                  <a:pt x="4178300" y="1428927"/>
                </a:lnTo>
                <a:lnTo>
                  <a:pt x="4229100" y="1415072"/>
                </a:lnTo>
                <a:lnTo>
                  <a:pt x="4279900" y="1400581"/>
                </a:lnTo>
                <a:lnTo>
                  <a:pt x="4330700" y="1385468"/>
                </a:lnTo>
                <a:lnTo>
                  <a:pt x="4368800" y="1369682"/>
                </a:lnTo>
                <a:lnTo>
                  <a:pt x="4419600" y="1353235"/>
                </a:lnTo>
                <a:lnTo>
                  <a:pt x="4470400" y="1336103"/>
                </a:lnTo>
                <a:lnTo>
                  <a:pt x="4508500" y="1318260"/>
                </a:lnTo>
                <a:lnTo>
                  <a:pt x="4546600" y="1303020"/>
                </a:lnTo>
                <a:lnTo>
                  <a:pt x="4584700" y="1287018"/>
                </a:lnTo>
                <a:lnTo>
                  <a:pt x="4622800" y="1269720"/>
                </a:lnTo>
                <a:lnTo>
                  <a:pt x="4660900" y="1250200"/>
                </a:lnTo>
                <a:lnTo>
                  <a:pt x="4711700" y="1228483"/>
                </a:lnTo>
                <a:lnTo>
                  <a:pt x="4749800" y="1204620"/>
                </a:lnTo>
                <a:lnTo>
                  <a:pt x="4787900" y="1178648"/>
                </a:lnTo>
                <a:lnTo>
                  <a:pt x="4826000" y="1150594"/>
                </a:lnTo>
                <a:lnTo>
                  <a:pt x="4876800" y="1120495"/>
                </a:lnTo>
                <a:lnTo>
                  <a:pt x="4914900" y="1088402"/>
                </a:lnTo>
                <a:lnTo>
                  <a:pt x="4940300" y="1054328"/>
                </a:lnTo>
                <a:lnTo>
                  <a:pt x="4978400" y="1018324"/>
                </a:lnTo>
                <a:lnTo>
                  <a:pt x="5003800" y="980427"/>
                </a:lnTo>
                <a:lnTo>
                  <a:pt x="5029200" y="940676"/>
                </a:lnTo>
                <a:lnTo>
                  <a:pt x="5041900" y="899096"/>
                </a:lnTo>
                <a:lnTo>
                  <a:pt x="5054600" y="855726"/>
                </a:lnTo>
                <a:lnTo>
                  <a:pt x="5054600" y="747522"/>
                </a:lnTo>
                <a:close/>
              </a:path>
            </a:pathLst>
          </a:custGeom>
          <a:solidFill>
            <a:srgbClr val="FF534C"/>
          </a:solidFill>
        </p:spPr>
        <p:txBody>
          <a:bodyPr wrap="square" lIns="0" tIns="0" rIns="0" bIns="0" rtlCol="0"/>
          <a:lstStyle/>
          <a:p>
            <a:endParaRPr sz="1588" dirty="0"/>
          </a:p>
        </p:txBody>
      </p:sp>
      <p:sp>
        <p:nvSpPr>
          <p:cNvPr id="4" name="object 4"/>
          <p:cNvSpPr txBox="1">
            <a:spLocks noGrp="1"/>
          </p:cNvSpPr>
          <p:nvPr>
            <p:ph type="title" idx="4294967295"/>
          </p:nvPr>
        </p:nvSpPr>
        <p:spPr>
          <a:xfrm>
            <a:off x="2168475" y="311531"/>
            <a:ext cx="2790825" cy="1119311"/>
          </a:xfrm>
          <a:prstGeom prst="rect">
            <a:avLst/>
          </a:prstGeom>
        </p:spPr>
        <p:txBody>
          <a:bodyPr vert="horz" wrap="square" lIns="0" tIns="11206" rIns="0" bIns="0" rtlCol="0">
            <a:spAutoFit/>
          </a:bodyPr>
          <a:lstStyle/>
          <a:p>
            <a:pPr marL="11206" marR="4483" algn="ctr">
              <a:spcBef>
                <a:spcPts val="88"/>
              </a:spcBef>
            </a:pPr>
            <a:r>
              <a:rPr sz="2400" b="0" spc="-124" dirty="0">
                <a:solidFill>
                  <a:srgbClr val="FFFFFF"/>
                </a:solidFill>
              </a:rPr>
              <a:t>Give </a:t>
            </a:r>
            <a:r>
              <a:rPr sz="2400" b="0" spc="-44" dirty="0">
                <a:solidFill>
                  <a:srgbClr val="FFFFFF"/>
                </a:solidFill>
              </a:rPr>
              <a:t>30</a:t>
            </a:r>
            <a:r>
              <a:rPr sz="2400" b="0" spc="-287" dirty="0">
                <a:solidFill>
                  <a:srgbClr val="FFFFFF"/>
                </a:solidFill>
              </a:rPr>
              <a:t> </a:t>
            </a:r>
            <a:r>
              <a:rPr sz="2400" b="0" spc="-84" dirty="0">
                <a:solidFill>
                  <a:srgbClr val="FFFFFF"/>
                </a:solidFill>
              </a:rPr>
              <a:t>compressions  </a:t>
            </a:r>
            <a:r>
              <a:rPr sz="2400" b="0" spc="-146" dirty="0">
                <a:solidFill>
                  <a:srgbClr val="FFFFFF"/>
                </a:solidFill>
              </a:rPr>
              <a:t>at </a:t>
            </a:r>
            <a:r>
              <a:rPr sz="2400" b="0" spc="-115" dirty="0">
                <a:solidFill>
                  <a:srgbClr val="FFFFFF"/>
                </a:solidFill>
              </a:rPr>
              <a:t>a </a:t>
            </a:r>
            <a:r>
              <a:rPr sz="2400" b="0" spc="-88" dirty="0">
                <a:solidFill>
                  <a:srgbClr val="FFFFFF"/>
                </a:solidFill>
              </a:rPr>
              <a:t>speed </a:t>
            </a:r>
            <a:r>
              <a:rPr sz="2400" b="0" spc="-93" dirty="0">
                <a:solidFill>
                  <a:srgbClr val="FFFFFF"/>
                </a:solidFill>
              </a:rPr>
              <a:t>of </a:t>
            </a:r>
            <a:r>
              <a:rPr sz="2400" b="0" spc="-44" dirty="0" smtClean="0">
                <a:solidFill>
                  <a:srgbClr val="FFFFFF"/>
                </a:solidFill>
              </a:rPr>
              <a:t>100</a:t>
            </a:r>
            <a:r>
              <a:rPr lang="en-US" sz="2400" b="0" spc="-44" dirty="0" smtClean="0">
                <a:solidFill>
                  <a:srgbClr val="FFFFFF"/>
                </a:solidFill>
              </a:rPr>
              <a:t> </a:t>
            </a:r>
            <a:r>
              <a:rPr sz="2400" b="0" spc="-543" dirty="0" smtClean="0">
                <a:solidFill>
                  <a:srgbClr val="FFFFFF"/>
                </a:solidFill>
              </a:rPr>
              <a:t> </a:t>
            </a:r>
            <a:r>
              <a:rPr sz="2400" b="0" spc="-106" dirty="0">
                <a:solidFill>
                  <a:srgbClr val="FFFFFF"/>
                </a:solidFill>
              </a:rPr>
              <a:t>per  minute</a:t>
            </a:r>
            <a:endParaRPr sz="2400" b="0" dirty="0"/>
          </a:p>
        </p:txBody>
      </p:sp>
      <p:grpSp>
        <p:nvGrpSpPr>
          <p:cNvPr id="2" name="Group 1"/>
          <p:cNvGrpSpPr/>
          <p:nvPr/>
        </p:nvGrpSpPr>
        <p:grpSpPr>
          <a:xfrm>
            <a:off x="5580112" y="3645024"/>
            <a:ext cx="2795396" cy="1237134"/>
            <a:chOff x="4512908" y="4784154"/>
            <a:chExt cx="2795396" cy="1237134"/>
          </a:xfrm>
        </p:grpSpPr>
        <p:sp>
          <p:nvSpPr>
            <p:cNvPr id="5" name="object 5"/>
            <p:cNvSpPr/>
            <p:nvPr/>
          </p:nvSpPr>
          <p:spPr>
            <a:xfrm>
              <a:off x="4512908" y="4784154"/>
              <a:ext cx="2795396" cy="1237134"/>
            </a:xfrm>
            <a:custGeom>
              <a:avLst/>
              <a:gdLst/>
              <a:ahLst/>
              <a:cxnLst/>
              <a:rect l="l" t="t" r="r" b="b"/>
              <a:pathLst>
                <a:path w="5054600" h="1625600">
                  <a:moveTo>
                    <a:pt x="5054600" y="747522"/>
                  </a:moveTo>
                  <a:lnTo>
                    <a:pt x="5041900" y="726186"/>
                  </a:lnTo>
                  <a:lnTo>
                    <a:pt x="5029200" y="684161"/>
                  </a:lnTo>
                  <a:lnTo>
                    <a:pt x="5003800" y="643991"/>
                  </a:lnTo>
                  <a:lnTo>
                    <a:pt x="4978400" y="605688"/>
                  </a:lnTo>
                  <a:lnTo>
                    <a:pt x="4940300" y="569264"/>
                  </a:lnTo>
                  <a:lnTo>
                    <a:pt x="4902200" y="534695"/>
                  </a:lnTo>
                  <a:lnTo>
                    <a:pt x="4864100" y="501992"/>
                  </a:lnTo>
                  <a:lnTo>
                    <a:pt x="4826000" y="471157"/>
                  </a:lnTo>
                  <a:lnTo>
                    <a:pt x="4787900" y="442201"/>
                  </a:lnTo>
                  <a:lnTo>
                    <a:pt x="4737100" y="415112"/>
                  </a:lnTo>
                  <a:lnTo>
                    <a:pt x="4686300" y="389890"/>
                  </a:lnTo>
                  <a:lnTo>
                    <a:pt x="4648200" y="366534"/>
                  </a:lnTo>
                  <a:lnTo>
                    <a:pt x="4597400" y="345059"/>
                  </a:lnTo>
                  <a:lnTo>
                    <a:pt x="4559300" y="325450"/>
                  </a:lnTo>
                  <a:lnTo>
                    <a:pt x="4508500" y="307708"/>
                  </a:lnTo>
                  <a:lnTo>
                    <a:pt x="4470400" y="291846"/>
                  </a:lnTo>
                  <a:lnTo>
                    <a:pt x="4394200" y="262890"/>
                  </a:lnTo>
                  <a:lnTo>
                    <a:pt x="4343400" y="246875"/>
                  </a:lnTo>
                  <a:lnTo>
                    <a:pt x="4292600" y="231482"/>
                  </a:lnTo>
                  <a:lnTo>
                    <a:pt x="4254500" y="216700"/>
                  </a:lnTo>
                  <a:lnTo>
                    <a:pt x="4203700" y="202526"/>
                  </a:lnTo>
                  <a:lnTo>
                    <a:pt x="4152900" y="188950"/>
                  </a:lnTo>
                  <a:lnTo>
                    <a:pt x="4102100" y="175958"/>
                  </a:lnTo>
                  <a:lnTo>
                    <a:pt x="4051300" y="163525"/>
                  </a:lnTo>
                  <a:lnTo>
                    <a:pt x="4000500" y="151650"/>
                  </a:lnTo>
                  <a:lnTo>
                    <a:pt x="3949700" y="140335"/>
                  </a:lnTo>
                  <a:lnTo>
                    <a:pt x="3898900" y="129540"/>
                  </a:lnTo>
                  <a:lnTo>
                    <a:pt x="3848100" y="119278"/>
                  </a:lnTo>
                  <a:lnTo>
                    <a:pt x="3797300" y="109512"/>
                  </a:lnTo>
                  <a:lnTo>
                    <a:pt x="3746500" y="100266"/>
                  </a:lnTo>
                  <a:lnTo>
                    <a:pt x="3695700" y="91490"/>
                  </a:lnTo>
                  <a:lnTo>
                    <a:pt x="3644900" y="83197"/>
                  </a:lnTo>
                  <a:lnTo>
                    <a:pt x="3594100" y="75374"/>
                  </a:lnTo>
                  <a:lnTo>
                    <a:pt x="3543300" y="67995"/>
                  </a:lnTo>
                  <a:lnTo>
                    <a:pt x="3492500" y="61061"/>
                  </a:lnTo>
                  <a:lnTo>
                    <a:pt x="3441700" y="54559"/>
                  </a:lnTo>
                  <a:lnTo>
                    <a:pt x="3390900" y="48475"/>
                  </a:lnTo>
                  <a:lnTo>
                    <a:pt x="3340100" y="42799"/>
                  </a:lnTo>
                  <a:lnTo>
                    <a:pt x="3289300" y="37515"/>
                  </a:lnTo>
                  <a:lnTo>
                    <a:pt x="3238500" y="32613"/>
                  </a:lnTo>
                  <a:lnTo>
                    <a:pt x="3187700" y="28079"/>
                  </a:lnTo>
                  <a:lnTo>
                    <a:pt x="3136900" y="23914"/>
                  </a:lnTo>
                  <a:lnTo>
                    <a:pt x="3086100" y="20091"/>
                  </a:lnTo>
                  <a:lnTo>
                    <a:pt x="3035300" y="16611"/>
                  </a:lnTo>
                  <a:lnTo>
                    <a:pt x="2984500" y="13449"/>
                  </a:lnTo>
                  <a:lnTo>
                    <a:pt x="2933700" y="10591"/>
                  </a:lnTo>
                  <a:lnTo>
                    <a:pt x="2882900" y="8051"/>
                  </a:lnTo>
                  <a:lnTo>
                    <a:pt x="2832100" y="5791"/>
                  </a:lnTo>
                  <a:lnTo>
                    <a:pt x="2781300" y="3810"/>
                  </a:lnTo>
                  <a:lnTo>
                    <a:pt x="2654300" y="762"/>
                  </a:lnTo>
                  <a:lnTo>
                    <a:pt x="2527300" y="0"/>
                  </a:lnTo>
                  <a:lnTo>
                    <a:pt x="2400300" y="762"/>
                  </a:lnTo>
                  <a:lnTo>
                    <a:pt x="2273300" y="3810"/>
                  </a:lnTo>
                  <a:lnTo>
                    <a:pt x="2222500" y="5778"/>
                  </a:lnTo>
                  <a:lnTo>
                    <a:pt x="2171700" y="8026"/>
                  </a:lnTo>
                  <a:lnTo>
                    <a:pt x="2120900" y="10553"/>
                  </a:lnTo>
                  <a:lnTo>
                    <a:pt x="2070100" y="13373"/>
                  </a:lnTo>
                  <a:lnTo>
                    <a:pt x="2019300" y="16510"/>
                  </a:lnTo>
                  <a:lnTo>
                    <a:pt x="1968500" y="19964"/>
                  </a:lnTo>
                  <a:lnTo>
                    <a:pt x="1917700" y="23749"/>
                  </a:lnTo>
                  <a:lnTo>
                    <a:pt x="1866900" y="27889"/>
                  </a:lnTo>
                  <a:lnTo>
                    <a:pt x="1816100" y="32372"/>
                  </a:lnTo>
                  <a:lnTo>
                    <a:pt x="1765300" y="37223"/>
                  </a:lnTo>
                  <a:lnTo>
                    <a:pt x="1714500" y="42468"/>
                  </a:lnTo>
                  <a:lnTo>
                    <a:pt x="1663700" y="48094"/>
                  </a:lnTo>
                  <a:lnTo>
                    <a:pt x="1612900" y="54127"/>
                  </a:lnTo>
                  <a:lnTo>
                    <a:pt x="1562100" y="60566"/>
                  </a:lnTo>
                  <a:lnTo>
                    <a:pt x="1511300" y="67449"/>
                  </a:lnTo>
                  <a:lnTo>
                    <a:pt x="1460500" y="74752"/>
                  </a:lnTo>
                  <a:lnTo>
                    <a:pt x="1409700" y="82511"/>
                  </a:lnTo>
                  <a:lnTo>
                    <a:pt x="1358900" y="90741"/>
                  </a:lnTo>
                  <a:lnTo>
                    <a:pt x="1308100" y="99428"/>
                  </a:lnTo>
                  <a:lnTo>
                    <a:pt x="1257300" y="108610"/>
                  </a:lnTo>
                  <a:lnTo>
                    <a:pt x="1206500" y="118287"/>
                  </a:lnTo>
                  <a:lnTo>
                    <a:pt x="1155700" y="128473"/>
                  </a:lnTo>
                  <a:lnTo>
                    <a:pt x="1104900" y="139179"/>
                  </a:lnTo>
                  <a:lnTo>
                    <a:pt x="1054100" y="150406"/>
                  </a:lnTo>
                  <a:lnTo>
                    <a:pt x="1003300" y="162191"/>
                  </a:lnTo>
                  <a:lnTo>
                    <a:pt x="952500" y="174523"/>
                  </a:lnTo>
                  <a:lnTo>
                    <a:pt x="901700" y="187426"/>
                  </a:lnTo>
                  <a:lnTo>
                    <a:pt x="850900" y="200901"/>
                  </a:lnTo>
                  <a:lnTo>
                    <a:pt x="812800" y="214972"/>
                  </a:lnTo>
                  <a:lnTo>
                    <a:pt x="762000" y="229641"/>
                  </a:lnTo>
                  <a:lnTo>
                    <a:pt x="711200" y="244919"/>
                  </a:lnTo>
                  <a:lnTo>
                    <a:pt x="660400" y="260832"/>
                  </a:lnTo>
                  <a:lnTo>
                    <a:pt x="622300" y="277368"/>
                  </a:lnTo>
                  <a:lnTo>
                    <a:pt x="571500" y="291846"/>
                  </a:lnTo>
                  <a:lnTo>
                    <a:pt x="533400" y="307086"/>
                  </a:lnTo>
                  <a:lnTo>
                    <a:pt x="495300" y="324180"/>
                  </a:lnTo>
                  <a:lnTo>
                    <a:pt x="457200" y="343230"/>
                  </a:lnTo>
                  <a:lnTo>
                    <a:pt x="406400" y="364274"/>
                  </a:lnTo>
                  <a:lnTo>
                    <a:pt x="368300" y="387286"/>
                  </a:lnTo>
                  <a:lnTo>
                    <a:pt x="317500" y="412305"/>
                  </a:lnTo>
                  <a:lnTo>
                    <a:pt x="266700" y="439305"/>
                  </a:lnTo>
                  <a:lnTo>
                    <a:pt x="228600" y="468299"/>
                  </a:lnTo>
                  <a:lnTo>
                    <a:pt x="190500" y="499313"/>
                  </a:lnTo>
                  <a:lnTo>
                    <a:pt x="139700" y="532320"/>
                  </a:lnTo>
                  <a:lnTo>
                    <a:pt x="114300" y="567347"/>
                  </a:lnTo>
                  <a:lnTo>
                    <a:pt x="76200" y="604405"/>
                  </a:lnTo>
                  <a:lnTo>
                    <a:pt x="50800" y="643470"/>
                  </a:lnTo>
                  <a:lnTo>
                    <a:pt x="25400" y="684580"/>
                  </a:lnTo>
                  <a:lnTo>
                    <a:pt x="12700" y="727710"/>
                  </a:lnTo>
                  <a:lnTo>
                    <a:pt x="0" y="748284"/>
                  </a:lnTo>
                  <a:lnTo>
                    <a:pt x="0" y="877824"/>
                  </a:lnTo>
                  <a:lnTo>
                    <a:pt x="12700" y="898398"/>
                  </a:lnTo>
                  <a:lnTo>
                    <a:pt x="12700" y="919734"/>
                  </a:lnTo>
                  <a:lnTo>
                    <a:pt x="38100" y="958850"/>
                  </a:lnTo>
                  <a:lnTo>
                    <a:pt x="63500" y="996302"/>
                  </a:lnTo>
                  <a:lnTo>
                    <a:pt x="88900" y="1032078"/>
                  </a:lnTo>
                  <a:lnTo>
                    <a:pt x="114300" y="1066203"/>
                  </a:lnTo>
                  <a:lnTo>
                    <a:pt x="152400" y="1098677"/>
                  </a:lnTo>
                  <a:lnTo>
                    <a:pt x="190500" y="1129512"/>
                  </a:lnTo>
                  <a:lnTo>
                    <a:pt x="228600" y="1158684"/>
                  </a:lnTo>
                  <a:lnTo>
                    <a:pt x="266700" y="1186230"/>
                  </a:lnTo>
                  <a:lnTo>
                    <a:pt x="317500" y="1212126"/>
                  </a:lnTo>
                  <a:lnTo>
                    <a:pt x="355600" y="1236395"/>
                  </a:lnTo>
                  <a:lnTo>
                    <a:pt x="406400" y="1259039"/>
                  </a:lnTo>
                  <a:lnTo>
                    <a:pt x="444500" y="1280058"/>
                  </a:lnTo>
                  <a:lnTo>
                    <a:pt x="495300" y="1299464"/>
                  </a:lnTo>
                  <a:lnTo>
                    <a:pt x="533400" y="1317244"/>
                  </a:lnTo>
                  <a:lnTo>
                    <a:pt x="571500" y="1333423"/>
                  </a:lnTo>
                  <a:lnTo>
                    <a:pt x="622300" y="1347978"/>
                  </a:lnTo>
                  <a:lnTo>
                    <a:pt x="698500" y="1376934"/>
                  </a:lnTo>
                  <a:lnTo>
                    <a:pt x="749300" y="1391805"/>
                  </a:lnTo>
                  <a:lnTo>
                    <a:pt x="787400" y="1406131"/>
                  </a:lnTo>
                  <a:lnTo>
                    <a:pt x="838200" y="1419910"/>
                  </a:lnTo>
                  <a:lnTo>
                    <a:pt x="889000" y="1433156"/>
                  </a:lnTo>
                  <a:lnTo>
                    <a:pt x="939800" y="1445882"/>
                  </a:lnTo>
                  <a:lnTo>
                    <a:pt x="977900" y="1458099"/>
                  </a:lnTo>
                  <a:lnTo>
                    <a:pt x="1028700" y="1469796"/>
                  </a:lnTo>
                  <a:lnTo>
                    <a:pt x="1079500" y="1480997"/>
                  </a:lnTo>
                  <a:lnTo>
                    <a:pt x="1130300" y="1491716"/>
                  </a:lnTo>
                  <a:lnTo>
                    <a:pt x="1181100" y="1501940"/>
                  </a:lnTo>
                  <a:lnTo>
                    <a:pt x="1231900" y="1511693"/>
                  </a:lnTo>
                  <a:lnTo>
                    <a:pt x="1282700" y="1520990"/>
                  </a:lnTo>
                  <a:lnTo>
                    <a:pt x="1333500" y="1529816"/>
                  </a:lnTo>
                  <a:lnTo>
                    <a:pt x="1371600" y="1538198"/>
                  </a:lnTo>
                  <a:lnTo>
                    <a:pt x="1422400" y="1546136"/>
                  </a:lnTo>
                  <a:lnTo>
                    <a:pt x="1473200" y="1553629"/>
                  </a:lnTo>
                  <a:lnTo>
                    <a:pt x="1524000" y="1560715"/>
                  </a:lnTo>
                  <a:lnTo>
                    <a:pt x="1574800" y="1567370"/>
                  </a:lnTo>
                  <a:lnTo>
                    <a:pt x="1625600" y="1573618"/>
                  </a:lnTo>
                  <a:lnTo>
                    <a:pt x="1676400" y="1579473"/>
                  </a:lnTo>
                  <a:lnTo>
                    <a:pt x="1727200" y="1584921"/>
                  </a:lnTo>
                  <a:lnTo>
                    <a:pt x="1778000" y="1589989"/>
                  </a:lnTo>
                  <a:lnTo>
                    <a:pt x="1828800" y="1594688"/>
                  </a:lnTo>
                  <a:lnTo>
                    <a:pt x="1879600" y="1599006"/>
                  </a:lnTo>
                  <a:lnTo>
                    <a:pt x="1930400" y="1602968"/>
                  </a:lnTo>
                  <a:lnTo>
                    <a:pt x="1981200" y="1606588"/>
                  </a:lnTo>
                  <a:lnTo>
                    <a:pt x="2032000" y="1609852"/>
                  </a:lnTo>
                  <a:lnTo>
                    <a:pt x="2082800" y="1612773"/>
                  </a:lnTo>
                  <a:lnTo>
                    <a:pt x="2133600" y="1615376"/>
                  </a:lnTo>
                  <a:lnTo>
                    <a:pt x="2184400" y="1617662"/>
                  </a:lnTo>
                  <a:lnTo>
                    <a:pt x="2235200" y="1619631"/>
                  </a:lnTo>
                  <a:lnTo>
                    <a:pt x="2286000" y="1621294"/>
                  </a:lnTo>
                  <a:lnTo>
                    <a:pt x="2324100" y="1622666"/>
                  </a:lnTo>
                  <a:lnTo>
                    <a:pt x="2374900" y="1623745"/>
                  </a:lnTo>
                  <a:lnTo>
                    <a:pt x="2425700" y="1624545"/>
                  </a:lnTo>
                  <a:lnTo>
                    <a:pt x="2476500" y="1625079"/>
                  </a:lnTo>
                  <a:lnTo>
                    <a:pt x="2527300" y="1625346"/>
                  </a:lnTo>
                  <a:lnTo>
                    <a:pt x="2654300" y="1624584"/>
                  </a:lnTo>
                  <a:lnTo>
                    <a:pt x="2781300" y="1621536"/>
                  </a:lnTo>
                  <a:lnTo>
                    <a:pt x="2908300" y="1616202"/>
                  </a:lnTo>
                  <a:lnTo>
                    <a:pt x="3035300" y="1609344"/>
                  </a:lnTo>
                  <a:lnTo>
                    <a:pt x="3086100" y="1605749"/>
                  </a:lnTo>
                  <a:lnTo>
                    <a:pt x="3136900" y="1601863"/>
                  </a:lnTo>
                  <a:lnTo>
                    <a:pt x="3175000" y="1597685"/>
                  </a:lnTo>
                  <a:lnTo>
                    <a:pt x="3225800" y="1593202"/>
                  </a:lnTo>
                  <a:lnTo>
                    <a:pt x="3276600" y="1588389"/>
                  </a:lnTo>
                  <a:lnTo>
                    <a:pt x="3327400" y="1583232"/>
                  </a:lnTo>
                  <a:lnTo>
                    <a:pt x="3378200" y="1577721"/>
                  </a:lnTo>
                  <a:lnTo>
                    <a:pt x="3429000" y="1571840"/>
                  </a:lnTo>
                  <a:lnTo>
                    <a:pt x="3479800" y="1565567"/>
                  </a:lnTo>
                  <a:lnTo>
                    <a:pt x="3530600" y="1558899"/>
                  </a:lnTo>
                  <a:lnTo>
                    <a:pt x="3581400" y="1551813"/>
                  </a:lnTo>
                  <a:lnTo>
                    <a:pt x="3632200" y="1544307"/>
                  </a:lnTo>
                  <a:lnTo>
                    <a:pt x="3683000" y="1536344"/>
                  </a:lnTo>
                  <a:lnTo>
                    <a:pt x="3733800" y="1527924"/>
                  </a:lnTo>
                  <a:lnTo>
                    <a:pt x="3784600" y="1519021"/>
                  </a:lnTo>
                  <a:lnTo>
                    <a:pt x="3835400" y="1509636"/>
                  </a:lnTo>
                  <a:lnTo>
                    <a:pt x="3886200" y="1499743"/>
                  </a:lnTo>
                  <a:lnTo>
                    <a:pt x="3937000" y="1489329"/>
                  </a:lnTo>
                  <a:lnTo>
                    <a:pt x="3987800" y="1478381"/>
                  </a:lnTo>
                  <a:lnTo>
                    <a:pt x="4038600" y="1466875"/>
                  </a:lnTo>
                  <a:lnTo>
                    <a:pt x="4076700" y="1454810"/>
                  </a:lnTo>
                  <a:lnTo>
                    <a:pt x="4127500" y="1442161"/>
                  </a:lnTo>
                  <a:lnTo>
                    <a:pt x="4178300" y="1428915"/>
                  </a:lnTo>
                  <a:lnTo>
                    <a:pt x="4229100" y="1415072"/>
                  </a:lnTo>
                  <a:lnTo>
                    <a:pt x="4279900" y="1400581"/>
                  </a:lnTo>
                  <a:lnTo>
                    <a:pt x="4330700" y="1385468"/>
                  </a:lnTo>
                  <a:lnTo>
                    <a:pt x="4368800" y="1369682"/>
                  </a:lnTo>
                  <a:lnTo>
                    <a:pt x="4419600" y="1353235"/>
                  </a:lnTo>
                  <a:lnTo>
                    <a:pt x="4470400" y="1336103"/>
                  </a:lnTo>
                  <a:lnTo>
                    <a:pt x="4508500" y="1318260"/>
                  </a:lnTo>
                  <a:lnTo>
                    <a:pt x="4546600" y="1303020"/>
                  </a:lnTo>
                  <a:lnTo>
                    <a:pt x="4584700" y="1287018"/>
                  </a:lnTo>
                  <a:lnTo>
                    <a:pt x="4622800" y="1269720"/>
                  </a:lnTo>
                  <a:lnTo>
                    <a:pt x="4660900" y="1250200"/>
                  </a:lnTo>
                  <a:lnTo>
                    <a:pt x="4711700" y="1228483"/>
                  </a:lnTo>
                  <a:lnTo>
                    <a:pt x="4749800" y="1204620"/>
                  </a:lnTo>
                  <a:lnTo>
                    <a:pt x="4787900" y="1178648"/>
                  </a:lnTo>
                  <a:lnTo>
                    <a:pt x="4826000" y="1150594"/>
                  </a:lnTo>
                  <a:lnTo>
                    <a:pt x="4876800" y="1120495"/>
                  </a:lnTo>
                  <a:lnTo>
                    <a:pt x="4914900" y="1088402"/>
                  </a:lnTo>
                  <a:lnTo>
                    <a:pt x="4940300" y="1054328"/>
                  </a:lnTo>
                  <a:lnTo>
                    <a:pt x="4978400" y="1018324"/>
                  </a:lnTo>
                  <a:lnTo>
                    <a:pt x="5003800" y="980427"/>
                  </a:lnTo>
                  <a:lnTo>
                    <a:pt x="5029200" y="940676"/>
                  </a:lnTo>
                  <a:lnTo>
                    <a:pt x="5041900" y="899096"/>
                  </a:lnTo>
                  <a:lnTo>
                    <a:pt x="5054600" y="855726"/>
                  </a:lnTo>
                  <a:lnTo>
                    <a:pt x="5054600" y="747522"/>
                  </a:lnTo>
                  <a:close/>
                </a:path>
              </a:pathLst>
            </a:custGeom>
            <a:solidFill>
              <a:srgbClr val="FF534C"/>
            </a:solidFill>
          </p:spPr>
          <p:txBody>
            <a:bodyPr wrap="square" lIns="0" tIns="0" rIns="0" bIns="0" rtlCol="0"/>
            <a:lstStyle/>
            <a:p>
              <a:endParaRPr sz="1588" dirty="0"/>
            </a:p>
          </p:txBody>
        </p:sp>
        <p:sp>
          <p:nvSpPr>
            <p:cNvPr id="6" name="object 6"/>
            <p:cNvSpPr txBox="1"/>
            <p:nvPr/>
          </p:nvSpPr>
          <p:spPr>
            <a:xfrm>
              <a:off x="4653586" y="5206947"/>
              <a:ext cx="2514040" cy="391548"/>
            </a:xfrm>
            <a:prstGeom prst="rect">
              <a:avLst/>
            </a:prstGeom>
          </p:spPr>
          <p:txBody>
            <a:bodyPr vert="horz" wrap="square" lIns="0" tIns="11206" rIns="0" bIns="0" rtlCol="0">
              <a:spAutoFit/>
            </a:bodyPr>
            <a:lstStyle/>
            <a:p>
              <a:pPr marL="11206">
                <a:spcBef>
                  <a:spcPts val="88"/>
                </a:spcBef>
              </a:pPr>
              <a:r>
                <a:rPr sz="2400" spc="-119" dirty="0">
                  <a:solidFill>
                    <a:srgbClr val="FFFFFF"/>
                  </a:solidFill>
                  <a:latin typeface="Arial" panose="020B0604020202020204" pitchFamily="34" charset="0"/>
                  <a:cs typeface="Arial" panose="020B0604020202020204" pitchFamily="34" charset="0"/>
                </a:rPr>
                <a:t>Then </a:t>
              </a:r>
              <a:r>
                <a:rPr sz="2400" spc="-115" dirty="0">
                  <a:solidFill>
                    <a:srgbClr val="FFFFFF"/>
                  </a:solidFill>
                  <a:latin typeface="Arial" panose="020B0604020202020204" pitchFamily="34" charset="0"/>
                  <a:cs typeface="Arial" panose="020B0604020202020204" pitchFamily="34" charset="0"/>
                </a:rPr>
                <a:t>give </a:t>
              </a:r>
              <a:r>
                <a:rPr sz="2400" spc="-44" dirty="0">
                  <a:solidFill>
                    <a:srgbClr val="FFFFFF"/>
                  </a:solidFill>
                  <a:latin typeface="Arial" panose="020B0604020202020204" pitchFamily="34" charset="0"/>
                  <a:cs typeface="Arial" panose="020B0604020202020204" pitchFamily="34" charset="0"/>
                </a:rPr>
                <a:t>2</a:t>
              </a:r>
              <a:r>
                <a:rPr sz="2400" spc="-379" dirty="0">
                  <a:solidFill>
                    <a:srgbClr val="FFFFFF"/>
                  </a:solidFill>
                  <a:latin typeface="Arial" panose="020B0604020202020204" pitchFamily="34" charset="0"/>
                  <a:cs typeface="Arial" panose="020B0604020202020204" pitchFamily="34" charset="0"/>
                </a:rPr>
                <a:t> </a:t>
              </a:r>
              <a:r>
                <a:rPr sz="2400" spc="-106" dirty="0">
                  <a:solidFill>
                    <a:srgbClr val="FFFFFF"/>
                  </a:solidFill>
                  <a:latin typeface="Arial" panose="020B0604020202020204" pitchFamily="34" charset="0"/>
                  <a:cs typeface="Arial" panose="020B0604020202020204" pitchFamily="34" charset="0"/>
                </a:rPr>
                <a:t>breaths</a:t>
              </a:r>
              <a:endParaRPr sz="2400" dirty="0">
                <a:latin typeface="Arial" panose="020B0604020202020204" pitchFamily="34" charset="0"/>
                <a:cs typeface="Arial" panose="020B0604020202020204" pitchFamily="34" charset="0"/>
              </a:endParaRPr>
            </a:p>
          </p:txBody>
        </p:sp>
      </p:grpSp>
      <p:sp>
        <p:nvSpPr>
          <p:cNvPr id="9" name="Content Placeholder 3"/>
          <p:cNvSpPr txBox="1">
            <a:spLocks/>
          </p:cNvSpPr>
          <p:nvPr/>
        </p:nvSpPr>
        <p:spPr>
          <a:xfrm>
            <a:off x="323528" y="5157192"/>
            <a:ext cx="8496944" cy="1440160"/>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eaLnBrk="0" latinLnBrk="0" hangingPunct="0"/>
            <a:r>
              <a:rPr lang="en-US" sz="2000" dirty="0" smtClean="0">
                <a:solidFill>
                  <a:schemeClr val="tx1">
                    <a:lumMod val="75000"/>
                    <a:lumOff val="25000"/>
                  </a:schemeClr>
                </a:solidFill>
                <a:latin typeface="Arial" panose="020B0604020202020204" pitchFamily="34" charset="0"/>
                <a:cs typeface="Arial" panose="020B0604020202020204" pitchFamily="34" charset="0"/>
              </a:rPr>
              <a:t>If you don’t remember how to do breaths then just do  continuous chest compressions.</a:t>
            </a:r>
          </a:p>
          <a:p>
            <a:pPr eaLnBrk="0" latinLnBrk="0" hangingPunct="0"/>
            <a:r>
              <a:rPr lang="en-US" sz="2000" dirty="0" smtClean="0">
                <a:solidFill>
                  <a:schemeClr val="tx1">
                    <a:lumMod val="75000"/>
                    <a:lumOff val="25000"/>
                  </a:schemeClr>
                </a:solidFill>
                <a:latin typeface="Arial" panose="020B0604020202020204" pitchFamily="34" charset="0"/>
                <a:cs typeface="Arial" panose="020B0604020202020204" pitchFamily="34" charset="0"/>
              </a:rPr>
              <a:t>If you don’t want to do breaths then just do continuous compressions.</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68137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467544" y="1484784"/>
            <a:ext cx="8208912"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mj-lt"/>
              <a:buAutoNum type="arabicPeriod" startAt="8"/>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Do the following: </a:t>
            </a:r>
          </a:p>
          <a:p>
            <a:pPr marL="914400" lvl="1" indent="-457200" eaLnBrk="0" fontAlgn="base" latinLnBrk="0" hangingPunct="0">
              <a:spcBef>
                <a:spcPct val="0"/>
              </a:spcBef>
              <a:spcAft>
                <a:spcPct val="0"/>
              </a:spcAft>
              <a:buFont typeface="+mj-lt"/>
              <a:buAutoNum type="alphaL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Show </a:t>
            </a:r>
            <a:r>
              <a:rPr lang="en-US" sz="2000" dirty="0">
                <a:solidFill>
                  <a:schemeClr val="tx1">
                    <a:lumMod val="75000"/>
                    <a:lumOff val="25000"/>
                  </a:schemeClr>
                </a:solidFill>
                <a:latin typeface="Arial" panose="020B0604020202020204" pitchFamily="34" charset="0"/>
                <a:cs typeface="Arial" panose="020B0604020202020204" pitchFamily="34" charset="0"/>
              </a:rPr>
              <a:t>the steps that need to be taken for someone who has a large open wound or cut that is not bleeding severely. </a:t>
            </a:r>
            <a:endParaRPr lang="en-US" sz="2000" dirty="0" smtClean="0">
              <a:solidFill>
                <a:schemeClr val="tx1">
                  <a:lumMod val="75000"/>
                  <a:lumOff val="25000"/>
                </a:schemeClr>
              </a:solidFill>
              <a:latin typeface="Arial" panose="020B0604020202020204" pitchFamily="34" charset="0"/>
              <a:cs typeface="Arial" panose="020B0604020202020204" pitchFamily="34" charset="0"/>
            </a:endParaRPr>
          </a:p>
          <a:p>
            <a:pPr marL="914400" lvl="1" indent="-457200" eaLnBrk="0" fontAlgn="base" latinLnBrk="0" hangingPunct="0">
              <a:spcBef>
                <a:spcPct val="0"/>
              </a:spcBef>
              <a:spcAft>
                <a:spcPct val="0"/>
              </a:spcAft>
              <a:buFont typeface="+mj-lt"/>
              <a:buAutoNum type="alphaL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Show </a:t>
            </a:r>
            <a:r>
              <a:rPr lang="en-US" sz="2000" dirty="0">
                <a:solidFill>
                  <a:schemeClr val="tx1">
                    <a:lumMod val="75000"/>
                    <a:lumOff val="25000"/>
                  </a:schemeClr>
                </a:solidFill>
                <a:latin typeface="Arial" panose="020B0604020202020204" pitchFamily="34" charset="0"/>
                <a:cs typeface="Arial" panose="020B0604020202020204" pitchFamily="34" charset="0"/>
              </a:rPr>
              <a:t>the steps that need to be taken for someone who has a large open wound or cut that is severely bleeding. </a:t>
            </a:r>
            <a:endParaRPr lang="en-US" sz="2000" dirty="0" smtClean="0">
              <a:solidFill>
                <a:schemeClr val="tx1">
                  <a:lumMod val="75000"/>
                  <a:lumOff val="25000"/>
                </a:schemeClr>
              </a:solidFill>
              <a:latin typeface="Arial" panose="020B0604020202020204" pitchFamily="34" charset="0"/>
              <a:cs typeface="Arial" panose="020B0604020202020204" pitchFamily="34" charset="0"/>
            </a:endParaRPr>
          </a:p>
          <a:p>
            <a:pPr marL="914400" lvl="1" indent="-457200" eaLnBrk="0" fontAlgn="base" latinLnBrk="0" hangingPunct="0">
              <a:spcBef>
                <a:spcPct val="0"/>
              </a:spcBef>
              <a:spcAft>
                <a:spcPct val="0"/>
              </a:spcAft>
              <a:buFont typeface="+mj-lt"/>
              <a:buAutoNum type="alphaL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Explain </a:t>
            </a:r>
            <a:r>
              <a:rPr lang="en-US" sz="2000" dirty="0">
                <a:solidFill>
                  <a:schemeClr val="tx1">
                    <a:lumMod val="75000"/>
                    <a:lumOff val="25000"/>
                  </a:schemeClr>
                </a:solidFill>
                <a:latin typeface="Arial" panose="020B0604020202020204" pitchFamily="34" charset="0"/>
                <a:cs typeface="Arial" panose="020B0604020202020204" pitchFamily="34" charset="0"/>
              </a:rPr>
              <a:t>when it is appropriate and not appropriate to use a tourniquet. List some of the benefits and dangers of the use of a tourniquet. </a:t>
            </a:r>
            <a:endParaRPr lang="en-US" sz="2000" dirty="0" smtClean="0">
              <a:solidFill>
                <a:schemeClr val="tx1">
                  <a:lumMod val="75000"/>
                  <a:lumOff val="25000"/>
                </a:schemeClr>
              </a:solidFill>
              <a:latin typeface="Arial" panose="020B0604020202020204" pitchFamily="34" charset="0"/>
              <a:cs typeface="Arial" panose="020B0604020202020204" pitchFamily="34" charset="0"/>
            </a:endParaRPr>
          </a:p>
          <a:p>
            <a:pPr marL="914400" lvl="1" indent="-457200" eaLnBrk="0" fontAlgn="base" latinLnBrk="0" hangingPunct="0">
              <a:spcBef>
                <a:spcPct val="0"/>
              </a:spcBef>
              <a:spcAft>
                <a:spcPct val="0"/>
              </a:spcAft>
              <a:buFont typeface="+mj-lt"/>
              <a:buAutoNum type="alphaL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Demonstrate </a:t>
            </a:r>
            <a:r>
              <a:rPr lang="en-US" sz="2000" dirty="0">
                <a:solidFill>
                  <a:schemeClr val="tx1">
                    <a:lumMod val="75000"/>
                    <a:lumOff val="25000"/>
                  </a:schemeClr>
                </a:solidFill>
                <a:latin typeface="Arial" panose="020B0604020202020204" pitchFamily="34" charset="0"/>
                <a:cs typeface="Arial" panose="020B0604020202020204" pitchFamily="34" charset="0"/>
              </a:rPr>
              <a:t>the application of a tourniquet without tightening it. </a:t>
            </a:r>
            <a:endParaRPr lang="en-US" sz="2000" dirty="0" smtClean="0">
              <a:solidFill>
                <a:schemeClr val="tx1">
                  <a:lumMod val="75000"/>
                  <a:lumOff val="25000"/>
                </a:schemeClr>
              </a:solidFill>
              <a:latin typeface="Arial" panose="020B0604020202020204" pitchFamily="34" charset="0"/>
              <a:cs typeface="Arial" panose="020B0604020202020204" pitchFamily="34" charset="0"/>
            </a:endParaRPr>
          </a:p>
          <a:p>
            <a:pPr lvl="1" indent="-457200" eaLnBrk="0" fontAlgn="base" latinLnBrk="0" hangingPunct="0">
              <a:spcBef>
                <a:spcPct val="0"/>
              </a:spcBef>
              <a:spcAft>
                <a:spcPct val="0"/>
              </a:spcAft>
              <a:buFont typeface="+mj-lt"/>
              <a:buAutoNum type="arabicPeriod" startAt="9"/>
            </a:pPr>
            <a:r>
              <a:rPr lang="en-US" altLang="en-US" sz="2000" dirty="0">
                <a:solidFill>
                  <a:schemeClr val="tx1">
                    <a:lumMod val="75000"/>
                    <a:lumOff val="25000"/>
                  </a:schemeClr>
                </a:solidFill>
                <a:latin typeface="Arial" panose="020B0604020202020204" pitchFamily="34" charset="0"/>
              </a:rPr>
              <a:t>Explain when a bee sting could be life threatening and what action should be taken for prevention and for first aid. </a:t>
            </a:r>
          </a:p>
          <a:p>
            <a:pPr marL="0" lvl="1" eaLnBrk="0" fontAlgn="base" latinLnBrk="0" hangingPunct="0">
              <a:spcBef>
                <a:spcPct val="0"/>
              </a:spcBef>
              <a:spcAft>
                <a:spcPct val="0"/>
              </a:spcAft>
            </a:pPr>
            <a:endParaRPr lang="en-US" sz="2000" dirty="0">
              <a:latin typeface="Arial" panose="020B0604020202020204" pitchFamily="34" charset="0"/>
              <a:cs typeface="Arial" panose="020B0604020202020204" pitchFamily="34" charset="0"/>
            </a:endParaRPr>
          </a:p>
        </p:txBody>
      </p:sp>
      <p:sp>
        <p:nvSpPr>
          <p:cNvPr id="5" name="object 2"/>
          <p:cNvSpPr txBox="1">
            <a:spLocks noGrp="1"/>
          </p:cNvSpPr>
          <p:nvPr>
            <p:ph type="title"/>
          </p:nvPr>
        </p:nvSpPr>
        <p:spPr>
          <a:xfrm>
            <a:off x="179512" y="269161"/>
            <a:ext cx="8964488" cy="564748"/>
          </a:xfrm>
          <a:prstGeom prst="rect">
            <a:avLst/>
          </a:prstGeom>
        </p:spPr>
        <p:txBody>
          <a:bodyPr vert="horz" wrap="square" lIns="0" tIns="10646" rIns="0" bIns="0" rtlCol="0">
            <a:spAutoFit/>
          </a:bodyPr>
          <a:lstStyle/>
          <a:p>
            <a:pPr marL="11206">
              <a:spcBef>
                <a:spcPts val="84"/>
              </a:spcBef>
            </a:pPr>
            <a:r>
              <a:rPr lang="en-US" sz="3600" spc="-49" dirty="0" smtClean="0">
                <a:solidFill>
                  <a:schemeClr val="bg1"/>
                </a:solidFill>
              </a:rPr>
              <a:t>First Aid </a:t>
            </a:r>
            <a:r>
              <a:rPr sz="3600" spc="-49" dirty="0" smtClean="0">
                <a:solidFill>
                  <a:schemeClr val="bg1"/>
                </a:solidFill>
              </a:rPr>
              <a:t>Merit </a:t>
            </a:r>
            <a:r>
              <a:rPr sz="3600" spc="-150" dirty="0">
                <a:solidFill>
                  <a:schemeClr val="bg1"/>
                </a:solidFill>
              </a:rPr>
              <a:t>Badge</a:t>
            </a:r>
            <a:r>
              <a:rPr sz="3600" spc="-547" dirty="0">
                <a:solidFill>
                  <a:schemeClr val="bg1"/>
                </a:solidFill>
              </a:rPr>
              <a:t> </a:t>
            </a:r>
            <a:r>
              <a:rPr sz="3600" spc="-168" dirty="0">
                <a:solidFill>
                  <a:schemeClr val="bg1"/>
                </a:solidFill>
              </a:rPr>
              <a:t>Requirements</a:t>
            </a:r>
          </a:p>
        </p:txBody>
      </p:sp>
      <p:pic>
        <p:nvPicPr>
          <p:cNvPr id="6" name="Picture 5"/>
          <p:cNvPicPr>
            <a:picLocks noChangeAspect="1"/>
          </p:cNvPicPr>
          <p:nvPr/>
        </p:nvPicPr>
        <p:blipFill>
          <a:blip r:embed="rId3"/>
          <a:stretch>
            <a:fillRect/>
          </a:stretch>
        </p:blipFill>
        <p:spPr>
          <a:xfrm>
            <a:off x="7812360" y="3535"/>
            <a:ext cx="1116024" cy="1124744"/>
          </a:xfrm>
          <a:prstGeom prst="rect">
            <a:avLst/>
          </a:prstGeom>
        </p:spPr>
      </p:pic>
    </p:spTree>
    <p:extLst>
      <p:ext uri="{BB962C8B-B14F-4D97-AF65-F5344CB8AC3E}">
        <p14:creationId xmlns:p14="http://schemas.microsoft.com/office/powerpoint/2010/main" val="25342354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8000"/>
          <a:stretch/>
        </p:blipFill>
        <p:spPr>
          <a:xfrm>
            <a:off x="4283968" y="1362424"/>
            <a:ext cx="4667106" cy="4637207"/>
          </a:xfrm>
          <a:prstGeom prst="rect">
            <a:avLst/>
          </a:prstGeom>
        </p:spPr>
      </p:pic>
      <p:sp>
        <p:nvSpPr>
          <p:cNvPr id="4" name="Title 3"/>
          <p:cNvSpPr>
            <a:spLocks noGrp="1"/>
          </p:cNvSpPr>
          <p:nvPr>
            <p:ph type="title"/>
          </p:nvPr>
        </p:nvSpPr>
        <p:spPr/>
        <p:txBody>
          <a:bodyPr/>
          <a:lstStyle/>
          <a:p>
            <a:pPr algn="ctr"/>
            <a:r>
              <a:rPr lang="en-US" dirty="0" smtClean="0">
                <a:solidFill>
                  <a:schemeClr val="bg1"/>
                </a:solidFill>
              </a:rPr>
              <a:t>Check Airway</a:t>
            </a:r>
            <a:endParaRPr lang="en-US" dirty="0">
              <a:solidFill>
                <a:schemeClr val="bg1"/>
              </a:solidFill>
            </a:endParaRPr>
          </a:p>
        </p:txBody>
      </p:sp>
      <p:sp>
        <p:nvSpPr>
          <p:cNvPr id="6" name="Content Placeholder 5"/>
          <p:cNvSpPr>
            <a:spLocks noGrp="1"/>
          </p:cNvSpPr>
          <p:nvPr>
            <p:ph idx="10"/>
          </p:nvPr>
        </p:nvSpPr>
        <p:spPr>
          <a:xfrm>
            <a:off x="179512" y="1484784"/>
            <a:ext cx="3888432" cy="4392488"/>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If victim may have      been choking, check   for object before         giving rescue breaths. If you see obstruction, remove it.</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Then continue CPR.</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84504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896" r="10625"/>
          <a:stretch/>
        </p:blipFill>
        <p:spPr>
          <a:xfrm>
            <a:off x="0" y="188640"/>
            <a:ext cx="9113710" cy="6125996"/>
          </a:xfrm>
          <a:prstGeom prst="rect">
            <a:avLst/>
          </a:prstGeom>
        </p:spPr>
      </p:pic>
      <p:sp>
        <p:nvSpPr>
          <p:cNvPr id="5" name="object 5"/>
          <p:cNvSpPr txBox="1">
            <a:spLocks noGrp="1"/>
          </p:cNvSpPr>
          <p:nvPr>
            <p:ph type="title" idx="4294967295"/>
          </p:nvPr>
        </p:nvSpPr>
        <p:spPr>
          <a:xfrm>
            <a:off x="5956901" y="908720"/>
            <a:ext cx="3156809" cy="380647"/>
          </a:xfrm>
          <a:prstGeom prst="rect">
            <a:avLst/>
          </a:prstGeom>
          <a:solidFill>
            <a:srgbClr val="FF534C"/>
          </a:solidFill>
        </p:spPr>
        <p:txBody>
          <a:bodyPr vert="horz" wrap="square" lIns="0" tIns="11206" rIns="0" bIns="0" rtlCol="0">
            <a:spAutoFit/>
          </a:bodyPr>
          <a:lstStyle/>
          <a:p>
            <a:pPr marL="11206" algn="ctr">
              <a:spcBef>
                <a:spcPts val="88"/>
              </a:spcBef>
            </a:pPr>
            <a:r>
              <a:rPr sz="2400" b="0" spc="-4" dirty="0">
                <a:solidFill>
                  <a:srgbClr val="FFFFFF"/>
                </a:solidFill>
              </a:rPr>
              <a:t>Continue CPR</a:t>
            </a:r>
            <a:r>
              <a:rPr sz="2400" b="0" spc="-49" dirty="0">
                <a:solidFill>
                  <a:srgbClr val="FFFFFF"/>
                </a:solidFill>
              </a:rPr>
              <a:t> </a:t>
            </a:r>
            <a:r>
              <a:rPr sz="2400" b="0" spc="-4" dirty="0">
                <a:solidFill>
                  <a:srgbClr val="FFFFFF"/>
                </a:solidFill>
              </a:rPr>
              <a:t>until…</a:t>
            </a:r>
            <a:endParaRPr sz="2400" b="0" dirty="0"/>
          </a:p>
        </p:txBody>
      </p:sp>
      <p:sp>
        <p:nvSpPr>
          <p:cNvPr id="3" name="TextBox 2"/>
          <p:cNvSpPr txBox="1"/>
          <p:nvPr/>
        </p:nvSpPr>
        <p:spPr>
          <a:xfrm>
            <a:off x="251520" y="4581128"/>
            <a:ext cx="4608512" cy="1569660"/>
          </a:xfrm>
          <a:prstGeom prst="rect">
            <a:avLst/>
          </a:prstGeom>
          <a:solidFill>
            <a:srgbClr val="FF534C"/>
          </a:solidFill>
        </p:spPr>
        <p:txBody>
          <a:bodyPr wrap="square" rtlCol="0">
            <a:spAutoFit/>
          </a:bodyPr>
          <a:lstStyle/>
          <a:p>
            <a:pPr algn="ctr"/>
            <a:r>
              <a:rPr lang="en-US" sz="2400" dirty="0" smtClean="0">
                <a:solidFill>
                  <a:schemeClr val="bg1"/>
                </a:solidFill>
                <a:latin typeface="Arial" panose="020B0604020202020204" pitchFamily="34" charset="0"/>
                <a:cs typeface="Arial" panose="020B0604020202020204" pitchFamily="34" charset="0"/>
              </a:rPr>
              <a:t>Victim moves.</a:t>
            </a:r>
          </a:p>
          <a:p>
            <a:pPr algn="ctr"/>
            <a:r>
              <a:rPr lang="en-US" sz="2400" dirty="0" smtClean="0">
                <a:solidFill>
                  <a:schemeClr val="bg1"/>
                </a:solidFill>
                <a:latin typeface="Arial" panose="020B0604020202020204" pitchFamily="34" charset="0"/>
                <a:cs typeface="Arial" panose="020B0604020202020204" pitchFamily="34" charset="0"/>
              </a:rPr>
              <a:t>AED arrives and is ready to use.</a:t>
            </a:r>
          </a:p>
          <a:p>
            <a:pPr algn="ctr"/>
            <a:r>
              <a:rPr lang="en-US" sz="2400" dirty="0" smtClean="0">
                <a:solidFill>
                  <a:schemeClr val="bg1"/>
                </a:solidFill>
                <a:latin typeface="Arial" panose="020B0604020202020204" pitchFamily="34" charset="0"/>
                <a:cs typeface="Arial" panose="020B0604020202020204" pitchFamily="34" charset="0"/>
              </a:rPr>
              <a:t>Help arrives.</a:t>
            </a:r>
          </a:p>
          <a:p>
            <a:pPr algn="ctr"/>
            <a:r>
              <a:rPr lang="en-US" sz="2400" dirty="0" smtClean="0">
                <a:solidFill>
                  <a:schemeClr val="bg1"/>
                </a:solidFill>
                <a:latin typeface="Arial" panose="020B0604020202020204" pitchFamily="34" charset="0"/>
                <a:cs typeface="Arial" panose="020B0604020202020204" pitchFamily="34" charset="0"/>
              </a:rPr>
              <a:t>You are too tired to continue.</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98849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What happens if I don’t remember?</a:t>
            </a:r>
            <a:endParaRPr lang="en-US" dirty="0">
              <a:solidFill>
                <a:schemeClr val="bg1"/>
              </a:solidFill>
            </a:endParaRPr>
          </a:p>
        </p:txBody>
      </p:sp>
      <p:pic>
        <p:nvPicPr>
          <p:cNvPr id="5" name="Content Placeholder 4"/>
          <p:cNvPicPr>
            <a:picLocks noGrp="1" noChangeAspect="1"/>
          </p:cNvPicPr>
          <p:nvPr>
            <p:ph idx="10"/>
          </p:nvPr>
        </p:nvPicPr>
        <p:blipFill rotWithShape="1">
          <a:blip r:embed="rId2" cstate="print">
            <a:extLst>
              <a:ext uri="{28A0092B-C50C-407E-A947-70E740481C1C}">
                <a14:useLocalDpi xmlns:a14="http://schemas.microsoft.com/office/drawing/2010/main" val="0"/>
              </a:ext>
            </a:extLst>
          </a:blip>
          <a:srcRect l="13089"/>
          <a:stretch/>
        </p:blipFill>
        <p:spPr>
          <a:xfrm>
            <a:off x="4644008" y="1700808"/>
            <a:ext cx="4291423" cy="2592288"/>
          </a:xfrm>
        </p:spPr>
      </p:pic>
      <p:sp>
        <p:nvSpPr>
          <p:cNvPr id="6" name="TextBox 5"/>
          <p:cNvSpPr txBox="1"/>
          <p:nvPr/>
        </p:nvSpPr>
        <p:spPr>
          <a:xfrm>
            <a:off x="323528" y="1412776"/>
            <a:ext cx="4104456" cy="504055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tx1">
                    <a:lumMod val="75000"/>
                    <a:lumOff val="25000"/>
                  </a:schemeClr>
                </a:solidFill>
                <a:latin typeface="Arial" panose="020B0604020202020204" pitchFamily="34" charset="0"/>
                <a:cs typeface="Arial" panose="020B0604020202020204" pitchFamily="34" charset="0"/>
              </a:rPr>
              <a:t>If you don’t exactly            remember the steps of    CPR, do the best you can!</a:t>
            </a:r>
          </a:p>
          <a:p>
            <a:pPr marL="342900" indent="-342900">
              <a:buFont typeface="Arial" panose="020B0604020202020204" pitchFamily="34" charset="0"/>
              <a:buChar char="•"/>
            </a:pPr>
            <a:r>
              <a:rPr lang="en-US" sz="2400" dirty="0" smtClean="0">
                <a:solidFill>
                  <a:schemeClr val="tx1">
                    <a:lumMod val="75000"/>
                    <a:lumOff val="25000"/>
                  </a:schemeClr>
                </a:solidFill>
                <a:latin typeface="Arial" panose="020B0604020202020204" pitchFamily="34" charset="0"/>
                <a:cs typeface="Arial" panose="020B0604020202020204" pitchFamily="34" charset="0"/>
              </a:rPr>
              <a:t>If you can’t figure out the breaths, then perform       continuous chest              compressions.</a:t>
            </a:r>
          </a:p>
          <a:p>
            <a:pPr marL="342900" indent="-342900">
              <a:buFont typeface="Arial" panose="020B0604020202020204" pitchFamily="34" charset="0"/>
              <a:buChar char="•"/>
            </a:pPr>
            <a:r>
              <a:rPr lang="en-US" sz="2400" dirty="0" smtClean="0">
                <a:solidFill>
                  <a:schemeClr val="tx1">
                    <a:lumMod val="75000"/>
                    <a:lumOff val="25000"/>
                  </a:schemeClr>
                </a:solidFill>
                <a:latin typeface="Arial" panose="020B0604020202020204" pitchFamily="34" charset="0"/>
                <a:cs typeface="Arial" panose="020B0604020202020204" pitchFamily="34" charset="0"/>
              </a:rPr>
              <a:t>With a heart in trouble, it   is always better to try       some kind of CPR than do nothing. </a:t>
            </a:r>
          </a:p>
          <a:p>
            <a:pPr marL="342900" indent="-342900">
              <a:buFont typeface="Arial" panose="020B0604020202020204" pitchFamily="34" charset="0"/>
              <a:buChar char="•"/>
            </a:pPr>
            <a:r>
              <a:rPr lang="en-US" sz="2400" dirty="0" smtClean="0">
                <a:solidFill>
                  <a:schemeClr val="tx1">
                    <a:lumMod val="75000"/>
                    <a:lumOff val="25000"/>
                  </a:schemeClr>
                </a:solidFill>
                <a:latin typeface="Arial" panose="020B0604020202020204" pitchFamily="34" charset="0"/>
                <a:cs typeface="Arial" panose="020B0604020202020204" pitchFamily="34" charset="0"/>
              </a:rPr>
              <a:t>Always call for help          quickly.</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91239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91680" y="1628800"/>
            <a:ext cx="5400599" cy="3046988"/>
          </a:xfrm>
          <a:prstGeom prst="rect">
            <a:avLst/>
          </a:prstGeom>
          <a:noFill/>
        </p:spPr>
        <p:txBody>
          <a:bodyPr wrap="square" lIns="91440" tIns="45720" rIns="91440" bIns="45720">
            <a:spAutoFit/>
          </a:bodyPr>
          <a:lstStyle/>
          <a:p>
            <a:pPr algn="ctr"/>
            <a:r>
              <a:rPr lang="en-US" sz="9600" b="1" cap="none" spc="0" dirty="0" smtClean="0">
                <a:ln w="22225">
                  <a:solidFill>
                    <a:schemeClr val="accent2"/>
                  </a:solidFill>
                  <a:prstDash val="solid"/>
                </a:ln>
                <a:solidFill>
                  <a:schemeClr val="accent2">
                    <a:lumMod val="40000"/>
                    <a:lumOff val="60000"/>
                  </a:schemeClr>
                </a:solidFill>
                <a:effectLst/>
              </a:rPr>
              <a:t>Practice</a:t>
            </a:r>
          </a:p>
          <a:p>
            <a:pPr algn="ctr"/>
            <a:r>
              <a:rPr lang="en-US" sz="9600" b="1" dirty="0" smtClean="0">
                <a:ln w="22225">
                  <a:solidFill>
                    <a:schemeClr val="accent2"/>
                  </a:solidFill>
                  <a:prstDash val="solid"/>
                </a:ln>
                <a:solidFill>
                  <a:schemeClr val="accent2">
                    <a:lumMod val="40000"/>
                    <a:lumOff val="60000"/>
                  </a:schemeClr>
                </a:solidFill>
              </a:rPr>
              <a:t>CPR</a:t>
            </a:r>
            <a:endParaRPr lang="en-US" sz="9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5940889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AED</a:t>
            </a:r>
            <a:endParaRPr lang="en-US" dirty="0">
              <a:solidFill>
                <a:schemeClr val="bg1"/>
              </a:solidFill>
            </a:endParaRPr>
          </a:p>
        </p:txBody>
      </p:sp>
      <p:sp>
        <p:nvSpPr>
          <p:cNvPr id="3" name="Content Placeholder 2"/>
          <p:cNvSpPr>
            <a:spLocks noGrp="1"/>
          </p:cNvSpPr>
          <p:nvPr>
            <p:ph idx="1"/>
          </p:nvPr>
        </p:nvSpPr>
        <p:spPr/>
        <p:txBody>
          <a:bodyPr/>
          <a:lstStyle/>
          <a:p>
            <a:pPr algn="ctr"/>
            <a:r>
              <a:rPr lang="en-US" sz="2800" b="1" dirty="0" smtClean="0">
                <a:latin typeface="Arial" panose="020B0604020202020204" pitchFamily="34" charset="0"/>
                <a:cs typeface="Arial" panose="020B0604020202020204" pitchFamily="34" charset="0"/>
              </a:rPr>
              <a:t>Automated External Defibrillator</a:t>
            </a:r>
            <a:endParaRPr lang="en-US" sz="2800" b="1"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2051720" y="2276872"/>
            <a:ext cx="4683575" cy="4011825"/>
          </a:xfrm>
        </p:spPr>
      </p:pic>
    </p:spTree>
    <p:extLst>
      <p:ext uri="{BB962C8B-B14F-4D97-AF65-F5344CB8AC3E}">
        <p14:creationId xmlns:p14="http://schemas.microsoft.com/office/powerpoint/2010/main" val="32992899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AED</a:t>
            </a:r>
            <a:endParaRPr lang="en-US" dirty="0">
              <a:solidFill>
                <a:schemeClr val="bg1"/>
              </a:solidFill>
            </a:endParaRPr>
          </a:p>
        </p:txBody>
      </p:sp>
      <p:sp>
        <p:nvSpPr>
          <p:cNvPr id="3" name="Content Placeholder 2"/>
          <p:cNvSpPr>
            <a:spLocks noGrp="1"/>
          </p:cNvSpPr>
          <p:nvPr>
            <p:ph idx="1"/>
          </p:nvPr>
        </p:nvSpPr>
        <p:spPr>
          <a:xfrm>
            <a:off x="420811" y="4477119"/>
            <a:ext cx="8302376" cy="2352281"/>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Portable.</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Pads placed on the victim’s chest.</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Unit analyzes victim’s heart and advises whether to give a shock.</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All AED’s work the same.</a:t>
            </a:r>
            <a:endParaRPr lang="en-US" sz="2400"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1056028" y="1086292"/>
            <a:ext cx="7031943" cy="3413565"/>
          </a:xfrm>
        </p:spPr>
      </p:pic>
    </p:spTree>
    <p:extLst>
      <p:ext uri="{BB962C8B-B14F-4D97-AF65-F5344CB8AC3E}">
        <p14:creationId xmlns:p14="http://schemas.microsoft.com/office/powerpoint/2010/main" val="39823037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Clothing Removal</a:t>
            </a:r>
            <a:endParaRPr lang="en-US" dirty="0">
              <a:solidFill>
                <a:schemeClr val="bg1"/>
              </a:solidFill>
            </a:endParaRPr>
          </a:p>
        </p:txBody>
      </p:sp>
      <p:sp>
        <p:nvSpPr>
          <p:cNvPr id="3" name="Content Placeholder 2"/>
          <p:cNvSpPr>
            <a:spLocks noGrp="1"/>
          </p:cNvSpPr>
          <p:nvPr>
            <p:ph idx="1"/>
          </p:nvPr>
        </p:nvSpPr>
        <p:spPr>
          <a:xfrm>
            <a:off x="309114" y="4578528"/>
            <a:ext cx="8363272" cy="2188840"/>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It may be necessary to open/remove the shirt to find the  nipples.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It is always necessary to open/remove the shirt to deploy  the AED.</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Put arms back at sides for CPR/AED.</a:t>
            </a:r>
            <a:endParaRPr lang="en-US" sz="2400" dirty="0">
              <a:latin typeface="Arial" panose="020B0604020202020204" pitchFamily="34" charset="0"/>
              <a:cs typeface="Arial" panose="020B0604020202020204" pitchFamily="34" charset="0"/>
            </a:endParaRPr>
          </a:p>
        </p:txBody>
      </p:sp>
      <p:pic>
        <p:nvPicPr>
          <p:cNvPr id="6" name="Content Placeholder 5"/>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1259632" y="1194637"/>
            <a:ext cx="6462237" cy="3383891"/>
          </a:xfrm>
        </p:spPr>
      </p:pic>
    </p:spTree>
    <p:extLst>
      <p:ext uri="{BB962C8B-B14F-4D97-AF65-F5344CB8AC3E}">
        <p14:creationId xmlns:p14="http://schemas.microsoft.com/office/powerpoint/2010/main" val="28660559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How AEDs Work</a:t>
            </a:r>
            <a:endParaRPr lang="en-US" dirty="0">
              <a:solidFill>
                <a:schemeClr val="bg1"/>
              </a:solidFill>
            </a:endParaRPr>
          </a:p>
        </p:txBody>
      </p:sp>
      <p:sp>
        <p:nvSpPr>
          <p:cNvPr id="3" name="Content Placeholder 2"/>
          <p:cNvSpPr>
            <a:spLocks noGrp="1"/>
          </p:cNvSpPr>
          <p:nvPr>
            <p:ph idx="1"/>
          </p:nvPr>
        </p:nvSpPr>
        <p:spPr>
          <a:xfrm>
            <a:off x="395536" y="1268760"/>
            <a:ext cx="5400600" cy="5069160"/>
          </a:xfrm>
        </p:spPr>
        <p: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Heart’s electrical </a:t>
            </a:r>
            <a:r>
              <a:rPr lang="en-US" sz="2400" dirty="0" smtClean="0">
                <a:latin typeface="Arial" panose="020B0604020202020204" pitchFamily="34" charset="0"/>
                <a:cs typeface="Arial" panose="020B0604020202020204" pitchFamily="34" charset="0"/>
              </a:rPr>
              <a:t>system keeps       chambers </a:t>
            </a:r>
            <a:r>
              <a:rPr lang="en-US" sz="2400" dirty="0">
                <a:latin typeface="Arial" panose="020B0604020202020204" pitchFamily="34" charset="0"/>
                <a:cs typeface="Arial" panose="020B0604020202020204" pitchFamily="34" charset="0"/>
              </a:rPr>
              <a:t>of </a:t>
            </a:r>
            <a:r>
              <a:rPr lang="en-US" sz="2400" dirty="0" smtClean="0">
                <a:latin typeface="Arial" panose="020B0604020202020204" pitchFamily="34" charset="0"/>
                <a:cs typeface="Arial" panose="020B0604020202020204" pitchFamily="34" charset="0"/>
              </a:rPr>
              <a:t>the heart </a:t>
            </a:r>
            <a:r>
              <a:rPr lang="en-US" sz="2400" dirty="0">
                <a:latin typeface="Arial" panose="020B0604020202020204" pitchFamily="34" charset="0"/>
                <a:cs typeface="Arial" panose="020B0604020202020204" pitchFamily="34" charset="0"/>
              </a:rPr>
              <a:t>synchronized </a:t>
            </a:r>
            <a:r>
              <a:rPr lang="en-US" sz="2400" dirty="0" smtClean="0">
                <a:latin typeface="Arial" panose="020B0604020202020204" pitchFamily="34" charset="0"/>
                <a:cs typeface="Arial" panose="020B0604020202020204" pitchFamily="34" charset="0"/>
              </a:rPr>
              <a:t>and working together.</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With </a:t>
            </a:r>
            <a:r>
              <a:rPr lang="en-US" sz="2400" dirty="0">
                <a:latin typeface="Arial" panose="020B0604020202020204" pitchFamily="34" charset="0"/>
                <a:cs typeface="Arial" panose="020B0604020202020204" pitchFamily="34" charset="0"/>
              </a:rPr>
              <a:t>heart attack or </a:t>
            </a:r>
            <a:r>
              <a:rPr lang="en-US" sz="2400" dirty="0" smtClean="0">
                <a:latin typeface="Arial" panose="020B0604020202020204" pitchFamily="34" charset="0"/>
                <a:cs typeface="Arial" panose="020B0604020202020204" pitchFamily="34" charset="0"/>
              </a:rPr>
              <a:t>other heart       problems</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this rhythmic </a:t>
            </a:r>
            <a:r>
              <a:rPr lang="en-US" sz="2400" dirty="0">
                <a:latin typeface="Arial" panose="020B0604020202020204" pitchFamily="34" charset="0"/>
                <a:cs typeface="Arial" panose="020B0604020202020204" pitchFamily="34" charset="0"/>
              </a:rPr>
              <a:t>electrical </a:t>
            </a:r>
            <a:r>
              <a:rPr lang="en-US" sz="2400" dirty="0" smtClean="0">
                <a:latin typeface="Arial" panose="020B0604020202020204" pitchFamily="34" charset="0"/>
                <a:cs typeface="Arial" panose="020B0604020202020204" pitchFamily="34" charset="0"/>
              </a:rPr>
              <a:t>   system may </a:t>
            </a:r>
            <a:r>
              <a:rPr lang="en-US" sz="2400" dirty="0">
                <a:latin typeface="Arial" panose="020B0604020202020204" pitchFamily="34" charset="0"/>
                <a:cs typeface="Arial" panose="020B0604020202020204" pitchFamily="34" charset="0"/>
              </a:rPr>
              <a:t>be </a:t>
            </a:r>
            <a:r>
              <a:rPr lang="en-US" sz="2400" dirty="0" smtClean="0">
                <a:latin typeface="Arial" panose="020B0604020202020204" pitchFamily="34" charset="0"/>
                <a:cs typeface="Arial" panose="020B0604020202020204" pitchFamily="34" charset="0"/>
              </a:rPr>
              <a:t>disrupted.</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Sometimes </a:t>
            </a:r>
            <a:r>
              <a:rPr lang="en-US" sz="2400" dirty="0">
                <a:latin typeface="Arial" panose="020B0604020202020204" pitchFamily="34" charset="0"/>
                <a:cs typeface="Arial" panose="020B0604020202020204" pitchFamily="34" charset="0"/>
              </a:rPr>
              <a:t>an AED </a:t>
            </a:r>
            <a:r>
              <a:rPr lang="en-US" sz="2400" dirty="0" smtClean="0">
                <a:latin typeface="Arial" panose="020B0604020202020204" pitchFamily="34" charset="0"/>
                <a:cs typeface="Arial" panose="020B0604020202020204" pitchFamily="34" charset="0"/>
              </a:rPr>
              <a:t>shock restores </a:t>
            </a:r>
            <a:r>
              <a:rPr lang="en-US" sz="2400" dirty="0">
                <a:latin typeface="Arial" panose="020B0604020202020204" pitchFamily="34" charset="0"/>
                <a:cs typeface="Arial" panose="020B0604020202020204" pitchFamily="34" charset="0"/>
              </a:rPr>
              <a:t>regular </a:t>
            </a:r>
            <a:r>
              <a:rPr lang="en-US" sz="2400" dirty="0" smtClean="0">
                <a:latin typeface="Arial" panose="020B0604020202020204" pitchFamily="34" charset="0"/>
                <a:cs typeface="Arial" panose="020B0604020202020204" pitchFamily="34" charset="0"/>
              </a:rPr>
              <a:t>heart rhythm </a:t>
            </a:r>
            <a:r>
              <a:rPr lang="en-US" sz="2400" dirty="0">
                <a:latin typeface="Arial" panose="020B0604020202020204" pitchFamily="34" charset="0"/>
                <a:cs typeface="Arial" panose="020B0604020202020204" pitchFamily="34" charset="0"/>
              </a:rPr>
              <a:t>– this </a:t>
            </a:r>
            <a:r>
              <a:rPr lang="en-US" sz="2400" dirty="0" smtClean="0">
                <a:latin typeface="Arial" panose="020B0604020202020204" pitchFamily="34" charset="0"/>
                <a:cs typeface="Arial" panose="020B0604020202020204" pitchFamily="34" charset="0"/>
              </a:rPr>
              <a:t>is           “</a:t>
            </a:r>
            <a:r>
              <a:rPr lang="en-US" sz="2400" dirty="0">
                <a:latin typeface="Arial" panose="020B0604020202020204" pitchFamily="34" charset="0"/>
                <a:cs typeface="Arial" panose="020B0604020202020204" pitchFamily="34" charset="0"/>
              </a:rPr>
              <a:t>defibrillation”.</a:t>
            </a:r>
          </a:p>
        </p:txBody>
      </p:sp>
      <p:pic>
        <p:nvPicPr>
          <p:cNvPr id="5" name="Content Placeholder 4"/>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5868144" y="2132856"/>
            <a:ext cx="2789209" cy="3600450"/>
          </a:xfrm>
        </p:spPr>
      </p:pic>
    </p:spTree>
    <p:extLst>
      <p:ext uri="{BB962C8B-B14F-4D97-AF65-F5344CB8AC3E}">
        <p14:creationId xmlns:p14="http://schemas.microsoft.com/office/powerpoint/2010/main" val="7575769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Using an AED</a:t>
            </a:r>
            <a:endParaRPr lang="en-US" dirty="0">
              <a:solidFill>
                <a:schemeClr val="bg1"/>
              </a:solidFill>
            </a:endParaRPr>
          </a:p>
        </p:txBody>
      </p:sp>
      <p:sp>
        <p:nvSpPr>
          <p:cNvPr id="4" name="Content Placeholder 3"/>
          <p:cNvSpPr>
            <a:spLocks noGrp="1"/>
          </p:cNvSpPr>
          <p:nvPr>
            <p:ph idx="10"/>
          </p:nvPr>
        </p:nvSpPr>
        <p:spPr>
          <a:xfrm>
            <a:off x="0" y="1268760"/>
            <a:ext cx="9036496" cy="1872208"/>
          </a:xfrm>
        </p:spPr>
        <p:txBody>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Whenever </a:t>
            </a:r>
            <a:r>
              <a:rPr lang="en-US" sz="2000" dirty="0">
                <a:latin typeface="Arial" panose="020B0604020202020204" pitchFamily="34" charset="0"/>
                <a:cs typeface="Arial" panose="020B0604020202020204" pitchFamily="34" charset="0"/>
              </a:rPr>
              <a:t>a victim suddenly collapses </a:t>
            </a:r>
            <a:r>
              <a:rPr lang="en-US" sz="2000" dirty="0" smtClean="0">
                <a:latin typeface="Arial" panose="020B0604020202020204" pitchFamily="34" charset="0"/>
                <a:cs typeface="Arial" panose="020B0604020202020204" pitchFamily="34" charset="0"/>
              </a:rPr>
              <a:t>or is found unresponsive </a:t>
            </a:r>
            <a:r>
              <a:rPr lang="en-US" sz="2000" dirty="0">
                <a:latin typeface="Arial" panose="020B0604020202020204" pitchFamily="34" charset="0"/>
                <a:cs typeface="Arial" panose="020B0604020202020204" pitchFamily="34" charset="0"/>
              </a:rPr>
              <a:t>consider </a:t>
            </a:r>
            <a:r>
              <a:rPr lang="en-US" sz="2000" dirty="0" smtClean="0">
                <a:latin typeface="Arial" panose="020B0604020202020204" pitchFamily="34" charset="0"/>
                <a:cs typeface="Arial" panose="020B0604020202020204" pitchFamily="34" charset="0"/>
              </a:rPr>
              <a:t>possibility of </a:t>
            </a:r>
            <a:r>
              <a:rPr lang="en-US" sz="2000" dirty="0">
                <a:latin typeface="Arial" panose="020B0604020202020204" pitchFamily="34" charset="0"/>
                <a:cs typeface="Arial" panose="020B0604020202020204" pitchFamily="34" charset="0"/>
              </a:rPr>
              <a:t>cardiac </a:t>
            </a:r>
            <a:r>
              <a:rPr lang="en-US" sz="2000" dirty="0" smtClean="0">
                <a:latin typeface="Arial" panose="020B0604020202020204" pitchFamily="34" charset="0"/>
                <a:cs typeface="Arial" panose="020B0604020202020204" pitchFamily="34" charset="0"/>
              </a:rPr>
              <a:t>arrest.</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Send </a:t>
            </a:r>
            <a:r>
              <a:rPr lang="en-US" sz="2000" dirty="0">
                <a:latin typeface="Arial" panose="020B0604020202020204" pitchFamily="34" charset="0"/>
                <a:cs typeface="Arial" panose="020B0604020202020204" pitchFamily="34" charset="0"/>
              </a:rPr>
              <a:t>someone to get an </a:t>
            </a:r>
            <a:r>
              <a:rPr lang="en-US" sz="2000" dirty="0" smtClean="0">
                <a:latin typeface="Arial" panose="020B0604020202020204" pitchFamily="34" charset="0"/>
                <a:cs typeface="Arial" panose="020B0604020202020204" pitchFamily="34" charset="0"/>
              </a:rPr>
              <a:t>AED immediately.</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It </a:t>
            </a:r>
            <a:r>
              <a:rPr lang="en-US" sz="2000" dirty="0">
                <a:latin typeface="Arial" panose="020B0604020202020204" pitchFamily="34" charset="0"/>
                <a:cs typeface="Arial" panose="020B0604020202020204" pitchFamily="34" charset="0"/>
              </a:rPr>
              <a:t>is better to have it right away and </a:t>
            </a:r>
            <a:r>
              <a:rPr lang="en-US" sz="2000" dirty="0" smtClean="0">
                <a:latin typeface="Arial" panose="020B0604020202020204" pitchFamily="34" charset="0"/>
                <a:cs typeface="Arial" panose="020B0604020202020204" pitchFamily="34" charset="0"/>
              </a:rPr>
              <a:t>not need </a:t>
            </a:r>
            <a:r>
              <a:rPr lang="en-US" sz="2000" dirty="0">
                <a:latin typeface="Arial" panose="020B0604020202020204" pitchFamily="34" charset="0"/>
                <a:cs typeface="Arial" panose="020B0604020202020204" pitchFamily="34" charset="0"/>
              </a:rPr>
              <a:t>it, than to need it and have to </a:t>
            </a:r>
            <a:r>
              <a:rPr lang="en-US" sz="2000" dirty="0" smtClean="0">
                <a:latin typeface="Arial" panose="020B0604020202020204" pitchFamily="34" charset="0"/>
                <a:cs typeface="Arial" panose="020B0604020202020204" pitchFamily="34" charset="0"/>
              </a:rPr>
              <a:t>wait for it.</a:t>
            </a:r>
            <a:endParaRPr lang="en-US" sz="2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341487" y="3140968"/>
            <a:ext cx="6353522" cy="3292984"/>
          </a:xfrm>
          <a:prstGeom prst="rect">
            <a:avLst/>
          </a:prstGeom>
        </p:spPr>
      </p:pic>
    </p:spTree>
    <p:extLst>
      <p:ext uri="{BB962C8B-B14F-4D97-AF65-F5344CB8AC3E}">
        <p14:creationId xmlns:p14="http://schemas.microsoft.com/office/powerpoint/2010/main" val="15446705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3491880" y="1628800"/>
            <a:ext cx="5272380" cy="3954285"/>
          </a:xfrm>
          <a:prstGeom prst="rect">
            <a:avLst/>
          </a:prstGeom>
          <a:blipFill>
            <a:blip r:embed="rId3" cstate="print"/>
            <a:stretch>
              <a:fillRect/>
            </a:stretch>
          </a:blipFill>
        </p:spPr>
        <p:txBody>
          <a:bodyPr wrap="square" lIns="0" tIns="0" rIns="0" bIns="0" rtlCol="0"/>
          <a:lstStyle/>
          <a:p>
            <a:endParaRPr sz="1588" dirty="0"/>
          </a:p>
        </p:txBody>
      </p:sp>
      <p:sp>
        <p:nvSpPr>
          <p:cNvPr id="10" name="Title 9"/>
          <p:cNvSpPr>
            <a:spLocks noGrp="1"/>
          </p:cNvSpPr>
          <p:nvPr>
            <p:ph type="title"/>
          </p:nvPr>
        </p:nvSpPr>
        <p:spPr/>
        <p:txBody>
          <a:bodyPr/>
          <a:lstStyle/>
          <a:p>
            <a:pPr algn="ctr"/>
            <a:r>
              <a:rPr lang="en-US" dirty="0" smtClean="0">
                <a:solidFill>
                  <a:schemeClr val="bg1"/>
                </a:solidFill>
              </a:rPr>
              <a:t>Using an AED</a:t>
            </a:r>
            <a:endParaRPr lang="en-US" dirty="0">
              <a:solidFill>
                <a:schemeClr val="bg1"/>
              </a:solidFill>
            </a:endParaRPr>
          </a:p>
        </p:txBody>
      </p:sp>
      <p:sp>
        <p:nvSpPr>
          <p:cNvPr id="14" name="Content Placeholder 13"/>
          <p:cNvSpPr>
            <a:spLocks noGrp="1"/>
          </p:cNvSpPr>
          <p:nvPr>
            <p:ph idx="10"/>
          </p:nvPr>
        </p:nvSpPr>
        <p:spPr>
          <a:xfrm>
            <a:off x="0" y="1628800"/>
            <a:ext cx="3347864" cy="3600400"/>
          </a:xfrm>
        </p:spPr>
        <p:txBody>
          <a:bodyPr/>
          <a:lstStyle/>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Turn the AED on  and follow the       voice prompts.</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Keep CPR going while AED is being set up.</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27180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467544" y="1494658"/>
            <a:ext cx="8357208"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lvl="0" indent="-457200" eaLnBrk="0" fontAlgn="base" latinLnBrk="0" hangingPunct="0">
              <a:spcBef>
                <a:spcPct val="0"/>
              </a:spcBef>
              <a:spcAft>
                <a:spcPct val="0"/>
              </a:spcAft>
              <a:buFont typeface="+mj-lt"/>
              <a:buAutoNum type="arabicPeriod" startAt="10"/>
            </a:pPr>
            <a:r>
              <a:rPr lang="en-US" sz="2000" dirty="0" smtClean="0">
                <a:solidFill>
                  <a:schemeClr val="tx1">
                    <a:lumMod val="75000"/>
                    <a:lumOff val="25000"/>
                  </a:schemeClr>
                </a:solidFill>
                <a:latin typeface="Arial" panose="020B0604020202020204" pitchFamily="34" charset="0"/>
                <a:cs typeface="Arial" panose="020B0604020202020204" pitchFamily="34" charset="0"/>
              </a:rPr>
              <a:t>Describe </a:t>
            </a:r>
            <a:r>
              <a:rPr lang="en-US" sz="2000" dirty="0">
                <a:solidFill>
                  <a:schemeClr val="tx1">
                    <a:lumMod val="75000"/>
                    <a:lumOff val="25000"/>
                  </a:schemeClr>
                </a:solidFill>
                <a:latin typeface="Arial" panose="020B0604020202020204" pitchFamily="34" charset="0"/>
                <a:cs typeface="Arial" panose="020B0604020202020204" pitchFamily="34" charset="0"/>
              </a:rPr>
              <a:t>the signs, symptoms, and potential complications of a fracture and </a:t>
            </a:r>
            <a:r>
              <a:rPr lang="en-US" sz="2000" dirty="0" smtClean="0">
                <a:solidFill>
                  <a:schemeClr val="tx1">
                    <a:lumMod val="75000"/>
                    <a:lumOff val="25000"/>
                  </a:schemeClr>
                </a:solidFill>
                <a:latin typeface="Arial" panose="020B0604020202020204" pitchFamily="34" charset="0"/>
                <a:cs typeface="Arial" panose="020B0604020202020204" pitchFamily="34" charset="0"/>
              </a:rPr>
              <a:t>dislocation.</a:t>
            </a:r>
          </a:p>
          <a:p>
            <a:pPr marL="457200" lvl="0" indent="-457200" eaLnBrk="0" fontAlgn="base" latinLnBrk="0" hangingPunct="0">
              <a:spcBef>
                <a:spcPct val="0"/>
              </a:spcBef>
              <a:spcAft>
                <a:spcPct val="0"/>
              </a:spcAft>
              <a:buFont typeface="+mj-lt"/>
              <a:buAutoNum type="arabicPeriod" startAt="10"/>
            </a:pPr>
            <a:r>
              <a:rPr lang="en-US" sz="2000" dirty="0" smtClean="0">
                <a:solidFill>
                  <a:schemeClr val="tx1">
                    <a:lumMod val="75000"/>
                    <a:lumOff val="25000"/>
                  </a:schemeClr>
                </a:solidFill>
                <a:latin typeface="Arial" panose="020B0604020202020204" pitchFamily="34" charset="0"/>
                <a:cs typeface="Arial" panose="020B0604020202020204" pitchFamily="34" charset="0"/>
              </a:rPr>
              <a:t>Demonstrate </a:t>
            </a:r>
            <a:r>
              <a:rPr lang="en-US" sz="2000" dirty="0">
                <a:solidFill>
                  <a:schemeClr val="tx1">
                    <a:lumMod val="75000"/>
                    <a:lumOff val="25000"/>
                  </a:schemeClr>
                </a:solidFill>
                <a:latin typeface="Arial" panose="020B0604020202020204" pitchFamily="34" charset="0"/>
                <a:cs typeface="Arial" panose="020B0604020202020204" pitchFamily="34" charset="0"/>
              </a:rPr>
              <a:t>the proper procedures for handling and immobilizing suspected closed or open fractures or dislocations of the: </a:t>
            </a:r>
            <a:endParaRPr lang="en-US" sz="2000" dirty="0" smtClean="0">
              <a:solidFill>
                <a:schemeClr val="tx1">
                  <a:lumMod val="75000"/>
                  <a:lumOff val="25000"/>
                </a:schemeClr>
              </a:solidFill>
              <a:latin typeface="Arial" panose="020B0604020202020204" pitchFamily="34" charset="0"/>
              <a:cs typeface="Arial" panose="020B0604020202020204" pitchFamily="34" charset="0"/>
            </a:endParaRPr>
          </a:p>
          <a:p>
            <a:pPr marL="914400" lvl="1" indent="-457200" eaLnBrk="0" fontAlgn="base" latinLnBrk="0" hangingPunct="0">
              <a:spcBef>
                <a:spcPct val="0"/>
              </a:spcBef>
              <a:spcAft>
                <a:spcPct val="0"/>
              </a:spcAft>
              <a:buFont typeface="+mj-lt"/>
              <a:buAutoNum type="alphaLcPeriod"/>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Finger</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Forearm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Wrist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Upper leg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Lower leg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Ankle </a:t>
            </a:r>
          </a:p>
          <a:p>
            <a:pPr marL="457200" lvl="0" indent="-457200" eaLnBrk="0" fontAlgn="base" latinLnBrk="0" hangingPunct="0">
              <a:spcBef>
                <a:spcPct val="0"/>
              </a:spcBef>
              <a:spcAft>
                <a:spcPct val="0"/>
              </a:spcAft>
              <a:buFont typeface="+mj-lt"/>
              <a:buAutoNum type="arabicPeriod" startAt="10"/>
            </a:pPr>
            <a:r>
              <a:rPr lang="en-US" sz="2000" dirty="0" smtClean="0">
                <a:solidFill>
                  <a:schemeClr val="tx1">
                    <a:lumMod val="75000"/>
                    <a:lumOff val="25000"/>
                  </a:schemeClr>
                </a:solidFill>
                <a:latin typeface="Arial" panose="020B0604020202020204" pitchFamily="34" charset="0"/>
                <a:cs typeface="Arial" panose="020B0604020202020204" pitchFamily="34" charset="0"/>
              </a:rPr>
              <a:t>Describe </a:t>
            </a:r>
            <a:r>
              <a:rPr lang="en-US" sz="2000" dirty="0">
                <a:solidFill>
                  <a:schemeClr val="tx1">
                    <a:lumMod val="75000"/>
                    <a:lumOff val="25000"/>
                  </a:schemeClr>
                </a:solidFill>
                <a:latin typeface="Arial" panose="020B0604020202020204" pitchFamily="34" charset="0"/>
                <a:cs typeface="Arial" panose="020B0604020202020204" pitchFamily="34" charset="0"/>
              </a:rPr>
              <a:t>the signs, symptoms, and possible complications and demonstrate care for someone with a suspected injury to the neck or back</a:t>
            </a:r>
            <a:r>
              <a:rPr lang="en-US" sz="2000" dirty="0" smtClean="0">
                <a:solidFill>
                  <a:schemeClr val="tx1">
                    <a:lumMod val="75000"/>
                    <a:lumOff val="25000"/>
                  </a:schemeClr>
                </a:solidFill>
                <a:latin typeface="Arial" panose="020B0604020202020204" pitchFamily="34" charset="0"/>
                <a:cs typeface="Arial" panose="020B0604020202020204" pitchFamily="34" charset="0"/>
              </a:rPr>
              <a:t>.</a:t>
            </a: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cs typeface="Arial" panose="020B0604020202020204" pitchFamily="34" charset="0"/>
              </a:rPr>
              <a:t> </a:t>
            </a:r>
          </a:p>
        </p:txBody>
      </p:sp>
      <p:sp>
        <p:nvSpPr>
          <p:cNvPr id="5" name="object 2"/>
          <p:cNvSpPr txBox="1">
            <a:spLocks noGrp="1"/>
          </p:cNvSpPr>
          <p:nvPr>
            <p:ph type="title"/>
          </p:nvPr>
        </p:nvSpPr>
        <p:spPr>
          <a:xfrm>
            <a:off x="179512" y="269161"/>
            <a:ext cx="8964488" cy="564748"/>
          </a:xfrm>
          <a:prstGeom prst="rect">
            <a:avLst/>
          </a:prstGeom>
        </p:spPr>
        <p:txBody>
          <a:bodyPr vert="horz" wrap="square" lIns="0" tIns="10646" rIns="0" bIns="0" rtlCol="0">
            <a:spAutoFit/>
          </a:bodyPr>
          <a:lstStyle/>
          <a:p>
            <a:pPr marL="11206">
              <a:spcBef>
                <a:spcPts val="84"/>
              </a:spcBef>
            </a:pPr>
            <a:r>
              <a:rPr lang="en-US" sz="3600" spc="-49" dirty="0" smtClean="0">
                <a:solidFill>
                  <a:schemeClr val="bg1"/>
                </a:solidFill>
              </a:rPr>
              <a:t>First Aid </a:t>
            </a:r>
            <a:r>
              <a:rPr sz="3600" spc="-49" dirty="0" smtClean="0">
                <a:solidFill>
                  <a:schemeClr val="bg1"/>
                </a:solidFill>
              </a:rPr>
              <a:t>Merit </a:t>
            </a:r>
            <a:r>
              <a:rPr sz="3600" spc="-150" dirty="0">
                <a:solidFill>
                  <a:schemeClr val="bg1"/>
                </a:solidFill>
              </a:rPr>
              <a:t>Badge</a:t>
            </a:r>
            <a:r>
              <a:rPr sz="3600" spc="-547" dirty="0">
                <a:solidFill>
                  <a:schemeClr val="bg1"/>
                </a:solidFill>
              </a:rPr>
              <a:t> </a:t>
            </a:r>
            <a:r>
              <a:rPr sz="3600" spc="-168" dirty="0">
                <a:solidFill>
                  <a:schemeClr val="bg1"/>
                </a:solidFill>
              </a:rPr>
              <a:t>Requirements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352" y="0"/>
            <a:ext cx="1080120" cy="1080120"/>
          </a:xfrm>
          <a:prstGeom prst="rect">
            <a:avLst/>
          </a:prstGeom>
        </p:spPr>
      </p:pic>
    </p:spTree>
    <p:extLst>
      <p:ext uri="{BB962C8B-B14F-4D97-AF65-F5344CB8AC3E}">
        <p14:creationId xmlns:p14="http://schemas.microsoft.com/office/powerpoint/2010/main" val="38413731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dirty="0" smtClean="0">
                <a:solidFill>
                  <a:schemeClr val="bg1"/>
                </a:solidFill>
              </a:rPr>
              <a:t>Using an AED</a:t>
            </a:r>
            <a:endParaRPr lang="en-US" dirty="0">
              <a:solidFill>
                <a:schemeClr val="bg1"/>
              </a:solidFill>
            </a:endParaRPr>
          </a:p>
        </p:txBody>
      </p:sp>
      <p:sp>
        <p:nvSpPr>
          <p:cNvPr id="14" name="Content Placeholder 13"/>
          <p:cNvSpPr>
            <a:spLocks noGrp="1"/>
          </p:cNvSpPr>
          <p:nvPr>
            <p:ph idx="10"/>
          </p:nvPr>
        </p:nvSpPr>
        <p:spPr>
          <a:xfrm>
            <a:off x="0" y="1628800"/>
            <a:ext cx="3635896" cy="3600400"/>
          </a:xfrm>
        </p:spPr>
        <p:txBody>
          <a:bodyPr/>
          <a:lstStyle/>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Check the pictures  on the pads.</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Some are                  interchangeable       placement, others    are not.</a:t>
            </a:r>
            <a:endParaRPr lang="en-US" sz="2400" dirty="0">
              <a:latin typeface="Arial" panose="020B0604020202020204" pitchFamily="34" charset="0"/>
              <a:cs typeface="Arial" panose="020B0604020202020204" pitchFamily="34" charset="0"/>
            </a:endParaRPr>
          </a:p>
        </p:txBody>
      </p:sp>
      <p:sp>
        <p:nvSpPr>
          <p:cNvPr id="5" name="object 3"/>
          <p:cNvSpPr>
            <a:spLocks noChangeAspect="1"/>
          </p:cNvSpPr>
          <p:nvPr/>
        </p:nvSpPr>
        <p:spPr>
          <a:xfrm>
            <a:off x="3707904" y="1628800"/>
            <a:ext cx="4973926" cy="3718425"/>
          </a:xfrm>
          <a:prstGeom prst="rect">
            <a:avLst/>
          </a:prstGeom>
          <a:blipFill>
            <a:blip r:embed="rId3"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10146026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dirty="0" smtClean="0">
                <a:solidFill>
                  <a:schemeClr val="bg1"/>
                </a:solidFill>
              </a:rPr>
              <a:t>Using an AED</a:t>
            </a:r>
            <a:endParaRPr lang="en-US" dirty="0">
              <a:solidFill>
                <a:schemeClr val="bg1"/>
              </a:solidFill>
            </a:endParaRPr>
          </a:p>
        </p:txBody>
      </p:sp>
      <p:sp>
        <p:nvSpPr>
          <p:cNvPr id="14" name="Content Placeholder 13"/>
          <p:cNvSpPr>
            <a:spLocks noGrp="1"/>
          </p:cNvSpPr>
          <p:nvPr>
            <p:ph idx="10"/>
          </p:nvPr>
        </p:nvSpPr>
        <p:spPr>
          <a:xfrm>
            <a:off x="107504" y="1700808"/>
            <a:ext cx="3347864" cy="3600400"/>
          </a:xfrm>
        </p:spPr>
        <p:txBody>
          <a:bodyPr/>
          <a:lstStyle/>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Follow placement diagram on the     pads.</a:t>
            </a:r>
            <a:endParaRPr lang="en-US" sz="2400" dirty="0">
              <a:latin typeface="Arial" panose="020B0604020202020204" pitchFamily="34" charset="0"/>
              <a:cs typeface="Arial" panose="020B0604020202020204" pitchFamily="34" charset="0"/>
            </a:endParaRPr>
          </a:p>
        </p:txBody>
      </p:sp>
      <p:sp>
        <p:nvSpPr>
          <p:cNvPr id="5" name="object 2"/>
          <p:cNvSpPr>
            <a:spLocks noChangeAspect="1"/>
          </p:cNvSpPr>
          <p:nvPr/>
        </p:nvSpPr>
        <p:spPr>
          <a:xfrm>
            <a:off x="3707904" y="1772815"/>
            <a:ext cx="5112568" cy="3834425"/>
          </a:xfrm>
          <a:prstGeom prst="rect">
            <a:avLst/>
          </a:prstGeom>
          <a:blipFill>
            <a:blip r:embed="rId3"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39380701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dirty="0" smtClean="0">
                <a:solidFill>
                  <a:schemeClr val="bg1"/>
                </a:solidFill>
              </a:rPr>
              <a:t>Using an AED</a:t>
            </a:r>
            <a:endParaRPr lang="en-US" dirty="0">
              <a:solidFill>
                <a:schemeClr val="bg1"/>
              </a:solidFill>
            </a:endParaRPr>
          </a:p>
        </p:txBody>
      </p:sp>
      <p:sp>
        <p:nvSpPr>
          <p:cNvPr id="14" name="Content Placeholder 13"/>
          <p:cNvSpPr>
            <a:spLocks noGrp="1"/>
          </p:cNvSpPr>
          <p:nvPr>
            <p:ph idx="1"/>
          </p:nvPr>
        </p:nvSpPr>
        <p:spPr>
          <a:xfrm>
            <a:off x="454211" y="1242888"/>
            <a:ext cx="8229600" cy="460648"/>
          </a:xfrm>
        </p:spPr>
        <p:txBody>
          <a:bodyPr/>
          <a:lstStyle/>
          <a:p>
            <a:pPr algn="ctr"/>
            <a:r>
              <a:rPr lang="en-US" sz="2400" dirty="0" smtClean="0">
                <a:latin typeface="Arial" panose="020B0604020202020204" pitchFamily="34" charset="0"/>
                <a:cs typeface="Arial" panose="020B0604020202020204" pitchFamily="34" charset="0"/>
              </a:rPr>
              <a:t>Follow placement diagram on the pads.</a:t>
            </a:r>
            <a:endParaRPr lang="en-US" sz="2400" dirty="0">
              <a:latin typeface="Arial" panose="020B0604020202020204" pitchFamily="34" charset="0"/>
              <a:cs typeface="Arial" panose="020B0604020202020204" pitchFamily="34" charset="0"/>
            </a:endParaRPr>
          </a:p>
        </p:txBody>
      </p:sp>
      <p:sp>
        <p:nvSpPr>
          <p:cNvPr id="2" name="Content Placeholder 1"/>
          <p:cNvSpPr>
            <a:spLocks noGrp="1"/>
          </p:cNvSpPr>
          <p:nvPr>
            <p:ph idx="10"/>
          </p:nvPr>
        </p:nvSpPr>
        <p:spPr>
          <a:xfrm>
            <a:off x="457200" y="5589240"/>
            <a:ext cx="8229600" cy="1008112"/>
          </a:xfrm>
        </p:spPr>
        <p:txBody>
          <a:bodyPr/>
          <a:lstStyle/>
          <a:p>
            <a:pPr algn="ctr"/>
            <a:r>
              <a:rPr lang="en-US" sz="2400" dirty="0">
                <a:latin typeface="Arial" panose="020B0604020202020204" pitchFamily="34" charset="0"/>
                <a:cs typeface="Arial" panose="020B0604020202020204" pitchFamily="34" charset="0"/>
              </a:rPr>
              <a:t>If the AED advises shock say: “Everyone Clear!”</a:t>
            </a:r>
          </a:p>
          <a:p>
            <a:pPr algn="ctr"/>
            <a:r>
              <a:rPr lang="en-US" sz="2400" dirty="0">
                <a:latin typeface="Arial" panose="020B0604020202020204" pitchFamily="34" charset="0"/>
                <a:cs typeface="Arial" panose="020B0604020202020204" pitchFamily="34" charset="0"/>
              </a:rPr>
              <a:t>and make sure they are at least 6” </a:t>
            </a:r>
            <a:r>
              <a:rPr lang="en-US" sz="2400" dirty="0" smtClean="0">
                <a:latin typeface="Arial" panose="020B0604020202020204" pitchFamily="34" charset="0"/>
                <a:cs typeface="Arial" panose="020B0604020202020204" pitchFamily="34" charset="0"/>
              </a:rPr>
              <a:t>away.</a:t>
            </a:r>
            <a:endParaRPr lang="en-US" sz="2400" dirty="0">
              <a:latin typeface="Arial" panose="020B0604020202020204" pitchFamily="34" charset="0"/>
              <a:cs typeface="Arial" panose="020B0604020202020204" pitchFamily="34" charset="0"/>
            </a:endParaRPr>
          </a:p>
          <a:p>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595" y="1839239"/>
            <a:ext cx="7488832" cy="3635355"/>
          </a:xfrm>
          <a:prstGeom prst="rect">
            <a:avLst/>
          </a:prstGeom>
        </p:spPr>
      </p:pic>
    </p:spTree>
    <p:extLst>
      <p:ext uri="{BB962C8B-B14F-4D97-AF65-F5344CB8AC3E}">
        <p14:creationId xmlns:p14="http://schemas.microsoft.com/office/powerpoint/2010/main" val="8528873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251520" y="188640"/>
            <a:ext cx="8640961" cy="6480720"/>
          </a:xfrm>
          <a:prstGeom prst="rect">
            <a:avLst/>
          </a:prstGeom>
          <a:blipFill>
            <a:blip r:embed="rId3" cstate="print"/>
            <a:stretch>
              <a:fillRect/>
            </a:stretch>
          </a:blipFill>
        </p:spPr>
        <p:txBody>
          <a:bodyPr wrap="square" lIns="0" tIns="0" rIns="0" bIns="0" rtlCol="0"/>
          <a:lstStyle/>
          <a:p>
            <a:endParaRPr sz="1588" dirty="0"/>
          </a:p>
        </p:txBody>
      </p:sp>
      <p:sp>
        <p:nvSpPr>
          <p:cNvPr id="6" name="object 6"/>
          <p:cNvSpPr/>
          <p:nvPr/>
        </p:nvSpPr>
        <p:spPr>
          <a:xfrm>
            <a:off x="431540" y="3861048"/>
            <a:ext cx="2664295" cy="2521026"/>
          </a:xfrm>
          <a:custGeom>
            <a:avLst/>
            <a:gdLst/>
            <a:ahLst/>
            <a:cxnLst/>
            <a:rect l="l" t="t" r="r" b="b"/>
            <a:pathLst>
              <a:path w="3733800" h="3295650">
                <a:moveTo>
                  <a:pt x="3733800" y="1648205"/>
                </a:moveTo>
                <a:lnTo>
                  <a:pt x="3733106" y="1602860"/>
                </a:lnTo>
                <a:lnTo>
                  <a:pt x="3731039" y="1557815"/>
                </a:lnTo>
                <a:lnTo>
                  <a:pt x="3727616" y="1513088"/>
                </a:lnTo>
                <a:lnTo>
                  <a:pt x="3722853" y="1468694"/>
                </a:lnTo>
                <a:lnTo>
                  <a:pt x="3716770" y="1424648"/>
                </a:lnTo>
                <a:lnTo>
                  <a:pt x="3709383" y="1380968"/>
                </a:lnTo>
                <a:lnTo>
                  <a:pt x="3700711" y="1337667"/>
                </a:lnTo>
                <a:lnTo>
                  <a:pt x="3690772" y="1294762"/>
                </a:lnTo>
                <a:lnTo>
                  <a:pt x="3679582" y="1252269"/>
                </a:lnTo>
                <a:lnTo>
                  <a:pt x="3667160" y="1210204"/>
                </a:lnTo>
                <a:lnTo>
                  <a:pt x="3653523" y="1168581"/>
                </a:lnTo>
                <a:lnTo>
                  <a:pt x="3638690" y="1127418"/>
                </a:lnTo>
                <a:lnTo>
                  <a:pt x="3622677" y="1086730"/>
                </a:lnTo>
                <a:lnTo>
                  <a:pt x="3605503" y="1046531"/>
                </a:lnTo>
                <a:lnTo>
                  <a:pt x="3587186" y="1006840"/>
                </a:lnTo>
                <a:lnTo>
                  <a:pt x="3567743" y="967670"/>
                </a:lnTo>
                <a:lnTo>
                  <a:pt x="3547191" y="929038"/>
                </a:lnTo>
                <a:lnTo>
                  <a:pt x="3525549" y="890959"/>
                </a:lnTo>
                <a:lnTo>
                  <a:pt x="3502835" y="853449"/>
                </a:lnTo>
                <a:lnTo>
                  <a:pt x="3479066" y="816525"/>
                </a:lnTo>
                <a:lnTo>
                  <a:pt x="3454259" y="780201"/>
                </a:lnTo>
                <a:lnTo>
                  <a:pt x="3428433" y="744494"/>
                </a:lnTo>
                <a:lnTo>
                  <a:pt x="3401606" y="709418"/>
                </a:lnTo>
                <a:lnTo>
                  <a:pt x="3373794" y="674991"/>
                </a:lnTo>
                <a:lnTo>
                  <a:pt x="3345016" y="641228"/>
                </a:lnTo>
                <a:lnTo>
                  <a:pt x="3315290" y="608144"/>
                </a:lnTo>
                <a:lnTo>
                  <a:pt x="3284633" y="575755"/>
                </a:lnTo>
                <a:lnTo>
                  <a:pt x="3253063" y="544077"/>
                </a:lnTo>
                <a:lnTo>
                  <a:pt x="3220598" y="513126"/>
                </a:lnTo>
                <a:lnTo>
                  <a:pt x="3187255" y="482917"/>
                </a:lnTo>
                <a:lnTo>
                  <a:pt x="3153052" y="453466"/>
                </a:lnTo>
                <a:lnTo>
                  <a:pt x="3118008" y="424790"/>
                </a:lnTo>
                <a:lnTo>
                  <a:pt x="3082139" y="396903"/>
                </a:lnTo>
                <a:lnTo>
                  <a:pt x="3045463" y="369821"/>
                </a:lnTo>
                <a:lnTo>
                  <a:pt x="3007999" y="343561"/>
                </a:lnTo>
                <a:lnTo>
                  <a:pt x="2969763" y="318138"/>
                </a:lnTo>
                <a:lnTo>
                  <a:pt x="2930775" y="293567"/>
                </a:lnTo>
                <a:lnTo>
                  <a:pt x="2891050" y="269865"/>
                </a:lnTo>
                <a:lnTo>
                  <a:pt x="2850608" y="247046"/>
                </a:lnTo>
                <a:lnTo>
                  <a:pt x="2809465" y="225128"/>
                </a:lnTo>
                <a:lnTo>
                  <a:pt x="2767640" y="204126"/>
                </a:lnTo>
                <a:lnTo>
                  <a:pt x="2725151" y="184055"/>
                </a:lnTo>
                <a:lnTo>
                  <a:pt x="2682014" y="164931"/>
                </a:lnTo>
                <a:lnTo>
                  <a:pt x="2638249" y="146770"/>
                </a:lnTo>
                <a:lnTo>
                  <a:pt x="2593871" y="129587"/>
                </a:lnTo>
                <a:lnTo>
                  <a:pt x="2548900" y="113399"/>
                </a:lnTo>
                <a:lnTo>
                  <a:pt x="2503353" y="98221"/>
                </a:lnTo>
                <a:lnTo>
                  <a:pt x="2457248" y="84069"/>
                </a:lnTo>
                <a:lnTo>
                  <a:pt x="2410603" y="70959"/>
                </a:lnTo>
                <a:lnTo>
                  <a:pt x="2363434" y="58906"/>
                </a:lnTo>
                <a:lnTo>
                  <a:pt x="2315761" y="47927"/>
                </a:lnTo>
                <a:lnTo>
                  <a:pt x="2267600" y="38036"/>
                </a:lnTo>
                <a:lnTo>
                  <a:pt x="2218970" y="29250"/>
                </a:lnTo>
                <a:lnTo>
                  <a:pt x="2169887" y="21584"/>
                </a:lnTo>
                <a:lnTo>
                  <a:pt x="2120371" y="15054"/>
                </a:lnTo>
                <a:lnTo>
                  <a:pt x="2070439" y="9677"/>
                </a:lnTo>
                <a:lnTo>
                  <a:pt x="2020107" y="5466"/>
                </a:lnTo>
                <a:lnTo>
                  <a:pt x="1969395" y="2440"/>
                </a:lnTo>
                <a:lnTo>
                  <a:pt x="1918320" y="612"/>
                </a:lnTo>
                <a:lnTo>
                  <a:pt x="1866900" y="0"/>
                </a:lnTo>
                <a:lnTo>
                  <a:pt x="1815516" y="612"/>
                </a:lnTo>
                <a:lnTo>
                  <a:pt x="1764475" y="2440"/>
                </a:lnTo>
                <a:lnTo>
                  <a:pt x="1713795" y="5466"/>
                </a:lnTo>
                <a:lnTo>
                  <a:pt x="1663493" y="9677"/>
                </a:lnTo>
                <a:lnTo>
                  <a:pt x="1613588" y="15054"/>
                </a:lnTo>
                <a:lnTo>
                  <a:pt x="1564097" y="21584"/>
                </a:lnTo>
                <a:lnTo>
                  <a:pt x="1515037" y="29250"/>
                </a:lnTo>
                <a:lnTo>
                  <a:pt x="1466428" y="38036"/>
                </a:lnTo>
                <a:lnTo>
                  <a:pt x="1418286" y="47927"/>
                </a:lnTo>
                <a:lnTo>
                  <a:pt x="1370629" y="58906"/>
                </a:lnTo>
                <a:lnTo>
                  <a:pt x="1323476" y="70959"/>
                </a:lnTo>
                <a:lnTo>
                  <a:pt x="1276843" y="84069"/>
                </a:lnTo>
                <a:lnTo>
                  <a:pt x="1230749" y="98221"/>
                </a:lnTo>
                <a:lnTo>
                  <a:pt x="1185212" y="113399"/>
                </a:lnTo>
                <a:lnTo>
                  <a:pt x="1140249" y="129587"/>
                </a:lnTo>
                <a:lnTo>
                  <a:pt x="1095878" y="146770"/>
                </a:lnTo>
                <a:lnTo>
                  <a:pt x="1052117" y="164931"/>
                </a:lnTo>
                <a:lnTo>
                  <a:pt x="1008984" y="184055"/>
                </a:lnTo>
                <a:lnTo>
                  <a:pt x="966497" y="204126"/>
                </a:lnTo>
                <a:lnTo>
                  <a:pt x="924672" y="225128"/>
                </a:lnTo>
                <a:lnTo>
                  <a:pt x="883529" y="247046"/>
                </a:lnTo>
                <a:lnTo>
                  <a:pt x="843085" y="269865"/>
                </a:lnTo>
                <a:lnTo>
                  <a:pt x="803358" y="293567"/>
                </a:lnTo>
                <a:lnTo>
                  <a:pt x="764365" y="318138"/>
                </a:lnTo>
                <a:lnTo>
                  <a:pt x="726124" y="343561"/>
                </a:lnTo>
                <a:lnTo>
                  <a:pt x="688654" y="369821"/>
                </a:lnTo>
                <a:lnTo>
                  <a:pt x="651971" y="396903"/>
                </a:lnTo>
                <a:lnTo>
                  <a:pt x="616095" y="424790"/>
                </a:lnTo>
                <a:lnTo>
                  <a:pt x="581042" y="453466"/>
                </a:lnTo>
                <a:lnTo>
                  <a:pt x="546830" y="482917"/>
                </a:lnTo>
                <a:lnTo>
                  <a:pt x="513477" y="513126"/>
                </a:lnTo>
                <a:lnTo>
                  <a:pt x="481001" y="544077"/>
                </a:lnTo>
                <a:lnTo>
                  <a:pt x="449421" y="575755"/>
                </a:lnTo>
                <a:lnTo>
                  <a:pt x="418752" y="608144"/>
                </a:lnTo>
                <a:lnTo>
                  <a:pt x="389014" y="641228"/>
                </a:lnTo>
                <a:lnTo>
                  <a:pt x="360224" y="674991"/>
                </a:lnTo>
                <a:lnTo>
                  <a:pt x="332400" y="709418"/>
                </a:lnTo>
                <a:lnTo>
                  <a:pt x="305560" y="744494"/>
                </a:lnTo>
                <a:lnTo>
                  <a:pt x="279722" y="780201"/>
                </a:lnTo>
                <a:lnTo>
                  <a:pt x="254903" y="816525"/>
                </a:lnTo>
                <a:lnTo>
                  <a:pt x="231121" y="853449"/>
                </a:lnTo>
                <a:lnTo>
                  <a:pt x="208394" y="890959"/>
                </a:lnTo>
                <a:lnTo>
                  <a:pt x="186739" y="929038"/>
                </a:lnTo>
                <a:lnTo>
                  <a:pt x="166176" y="967670"/>
                </a:lnTo>
                <a:lnTo>
                  <a:pt x="146720" y="1006840"/>
                </a:lnTo>
                <a:lnTo>
                  <a:pt x="128391" y="1046531"/>
                </a:lnTo>
                <a:lnTo>
                  <a:pt x="111206" y="1086730"/>
                </a:lnTo>
                <a:lnTo>
                  <a:pt x="95182" y="1127418"/>
                </a:lnTo>
                <a:lnTo>
                  <a:pt x="80339" y="1168581"/>
                </a:lnTo>
                <a:lnTo>
                  <a:pt x="66692" y="1210204"/>
                </a:lnTo>
                <a:lnTo>
                  <a:pt x="54261" y="1252269"/>
                </a:lnTo>
                <a:lnTo>
                  <a:pt x="43063" y="1294762"/>
                </a:lnTo>
                <a:lnTo>
                  <a:pt x="33115" y="1337667"/>
                </a:lnTo>
                <a:lnTo>
                  <a:pt x="24436" y="1380968"/>
                </a:lnTo>
                <a:lnTo>
                  <a:pt x="17044" y="1424648"/>
                </a:lnTo>
                <a:lnTo>
                  <a:pt x="10955" y="1468694"/>
                </a:lnTo>
                <a:lnTo>
                  <a:pt x="6189" y="1513088"/>
                </a:lnTo>
                <a:lnTo>
                  <a:pt x="2762" y="1557815"/>
                </a:lnTo>
                <a:lnTo>
                  <a:pt x="693" y="1602860"/>
                </a:lnTo>
                <a:lnTo>
                  <a:pt x="0" y="1648205"/>
                </a:lnTo>
                <a:lnTo>
                  <a:pt x="693" y="1693551"/>
                </a:lnTo>
                <a:lnTo>
                  <a:pt x="2762" y="1738593"/>
                </a:lnTo>
                <a:lnTo>
                  <a:pt x="6189" y="1783317"/>
                </a:lnTo>
                <a:lnTo>
                  <a:pt x="10955" y="1827707"/>
                </a:lnTo>
                <a:lnTo>
                  <a:pt x="17044" y="1871748"/>
                </a:lnTo>
                <a:lnTo>
                  <a:pt x="24436" y="1915422"/>
                </a:lnTo>
                <a:lnTo>
                  <a:pt x="33115" y="1958715"/>
                </a:lnTo>
                <a:lnTo>
                  <a:pt x="43063" y="2001612"/>
                </a:lnTo>
                <a:lnTo>
                  <a:pt x="54261" y="2044096"/>
                </a:lnTo>
                <a:lnTo>
                  <a:pt x="66692" y="2086151"/>
                </a:lnTo>
                <a:lnTo>
                  <a:pt x="80339" y="2127762"/>
                </a:lnTo>
                <a:lnTo>
                  <a:pt x="95182" y="2168914"/>
                </a:lnTo>
                <a:lnTo>
                  <a:pt x="111206" y="2209590"/>
                </a:lnTo>
                <a:lnTo>
                  <a:pt x="128391" y="2249774"/>
                </a:lnTo>
                <a:lnTo>
                  <a:pt x="146720" y="2289452"/>
                </a:lnTo>
                <a:lnTo>
                  <a:pt x="166176" y="2328608"/>
                </a:lnTo>
                <a:lnTo>
                  <a:pt x="186739" y="2367225"/>
                </a:lnTo>
                <a:lnTo>
                  <a:pt x="208394" y="2405288"/>
                </a:lnTo>
                <a:lnTo>
                  <a:pt x="231121" y="2442781"/>
                </a:lnTo>
                <a:lnTo>
                  <a:pt x="254903" y="2479689"/>
                </a:lnTo>
                <a:lnTo>
                  <a:pt x="279722" y="2515995"/>
                </a:lnTo>
                <a:lnTo>
                  <a:pt x="305560" y="2551685"/>
                </a:lnTo>
                <a:lnTo>
                  <a:pt x="332400" y="2586742"/>
                </a:lnTo>
                <a:lnTo>
                  <a:pt x="360224" y="2621151"/>
                </a:lnTo>
                <a:lnTo>
                  <a:pt x="389014" y="2654897"/>
                </a:lnTo>
                <a:lnTo>
                  <a:pt x="418752" y="2687962"/>
                </a:lnTo>
                <a:lnTo>
                  <a:pt x="449421" y="2720332"/>
                </a:lnTo>
                <a:lnTo>
                  <a:pt x="481001" y="2751991"/>
                </a:lnTo>
                <a:lnTo>
                  <a:pt x="513477" y="2782923"/>
                </a:lnTo>
                <a:lnTo>
                  <a:pt x="546830" y="2813113"/>
                </a:lnTo>
                <a:lnTo>
                  <a:pt x="581042" y="2842545"/>
                </a:lnTo>
                <a:lnTo>
                  <a:pt x="616095" y="2871202"/>
                </a:lnTo>
                <a:lnTo>
                  <a:pt x="651971" y="2899070"/>
                </a:lnTo>
                <a:lnTo>
                  <a:pt x="688654" y="2926133"/>
                </a:lnTo>
                <a:lnTo>
                  <a:pt x="726124" y="2952375"/>
                </a:lnTo>
                <a:lnTo>
                  <a:pt x="764365" y="2977780"/>
                </a:lnTo>
                <a:lnTo>
                  <a:pt x="803358" y="3002332"/>
                </a:lnTo>
                <a:lnTo>
                  <a:pt x="843085" y="3026017"/>
                </a:lnTo>
                <a:lnTo>
                  <a:pt x="883529" y="3048817"/>
                </a:lnTo>
                <a:lnTo>
                  <a:pt x="924672" y="3070718"/>
                </a:lnTo>
                <a:lnTo>
                  <a:pt x="966497" y="3091704"/>
                </a:lnTo>
                <a:lnTo>
                  <a:pt x="1008984" y="3111759"/>
                </a:lnTo>
                <a:lnTo>
                  <a:pt x="1052117" y="3130867"/>
                </a:lnTo>
                <a:lnTo>
                  <a:pt x="1095878" y="3149013"/>
                </a:lnTo>
                <a:lnTo>
                  <a:pt x="1140249" y="3166181"/>
                </a:lnTo>
                <a:lnTo>
                  <a:pt x="1185212" y="3182355"/>
                </a:lnTo>
                <a:lnTo>
                  <a:pt x="1230749" y="3197519"/>
                </a:lnTo>
                <a:lnTo>
                  <a:pt x="1276843" y="3211659"/>
                </a:lnTo>
                <a:lnTo>
                  <a:pt x="1323476" y="3224757"/>
                </a:lnTo>
                <a:lnTo>
                  <a:pt x="1370629" y="3236799"/>
                </a:lnTo>
                <a:lnTo>
                  <a:pt x="1418286" y="3247769"/>
                </a:lnTo>
                <a:lnTo>
                  <a:pt x="1466428" y="3257650"/>
                </a:lnTo>
                <a:lnTo>
                  <a:pt x="1515037" y="3266428"/>
                </a:lnTo>
                <a:lnTo>
                  <a:pt x="1564097" y="3274086"/>
                </a:lnTo>
                <a:lnTo>
                  <a:pt x="1613588" y="3280610"/>
                </a:lnTo>
                <a:lnTo>
                  <a:pt x="1663493" y="3285982"/>
                </a:lnTo>
                <a:lnTo>
                  <a:pt x="1713795" y="3290188"/>
                </a:lnTo>
                <a:lnTo>
                  <a:pt x="1764475" y="3293212"/>
                </a:lnTo>
                <a:lnTo>
                  <a:pt x="1815516" y="3295037"/>
                </a:lnTo>
                <a:lnTo>
                  <a:pt x="1866900" y="3295650"/>
                </a:lnTo>
                <a:lnTo>
                  <a:pt x="1918320" y="3295037"/>
                </a:lnTo>
                <a:lnTo>
                  <a:pt x="1969395" y="3293212"/>
                </a:lnTo>
                <a:lnTo>
                  <a:pt x="2020107" y="3290188"/>
                </a:lnTo>
                <a:lnTo>
                  <a:pt x="2070439" y="3285982"/>
                </a:lnTo>
                <a:lnTo>
                  <a:pt x="2120371" y="3280610"/>
                </a:lnTo>
                <a:lnTo>
                  <a:pt x="2169887" y="3274086"/>
                </a:lnTo>
                <a:lnTo>
                  <a:pt x="2218970" y="3266428"/>
                </a:lnTo>
                <a:lnTo>
                  <a:pt x="2267600" y="3257650"/>
                </a:lnTo>
                <a:lnTo>
                  <a:pt x="2315761" y="3247769"/>
                </a:lnTo>
                <a:lnTo>
                  <a:pt x="2363434" y="3236799"/>
                </a:lnTo>
                <a:lnTo>
                  <a:pt x="2410603" y="3224757"/>
                </a:lnTo>
                <a:lnTo>
                  <a:pt x="2457248" y="3211659"/>
                </a:lnTo>
                <a:lnTo>
                  <a:pt x="2503353" y="3197519"/>
                </a:lnTo>
                <a:lnTo>
                  <a:pt x="2548900" y="3182355"/>
                </a:lnTo>
                <a:lnTo>
                  <a:pt x="2593871" y="3166181"/>
                </a:lnTo>
                <a:lnTo>
                  <a:pt x="2638249" y="3149013"/>
                </a:lnTo>
                <a:lnTo>
                  <a:pt x="2682014" y="3130867"/>
                </a:lnTo>
                <a:lnTo>
                  <a:pt x="2725151" y="3111759"/>
                </a:lnTo>
                <a:lnTo>
                  <a:pt x="2767640" y="3091704"/>
                </a:lnTo>
                <a:lnTo>
                  <a:pt x="2809465" y="3070718"/>
                </a:lnTo>
                <a:lnTo>
                  <a:pt x="2850608" y="3048817"/>
                </a:lnTo>
                <a:lnTo>
                  <a:pt x="2891050" y="3026017"/>
                </a:lnTo>
                <a:lnTo>
                  <a:pt x="2930775" y="3002332"/>
                </a:lnTo>
                <a:lnTo>
                  <a:pt x="2969763" y="2977780"/>
                </a:lnTo>
                <a:lnTo>
                  <a:pt x="3007999" y="2952375"/>
                </a:lnTo>
                <a:lnTo>
                  <a:pt x="3045463" y="2926133"/>
                </a:lnTo>
                <a:lnTo>
                  <a:pt x="3082139" y="2899070"/>
                </a:lnTo>
                <a:lnTo>
                  <a:pt x="3118008" y="2871202"/>
                </a:lnTo>
                <a:lnTo>
                  <a:pt x="3153052" y="2842545"/>
                </a:lnTo>
                <a:lnTo>
                  <a:pt x="3187255" y="2813113"/>
                </a:lnTo>
                <a:lnTo>
                  <a:pt x="3220598" y="2782923"/>
                </a:lnTo>
                <a:lnTo>
                  <a:pt x="3253063" y="2751991"/>
                </a:lnTo>
                <a:lnTo>
                  <a:pt x="3284633" y="2720332"/>
                </a:lnTo>
                <a:lnTo>
                  <a:pt x="3315290" y="2687962"/>
                </a:lnTo>
                <a:lnTo>
                  <a:pt x="3345016" y="2654897"/>
                </a:lnTo>
                <a:lnTo>
                  <a:pt x="3373794" y="2621151"/>
                </a:lnTo>
                <a:lnTo>
                  <a:pt x="3401606" y="2586742"/>
                </a:lnTo>
                <a:lnTo>
                  <a:pt x="3428433" y="2551685"/>
                </a:lnTo>
                <a:lnTo>
                  <a:pt x="3454259" y="2515995"/>
                </a:lnTo>
                <a:lnTo>
                  <a:pt x="3479066" y="2479689"/>
                </a:lnTo>
                <a:lnTo>
                  <a:pt x="3502835" y="2442781"/>
                </a:lnTo>
                <a:lnTo>
                  <a:pt x="3525549" y="2405288"/>
                </a:lnTo>
                <a:lnTo>
                  <a:pt x="3547191" y="2367225"/>
                </a:lnTo>
                <a:lnTo>
                  <a:pt x="3567743" y="2328608"/>
                </a:lnTo>
                <a:lnTo>
                  <a:pt x="3587186" y="2289452"/>
                </a:lnTo>
                <a:lnTo>
                  <a:pt x="3605503" y="2249774"/>
                </a:lnTo>
                <a:lnTo>
                  <a:pt x="3622677" y="2209590"/>
                </a:lnTo>
                <a:lnTo>
                  <a:pt x="3638690" y="2168914"/>
                </a:lnTo>
                <a:lnTo>
                  <a:pt x="3653523" y="2127762"/>
                </a:lnTo>
                <a:lnTo>
                  <a:pt x="3667160" y="2086151"/>
                </a:lnTo>
                <a:lnTo>
                  <a:pt x="3679582" y="2044096"/>
                </a:lnTo>
                <a:lnTo>
                  <a:pt x="3690772" y="2001612"/>
                </a:lnTo>
                <a:lnTo>
                  <a:pt x="3700711" y="1958715"/>
                </a:lnTo>
                <a:lnTo>
                  <a:pt x="3709383" y="1915422"/>
                </a:lnTo>
                <a:lnTo>
                  <a:pt x="3716770" y="1871748"/>
                </a:lnTo>
                <a:lnTo>
                  <a:pt x="3722853" y="1827707"/>
                </a:lnTo>
                <a:lnTo>
                  <a:pt x="3727616" y="1783317"/>
                </a:lnTo>
                <a:lnTo>
                  <a:pt x="3731039" y="1738593"/>
                </a:lnTo>
                <a:lnTo>
                  <a:pt x="3733106" y="1693551"/>
                </a:lnTo>
                <a:lnTo>
                  <a:pt x="3733800" y="1648205"/>
                </a:lnTo>
                <a:close/>
              </a:path>
            </a:pathLst>
          </a:custGeom>
          <a:solidFill>
            <a:srgbClr val="FF534C"/>
          </a:solidFill>
        </p:spPr>
        <p:txBody>
          <a:bodyPr wrap="square" lIns="0" tIns="0" rIns="0" bIns="0" rtlCol="0"/>
          <a:lstStyle/>
          <a:p>
            <a:endParaRPr sz="1588" dirty="0"/>
          </a:p>
        </p:txBody>
      </p:sp>
      <p:sp>
        <p:nvSpPr>
          <p:cNvPr id="7" name="object 4"/>
          <p:cNvSpPr txBox="1"/>
          <p:nvPr/>
        </p:nvSpPr>
        <p:spPr>
          <a:xfrm>
            <a:off x="611560" y="4661647"/>
            <a:ext cx="2304256" cy="1119311"/>
          </a:xfrm>
          <a:prstGeom prst="rect">
            <a:avLst/>
          </a:prstGeom>
        </p:spPr>
        <p:txBody>
          <a:bodyPr vert="horz" wrap="square" lIns="0" tIns="11206" rIns="0" bIns="0" rtlCol="0">
            <a:spAutoFit/>
          </a:bodyPr>
          <a:lstStyle/>
          <a:p>
            <a:pPr marL="11206" marR="4483" indent="-1681" algn="ctr">
              <a:spcBef>
                <a:spcPts val="88"/>
              </a:spcBef>
            </a:pPr>
            <a:r>
              <a:rPr sz="2400" spc="-137" dirty="0">
                <a:solidFill>
                  <a:srgbClr val="FFFFFF"/>
                </a:solidFill>
                <a:latin typeface="Arial" panose="020B0604020202020204" pitchFamily="34" charset="0"/>
                <a:cs typeface="Arial" panose="020B0604020202020204" pitchFamily="34" charset="0"/>
              </a:rPr>
              <a:t>Give </a:t>
            </a:r>
            <a:r>
              <a:rPr sz="2400" spc="-141" dirty="0">
                <a:solidFill>
                  <a:srgbClr val="FFFFFF"/>
                </a:solidFill>
                <a:latin typeface="Arial" panose="020B0604020202020204" pitchFamily="34" charset="0"/>
                <a:cs typeface="Arial" panose="020B0604020202020204" pitchFamily="34" charset="0"/>
              </a:rPr>
              <a:t>shock  </a:t>
            </a:r>
            <a:r>
              <a:rPr sz="2400" spc="-124" dirty="0">
                <a:solidFill>
                  <a:srgbClr val="FFFFFF"/>
                </a:solidFill>
                <a:latin typeface="Arial" panose="020B0604020202020204" pitchFamily="34" charset="0"/>
                <a:cs typeface="Arial" panose="020B0604020202020204" pitchFamily="34" charset="0"/>
              </a:rPr>
              <a:t>(push</a:t>
            </a:r>
            <a:r>
              <a:rPr sz="2400" spc="-256" dirty="0">
                <a:solidFill>
                  <a:srgbClr val="FFFFFF"/>
                </a:solidFill>
                <a:latin typeface="Arial" panose="020B0604020202020204" pitchFamily="34" charset="0"/>
                <a:cs typeface="Arial" panose="020B0604020202020204" pitchFamily="34" charset="0"/>
              </a:rPr>
              <a:t> </a:t>
            </a:r>
            <a:r>
              <a:rPr sz="2400" spc="-128" dirty="0">
                <a:solidFill>
                  <a:srgbClr val="FFFFFF"/>
                </a:solidFill>
                <a:latin typeface="Arial" panose="020B0604020202020204" pitchFamily="34" charset="0"/>
                <a:cs typeface="Arial" panose="020B0604020202020204" pitchFamily="34" charset="0"/>
              </a:rPr>
              <a:t>button)  </a:t>
            </a:r>
            <a:r>
              <a:rPr sz="2400" spc="-137" dirty="0">
                <a:solidFill>
                  <a:srgbClr val="FFFFFF"/>
                </a:solidFill>
                <a:latin typeface="Arial" panose="020B0604020202020204" pitchFamily="34" charset="0"/>
                <a:cs typeface="Arial" panose="020B0604020202020204" pitchFamily="34" charset="0"/>
              </a:rPr>
              <a:t>when </a:t>
            </a:r>
            <a:r>
              <a:rPr sz="2400" spc="-101" dirty="0">
                <a:solidFill>
                  <a:srgbClr val="FFFFFF"/>
                </a:solidFill>
                <a:latin typeface="Arial" panose="020B0604020202020204" pitchFamily="34" charset="0"/>
                <a:cs typeface="Arial" panose="020B0604020202020204" pitchFamily="34" charset="0"/>
              </a:rPr>
              <a:t>AED  </a:t>
            </a:r>
            <a:r>
              <a:rPr sz="2400" spc="-119" dirty="0">
                <a:solidFill>
                  <a:srgbClr val="FFFFFF"/>
                </a:solidFill>
                <a:latin typeface="Arial" panose="020B0604020202020204" pitchFamily="34" charset="0"/>
                <a:cs typeface="Arial" panose="020B0604020202020204" pitchFamily="34" charset="0"/>
              </a:rPr>
              <a:t>says</a:t>
            </a:r>
            <a:r>
              <a:rPr sz="2400" spc="-207" dirty="0">
                <a:solidFill>
                  <a:srgbClr val="FFFFFF"/>
                </a:solidFill>
                <a:latin typeface="Arial" panose="020B0604020202020204" pitchFamily="34" charset="0"/>
                <a:cs typeface="Arial" panose="020B0604020202020204" pitchFamily="34" charset="0"/>
              </a:rPr>
              <a:t> </a:t>
            </a:r>
            <a:r>
              <a:rPr sz="2400" spc="-79" dirty="0">
                <a:solidFill>
                  <a:srgbClr val="FFFFFF"/>
                </a:solidFill>
                <a:latin typeface="Arial" panose="020B0604020202020204" pitchFamily="34" charset="0"/>
                <a:cs typeface="Arial" panose="020B0604020202020204" pitchFamily="34" charset="0"/>
              </a:rPr>
              <a:t>so</a:t>
            </a:r>
            <a:endParaRP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8293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a:spLocks noChangeAspect="1"/>
          </p:cNvSpPr>
          <p:nvPr/>
        </p:nvSpPr>
        <p:spPr>
          <a:xfrm>
            <a:off x="323528" y="260648"/>
            <a:ext cx="8496945" cy="6372708"/>
          </a:xfrm>
          <a:prstGeom prst="rect">
            <a:avLst/>
          </a:prstGeom>
          <a:blipFill>
            <a:blip r:embed="rId3" cstate="print"/>
            <a:stretch>
              <a:fillRect/>
            </a:stretch>
          </a:blipFill>
        </p:spPr>
        <p:txBody>
          <a:bodyPr wrap="square" lIns="0" tIns="0" rIns="0" bIns="0" rtlCol="0"/>
          <a:lstStyle/>
          <a:p>
            <a:endParaRPr sz="1588" dirty="0"/>
          </a:p>
        </p:txBody>
      </p:sp>
      <p:sp>
        <p:nvSpPr>
          <p:cNvPr id="7" name="object 6"/>
          <p:cNvSpPr/>
          <p:nvPr/>
        </p:nvSpPr>
        <p:spPr>
          <a:xfrm>
            <a:off x="5970266" y="404664"/>
            <a:ext cx="2664295" cy="2521026"/>
          </a:xfrm>
          <a:custGeom>
            <a:avLst/>
            <a:gdLst/>
            <a:ahLst/>
            <a:cxnLst/>
            <a:rect l="l" t="t" r="r" b="b"/>
            <a:pathLst>
              <a:path w="3733800" h="3295650">
                <a:moveTo>
                  <a:pt x="3733800" y="1648205"/>
                </a:moveTo>
                <a:lnTo>
                  <a:pt x="3733106" y="1602860"/>
                </a:lnTo>
                <a:lnTo>
                  <a:pt x="3731039" y="1557815"/>
                </a:lnTo>
                <a:lnTo>
                  <a:pt x="3727616" y="1513088"/>
                </a:lnTo>
                <a:lnTo>
                  <a:pt x="3722853" y="1468694"/>
                </a:lnTo>
                <a:lnTo>
                  <a:pt x="3716770" y="1424648"/>
                </a:lnTo>
                <a:lnTo>
                  <a:pt x="3709383" y="1380968"/>
                </a:lnTo>
                <a:lnTo>
                  <a:pt x="3700711" y="1337667"/>
                </a:lnTo>
                <a:lnTo>
                  <a:pt x="3690772" y="1294762"/>
                </a:lnTo>
                <a:lnTo>
                  <a:pt x="3679582" y="1252269"/>
                </a:lnTo>
                <a:lnTo>
                  <a:pt x="3667160" y="1210204"/>
                </a:lnTo>
                <a:lnTo>
                  <a:pt x="3653523" y="1168581"/>
                </a:lnTo>
                <a:lnTo>
                  <a:pt x="3638690" y="1127418"/>
                </a:lnTo>
                <a:lnTo>
                  <a:pt x="3622677" y="1086730"/>
                </a:lnTo>
                <a:lnTo>
                  <a:pt x="3605503" y="1046531"/>
                </a:lnTo>
                <a:lnTo>
                  <a:pt x="3587186" y="1006840"/>
                </a:lnTo>
                <a:lnTo>
                  <a:pt x="3567743" y="967670"/>
                </a:lnTo>
                <a:lnTo>
                  <a:pt x="3547191" y="929038"/>
                </a:lnTo>
                <a:lnTo>
                  <a:pt x="3525549" y="890959"/>
                </a:lnTo>
                <a:lnTo>
                  <a:pt x="3502835" y="853449"/>
                </a:lnTo>
                <a:lnTo>
                  <a:pt x="3479066" y="816525"/>
                </a:lnTo>
                <a:lnTo>
                  <a:pt x="3454259" y="780201"/>
                </a:lnTo>
                <a:lnTo>
                  <a:pt x="3428433" y="744494"/>
                </a:lnTo>
                <a:lnTo>
                  <a:pt x="3401606" y="709418"/>
                </a:lnTo>
                <a:lnTo>
                  <a:pt x="3373794" y="674991"/>
                </a:lnTo>
                <a:lnTo>
                  <a:pt x="3345016" y="641228"/>
                </a:lnTo>
                <a:lnTo>
                  <a:pt x="3315290" y="608144"/>
                </a:lnTo>
                <a:lnTo>
                  <a:pt x="3284633" y="575755"/>
                </a:lnTo>
                <a:lnTo>
                  <a:pt x="3253063" y="544077"/>
                </a:lnTo>
                <a:lnTo>
                  <a:pt x="3220598" y="513126"/>
                </a:lnTo>
                <a:lnTo>
                  <a:pt x="3187255" y="482917"/>
                </a:lnTo>
                <a:lnTo>
                  <a:pt x="3153052" y="453466"/>
                </a:lnTo>
                <a:lnTo>
                  <a:pt x="3118008" y="424790"/>
                </a:lnTo>
                <a:lnTo>
                  <a:pt x="3082139" y="396903"/>
                </a:lnTo>
                <a:lnTo>
                  <a:pt x="3045463" y="369821"/>
                </a:lnTo>
                <a:lnTo>
                  <a:pt x="3007999" y="343561"/>
                </a:lnTo>
                <a:lnTo>
                  <a:pt x="2969763" y="318138"/>
                </a:lnTo>
                <a:lnTo>
                  <a:pt x="2930775" y="293567"/>
                </a:lnTo>
                <a:lnTo>
                  <a:pt x="2891050" y="269865"/>
                </a:lnTo>
                <a:lnTo>
                  <a:pt x="2850608" y="247046"/>
                </a:lnTo>
                <a:lnTo>
                  <a:pt x="2809465" y="225128"/>
                </a:lnTo>
                <a:lnTo>
                  <a:pt x="2767640" y="204126"/>
                </a:lnTo>
                <a:lnTo>
                  <a:pt x="2725151" y="184055"/>
                </a:lnTo>
                <a:lnTo>
                  <a:pt x="2682014" y="164931"/>
                </a:lnTo>
                <a:lnTo>
                  <a:pt x="2638249" y="146770"/>
                </a:lnTo>
                <a:lnTo>
                  <a:pt x="2593871" y="129587"/>
                </a:lnTo>
                <a:lnTo>
                  <a:pt x="2548900" y="113399"/>
                </a:lnTo>
                <a:lnTo>
                  <a:pt x="2503353" y="98221"/>
                </a:lnTo>
                <a:lnTo>
                  <a:pt x="2457248" y="84069"/>
                </a:lnTo>
                <a:lnTo>
                  <a:pt x="2410603" y="70959"/>
                </a:lnTo>
                <a:lnTo>
                  <a:pt x="2363434" y="58906"/>
                </a:lnTo>
                <a:lnTo>
                  <a:pt x="2315761" y="47927"/>
                </a:lnTo>
                <a:lnTo>
                  <a:pt x="2267600" y="38036"/>
                </a:lnTo>
                <a:lnTo>
                  <a:pt x="2218970" y="29250"/>
                </a:lnTo>
                <a:lnTo>
                  <a:pt x="2169887" y="21584"/>
                </a:lnTo>
                <a:lnTo>
                  <a:pt x="2120371" y="15054"/>
                </a:lnTo>
                <a:lnTo>
                  <a:pt x="2070439" y="9677"/>
                </a:lnTo>
                <a:lnTo>
                  <a:pt x="2020107" y="5466"/>
                </a:lnTo>
                <a:lnTo>
                  <a:pt x="1969395" y="2440"/>
                </a:lnTo>
                <a:lnTo>
                  <a:pt x="1918320" y="612"/>
                </a:lnTo>
                <a:lnTo>
                  <a:pt x="1866900" y="0"/>
                </a:lnTo>
                <a:lnTo>
                  <a:pt x="1815516" y="612"/>
                </a:lnTo>
                <a:lnTo>
                  <a:pt x="1764475" y="2440"/>
                </a:lnTo>
                <a:lnTo>
                  <a:pt x="1713795" y="5466"/>
                </a:lnTo>
                <a:lnTo>
                  <a:pt x="1663493" y="9677"/>
                </a:lnTo>
                <a:lnTo>
                  <a:pt x="1613588" y="15054"/>
                </a:lnTo>
                <a:lnTo>
                  <a:pt x="1564097" y="21584"/>
                </a:lnTo>
                <a:lnTo>
                  <a:pt x="1515037" y="29250"/>
                </a:lnTo>
                <a:lnTo>
                  <a:pt x="1466428" y="38036"/>
                </a:lnTo>
                <a:lnTo>
                  <a:pt x="1418286" y="47927"/>
                </a:lnTo>
                <a:lnTo>
                  <a:pt x="1370629" y="58906"/>
                </a:lnTo>
                <a:lnTo>
                  <a:pt x="1323476" y="70959"/>
                </a:lnTo>
                <a:lnTo>
                  <a:pt x="1276843" y="84069"/>
                </a:lnTo>
                <a:lnTo>
                  <a:pt x="1230749" y="98221"/>
                </a:lnTo>
                <a:lnTo>
                  <a:pt x="1185212" y="113399"/>
                </a:lnTo>
                <a:lnTo>
                  <a:pt x="1140249" y="129587"/>
                </a:lnTo>
                <a:lnTo>
                  <a:pt x="1095878" y="146770"/>
                </a:lnTo>
                <a:lnTo>
                  <a:pt x="1052117" y="164931"/>
                </a:lnTo>
                <a:lnTo>
                  <a:pt x="1008984" y="184055"/>
                </a:lnTo>
                <a:lnTo>
                  <a:pt x="966497" y="204126"/>
                </a:lnTo>
                <a:lnTo>
                  <a:pt x="924672" y="225128"/>
                </a:lnTo>
                <a:lnTo>
                  <a:pt x="883529" y="247046"/>
                </a:lnTo>
                <a:lnTo>
                  <a:pt x="843085" y="269865"/>
                </a:lnTo>
                <a:lnTo>
                  <a:pt x="803358" y="293567"/>
                </a:lnTo>
                <a:lnTo>
                  <a:pt x="764365" y="318138"/>
                </a:lnTo>
                <a:lnTo>
                  <a:pt x="726124" y="343561"/>
                </a:lnTo>
                <a:lnTo>
                  <a:pt x="688654" y="369821"/>
                </a:lnTo>
                <a:lnTo>
                  <a:pt x="651971" y="396903"/>
                </a:lnTo>
                <a:lnTo>
                  <a:pt x="616095" y="424790"/>
                </a:lnTo>
                <a:lnTo>
                  <a:pt x="581042" y="453466"/>
                </a:lnTo>
                <a:lnTo>
                  <a:pt x="546830" y="482917"/>
                </a:lnTo>
                <a:lnTo>
                  <a:pt x="513477" y="513126"/>
                </a:lnTo>
                <a:lnTo>
                  <a:pt x="481001" y="544077"/>
                </a:lnTo>
                <a:lnTo>
                  <a:pt x="449421" y="575755"/>
                </a:lnTo>
                <a:lnTo>
                  <a:pt x="418752" y="608144"/>
                </a:lnTo>
                <a:lnTo>
                  <a:pt x="389014" y="641228"/>
                </a:lnTo>
                <a:lnTo>
                  <a:pt x="360224" y="674991"/>
                </a:lnTo>
                <a:lnTo>
                  <a:pt x="332400" y="709418"/>
                </a:lnTo>
                <a:lnTo>
                  <a:pt x="305560" y="744494"/>
                </a:lnTo>
                <a:lnTo>
                  <a:pt x="279722" y="780201"/>
                </a:lnTo>
                <a:lnTo>
                  <a:pt x="254903" y="816525"/>
                </a:lnTo>
                <a:lnTo>
                  <a:pt x="231121" y="853449"/>
                </a:lnTo>
                <a:lnTo>
                  <a:pt x="208394" y="890959"/>
                </a:lnTo>
                <a:lnTo>
                  <a:pt x="186739" y="929038"/>
                </a:lnTo>
                <a:lnTo>
                  <a:pt x="166176" y="967670"/>
                </a:lnTo>
                <a:lnTo>
                  <a:pt x="146720" y="1006840"/>
                </a:lnTo>
                <a:lnTo>
                  <a:pt x="128391" y="1046531"/>
                </a:lnTo>
                <a:lnTo>
                  <a:pt x="111206" y="1086730"/>
                </a:lnTo>
                <a:lnTo>
                  <a:pt x="95182" y="1127418"/>
                </a:lnTo>
                <a:lnTo>
                  <a:pt x="80339" y="1168581"/>
                </a:lnTo>
                <a:lnTo>
                  <a:pt x="66692" y="1210204"/>
                </a:lnTo>
                <a:lnTo>
                  <a:pt x="54261" y="1252269"/>
                </a:lnTo>
                <a:lnTo>
                  <a:pt x="43063" y="1294762"/>
                </a:lnTo>
                <a:lnTo>
                  <a:pt x="33115" y="1337667"/>
                </a:lnTo>
                <a:lnTo>
                  <a:pt x="24436" y="1380968"/>
                </a:lnTo>
                <a:lnTo>
                  <a:pt x="17044" y="1424648"/>
                </a:lnTo>
                <a:lnTo>
                  <a:pt x="10955" y="1468694"/>
                </a:lnTo>
                <a:lnTo>
                  <a:pt x="6189" y="1513088"/>
                </a:lnTo>
                <a:lnTo>
                  <a:pt x="2762" y="1557815"/>
                </a:lnTo>
                <a:lnTo>
                  <a:pt x="693" y="1602860"/>
                </a:lnTo>
                <a:lnTo>
                  <a:pt x="0" y="1648205"/>
                </a:lnTo>
                <a:lnTo>
                  <a:pt x="693" y="1693551"/>
                </a:lnTo>
                <a:lnTo>
                  <a:pt x="2762" y="1738593"/>
                </a:lnTo>
                <a:lnTo>
                  <a:pt x="6189" y="1783317"/>
                </a:lnTo>
                <a:lnTo>
                  <a:pt x="10955" y="1827707"/>
                </a:lnTo>
                <a:lnTo>
                  <a:pt x="17044" y="1871748"/>
                </a:lnTo>
                <a:lnTo>
                  <a:pt x="24436" y="1915422"/>
                </a:lnTo>
                <a:lnTo>
                  <a:pt x="33115" y="1958715"/>
                </a:lnTo>
                <a:lnTo>
                  <a:pt x="43063" y="2001612"/>
                </a:lnTo>
                <a:lnTo>
                  <a:pt x="54261" y="2044096"/>
                </a:lnTo>
                <a:lnTo>
                  <a:pt x="66692" y="2086151"/>
                </a:lnTo>
                <a:lnTo>
                  <a:pt x="80339" y="2127762"/>
                </a:lnTo>
                <a:lnTo>
                  <a:pt x="95182" y="2168914"/>
                </a:lnTo>
                <a:lnTo>
                  <a:pt x="111206" y="2209590"/>
                </a:lnTo>
                <a:lnTo>
                  <a:pt x="128391" y="2249774"/>
                </a:lnTo>
                <a:lnTo>
                  <a:pt x="146720" y="2289452"/>
                </a:lnTo>
                <a:lnTo>
                  <a:pt x="166176" y="2328608"/>
                </a:lnTo>
                <a:lnTo>
                  <a:pt x="186739" y="2367225"/>
                </a:lnTo>
                <a:lnTo>
                  <a:pt x="208394" y="2405288"/>
                </a:lnTo>
                <a:lnTo>
                  <a:pt x="231121" y="2442781"/>
                </a:lnTo>
                <a:lnTo>
                  <a:pt x="254903" y="2479689"/>
                </a:lnTo>
                <a:lnTo>
                  <a:pt x="279722" y="2515995"/>
                </a:lnTo>
                <a:lnTo>
                  <a:pt x="305560" y="2551685"/>
                </a:lnTo>
                <a:lnTo>
                  <a:pt x="332400" y="2586742"/>
                </a:lnTo>
                <a:lnTo>
                  <a:pt x="360224" y="2621151"/>
                </a:lnTo>
                <a:lnTo>
                  <a:pt x="389014" y="2654897"/>
                </a:lnTo>
                <a:lnTo>
                  <a:pt x="418752" y="2687962"/>
                </a:lnTo>
                <a:lnTo>
                  <a:pt x="449421" y="2720332"/>
                </a:lnTo>
                <a:lnTo>
                  <a:pt x="481001" y="2751991"/>
                </a:lnTo>
                <a:lnTo>
                  <a:pt x="513477" y="2782923"/>
                </a:lnTo>
                <a:lnTo>
                  <a:pt x="546830" y="2813113"/>
                </a:lnTo>
                <a:lnTo>
                  <a:pt x="581042" y="2842545"/>
                </a:lnTo>
                <a:lnTo>
                  <a:pt x="616095" y="2871202"/>
                </a:lnTo>
                <a:lnTo>
                  <a:pt x="651971" y="2899070"/>
                </a:lnTo>
                <a:lnTo>
                  <a:pt x="688654" y="2926133"/>
                </a:lnTo>
                <a:lnTo>
                  <a:pt x="726124" y="2952375"/>
                </a:lnTo>
                <a:lnTo>
                  <a:pt x="764365" y="2977780"/>
                </a:lnTo>
                <a:lnTo>
                  <a:pt x="803358" y="3002332"/>
                </a:lnTo>
                <a:lnTo>
                  <a:pt x="843085" y="3026017"/>
                </a:lnTo>
                <a:lnTo>
                  <a:pt x="883529" y="3048817"/>
                </a:lnTo>
                <a:lnTo>
                  <a:pt x="924672" y="3070718"/>
                </a:lnTo>
                <a:lnTo>
                  <a:pt x="966497" y="3091704"/>
                </a:lnTo>
                <a:lnTo>
                  <a:pt x="1008984" y="3111759"/>
                </a:lnTo>
                <a:lnTo>
                  <a:pt x="1052117" y="3130867"/>
                </a:lnTo>
                <a:lnTo>
                  <a:pt x="1095878" y="3149013"/>
                </a:lnTo>
                <a:lnTo>
                  <a:pt x="1140249" y="3166181"/>
                </a:lnTo>
                <a:lnTo>
                  <a:pt x="1185212" y="3182355"/>
                </a:lnTo>
                <a:lnTo>
                  <a:pt x="1230749" y="3197519"/>
                </a:lnTo>
                <a:lnTo>
                  <a:pt x="1276843" y="3211659"/>
                </a:lnTo>
                <a:lnTo>
                  <a:pt x="1323476" y="3224757"/>
                </a:lnTo>
                <a:lnTo>
                  <a:pt x="1370629" y="3236799"/>
                </a:lnTo>
                <a:lnTo>
                  <a:pt x="1418286" y="3247769"/>
                </a:lnTo>
                <a:lnTo>
                  <a:pt x="1466428" y="3257650"/>
                </a:lnTo>
                <a:lnTo>
                  <a:pt x="1515037" y="3266428"/>
                </a:lnTo>
                <a:lnTo>
                  <a:pt x="1564097" y="3274086"/>
                </a:lnTo>
                <a:lnTo>
                  <a:pt x="1613588" y="3280610"/>
                </a:lnTo>
                <a:lnTo>
                  <a:pt x="1663493" y="3285982"/>
                </a:lnTo>
                <a:lnTo>
                  <a:pt x="1713795" y="3290188"/>
                </a:lnTo>
                <a:lnTo>
                  <a:pt x="1764475" y="3293212"/>
                </a:lnTo>
                <a:lnTo>
                  <a:pt x="1815516" y="3295037"/>
                </a:lnTo>
                <a:lnTo>
                  <a:pt x="1866900" y="3295650"/>
                </a:lnTo>
                <a:lnTo>
                  <a:pt x="1918320" y="3295037"/>
                </a:lnTo>
                <a:lnTo>
                  <a:pt x="1969395" y="3293212"/>
                </a:lnTo>
                <a:lnTo>
                  <a:pt x="2020107" y="3290188"/>
                </a:lnTo>
                <a:lnTo>
                  <a:pt x="2070439" y="3285982"/>
                </a:lnTo>
                <a:lnTo>
                  <a:pt x="2120371" y="3280610"/>
                </a:lnTo>
                <a:lnTo>
                  <a:pt x="2169887" y="3274086"/>
                </a:lnTo>
                <a:lnTo>
                  <a:pt x="2218970" y="3266428"/>
                </a:lnTo>
                <a:lnTo>
                  <a:pt x="2267600" y="3257650"/>
                </a:lnTo>
                <a:lnTo>
                  <a:pt x="2315761" y="3247769"/>
                </a:lnTo>
                <a:lnTo>
                  <a:pt x="2363434" y="3236799"/>
                </a:lnTo>
                <a:lnTo>
                  <a:pt x="2410603" y="3224757"/>
                </a:lnTo>
                <a:lnTo>
                  <a:pt x="2457248" y="3211659"/>
                </a:lnTo>
                <a:lnTo>
                  <a:pt x="2503353" y="3197519"/>
                </a:lnTo>
                <a:lnTo>
                  <a:pt x="2548900" y="3182355"/>
                </a:lnTo>
                <a:lnTo>
                  <a:pt x="2593871" y="3166181"/>
                </a:lnTo>
                <a:lnTo>
                  <a:pt x="2638249" y="3149013"/>
                </a:lnTo>
                <a:lnTo>
                  <a:pt x="2682014" y="3130867"/>
                </a:lnTo>
                <a:lnTo>
                  <a:pt x="2725151" y="3111759"/>
                </a:lnTo>
                <a:lnTo>
                  <a:pt x="2767640" y="3091704"/>
                </a:lnTo>
                <a:lnTo>
                  <a:pt x="2809465" y="3070718"/>
                </a:lnTo>
                <a:lnTo>
                  <a:pt x="2850608" y="3048817"/>
                </a:lnTo>
                <a:lnTo>
                  <a:pt x="2891050" y="3026017"/>
                </a:lnTo>
                <a:lnTo>
                  <a:pt x="2930775" y="3002332"/>
                </a:lnTo>
                <a:lnTo>
                  <a:pt x="2969763" y="2977780"/>
                </a:lnTo>
                <a:lnTo>
                  <a:pt x="3007999" y="2952375"/>
                </a:lnTo>
                <a:lnTo>
                  <a:pt x="3045463" y="2926133"/>
                </a:lnTo>
                <a:lnTo>
                  <a:pt x="3082139" y="2899070"/>
                </a:lnTo>
                <a:lnTo>
                  <a:pt x="3118008" y="2871202"/>
                </a:lnTo>
                <a:lnTo>
                  <a:pt x="3153052" y="2842545"/>
                </a:lnTo>
                <a:lnTo>
                  <a:pt x="3187255" y="2813113"/>
                </a:lnTo>
                <a:lnTo>
                  <a:pt x="3220598" y="2782923"/>
                </a:lnTo>
                <a:lnTo>
                  <a:pt x="3253063" y="2751991"/>
                </a:lnTo>
                <a:lnTo>
                  <a:pt x="3284633" y="2720332"/>
                </a:lnTo>
                <a:lnTo>
                  <a:pt x="3315290" y="2687962"/>
                </a:lnTo>
                <a:lnTo>
                  <a:pt x="3345016" y="2654897"/>
                </a:lnTo>
                <a:lnTo>
                  <a:pt x="3373794" y="2621151"/>
                </a:lnTo>
                <a:lnTo>
                  <a:pt x="3401606" y="2586742"/>
                </a:lnTo>
                <a:lnTo>
                  <a:pt x="3428433" y="2551685"/>
                </a:lnTo>
                <a:lnTo>
                  <a:pt x="3454259" y="2515995"/>
                </a:lnTo>
                <a:lnTo>
                  <a:pt x="3479066" y="2479689"/>
                </a:lnTo>
                <a:lnTo>
                  <a:pt x="3502835" y="2442781"/>
                </a:lnTo>
                <a:lnTo>
                  <a:pt x="3525549" y="2405288"/>
                </a:lnTo>
                <a:lnTo>
                  <a:pt x="3547191" y="2367225"/>
                </a:lnTo>
                <a:lnTo>
                  <a:pt x="3567743" y="2328608"/>
                </a:lnTo>
                <a:lnTo>
                  <a:pt x="3587186" y="2289452"/>
                </a:lnTo>
                <a:lnTo>
                  <a:pt x="3605503" y="2249774"/>
                </a:lnTo>
                <a:lnTo>
                  <a:pt x="3622677" y="2209590"/>
                </a:lnTo>
                <a:lnTo>
                  <a:pt x="3638690" y="2168914"/>
                </a:lnTo>
                <a:lnTo>
                  <a:pt x="3653523" y="2127762"/>
                </a:lnTo>
                <a:lnTo>
                  <a:pt x="3667160" y="2086151"/>
                </a:lnTo>
                <a:lnTo>
                  <a:pt x="3679582" y="2044096"/>
                </a:lnTo>
                <a:lnTo>
                  <a:pt x="3690772" y="2001612"/>
                </a:lnTo>
                <a:lnTo>
                  <a:pt x="3700711" y="1958715"/>
                </a:lnTo>
                <a:lnTo>
                  <a:pt x="3709383" y="1915422"/>
                </a:lnTo>
                <a:lnTo>
                  <a:pt x="3716770" y="1871748"/>
                </a:lnTo>
                <a:lnTo>
                  <a:pt x="3722853" y="1827707"/>
                </a:lnTo>
                <a:lnTo>
                  <a:pt x="3727616" y="1783317"/>
                </a:lnTo>
                <a:lnTo>
                  <a:pt x="3731039" y="1738593"/>
                </a:lnTo>
                <a:lnTo>
                  <a:pt x="3733106" y="1693551"/>
                </a:lnTo>
                <a:lnTo>
                  <a:pt x="3733800" y="1648205"/>
                </a:lnTo>
                <a:close/>
              </a:path>
            </a:pathLst>
          </a:custGeom>
          <a:solidFill>
            <a:srgbClr val="FF534C"/>
          </a:solidFill>
        </p:spPr>
        <p:txBody>
          <a:bodyPr wrap="square" lIns="0" tIns="0" rIns="0" bIns="0" rtlCol="0"/>
          <a:lstStyle/>
          <a:p>
            <a:endParaRPr sz="1588" dirty="0"/>
          </a:p>
        </p:txBody>
      </p:sp>
      <p:sp>
        <p:nvSpPr>
          <p:cNvPr id="8" name="object 5"/>
          <p:cNvSpPr txBox="1"/>
          <p:nvPr/>
        </p:nvSpPr>
        <p:spPr>
          <a:xfrm>
            <a:off x="6156177" y="883486"/>
            <a:ext cx="2232248" cy="1488643"/>
          </a:xfrm>
          <a:prstGeom prst="rect">
            <a:avLst/>
          </a:prstGeom>
        </p:spPr>
        <p:txBody>
          <a:bodyPr vert="horz" wrap="square" lIns="0" tIns="11206" rIns="0" bIns="0" rtlCol="0">
            <a:spAutoFit/>
          </a:bodyPr>
          <a:lstStyle/>
          <a:p>
            <a:pPr marL="11206" marR="4483" indent="-560" algn="ctr">
              <a:spcBef>
                <a:spcPts val="88"/>
              </a:spcBef>
              <a:tabLst>
                <a:tab pos="981688" algn="l"/>
              </a:tabLst>
            </a:pPr>
            <a:r>
              <a:rPr sz="2400" spc="-128" dirty="0">
                <a:solidFill>
                  <a:srgbClr val="FFFFFF"/>
                </a:solidFill>
                <a:latin typeface="Arial" panose="020B0604020202020204" pitchFamily="34" charset="0"/>
                <a:cs typeface="Arial" panose="020B0604020202020204" pitchFamily="34" charset="0"/>
              </a:rPr>
              <a:t>Start </a:t>
            </a:r>
            <a:r>
              <a:rPr sz="2400" spc="-154" dirty="0">
                <a:solidFill>
                  <a:srgbClr val="FFFFFF"/>
                </a:solidFill>
                <a:latin typeface="Arial" panose="020B0604020202020204" pitchFamily="34" charset="0"/>
                <a:cs typeface="Arial" panose="020B0604020202020204" pitchFamily="34" charset="0"/>
              </a:rPr>
              <a:t>CPR  </a:t>
            </a:r>
            <a:r>
              <a:rPr sz="2400" spc="-150" dirty="0">
                <a:solidFill>
                  <a:srgbClr val="FFFFFF"/>
                </a:solidFill>
                <a:latin typeface="Arial" panose="020B0604020202020204" pitchFamily="34" charset="0"/>
                <a:cs typeface="Arial" panose="020B0604020202020204" pitchFamily="34" charset="0"/>
              </a:rPr>
              <a:t>after </a:t>
            </a:r>
            <a:r>
              <a:rPr lang="en-US" sz="2400" spc="-150" dirty="0" smtClean="0">
                <a:solidFill>
                  <a:srgbClr val="FFFFFF"/>
                </a:solidFill>
                <a:latin typeface="Arial" panose="020B0604020202020204" pitchFamily="34" charset="0"/>
                <a:cs typeface="Arial" panose="020B0604020202020204" pitchFamily="34" charset="0"/>
              </a:rPr>
              <a:t>    </a:t>
            </a:r>
            <a:r>
              <a:rPr sz="2400" spc="-146" dirty="0" smtClean="0">
                <a:solidFill>
                  <a:srgbClr val="FFFFFF"/>
                </a:solidFill>
                <a:latin typeface="Arial" panose="020B0604020202020204" pitchFamily="34" charset="0"/>
                <a:cs typeface="Arial" panose="020B0604020202020204" pitchFamily="34" charset="0"/>
              </a:rPr>
              <a:t>the  </a:t>
            </a:r>
            <a:r>
              <a:rPr sz="2400" spc="-168" dirty="0" smtClean="0">
                <a:solidFill>
                  <a:srgbClr val="FFFFFF"/>
                </a:solidFill>
                <a:latin typeface="Arial" panose="020B0604020202020204" pitchFamily="34" charset="0"/>
                <a:cs typeface="Arial" panose="020B0604020202020204" pitchFamily="34" charset="0"/>
              </a:rPr>
              <a:t>shock</a:t>
            </a:r>
            <a:r>
              <a:rPr sz="2400" spc="-115" dirty="0" smtClean="0">
                <a:solidFill>
                  <a:srgbClr val="FFFFFF"/>
                </a:solidFill>
                <a:latin typeface="Arial" panose="020B0604020202020204" pitchFamily="34" charset="0"/>
                <a:cs typeface="Arial" panose="020B0604020202020204" pitchFamily="34" charset="0"/>
              </a:rPr>
              <a:t>.</a:t>
            </a:r>
            <a:r>
              <a:rPr lang="en-US" sz="2400" spc="-115" dirty="0" smtClean="0">
                <a:solidFill>
                  <a:srgbClr val="FFFFFF"/>
                </a:solidFill>
                <a:latin typeface="Arial" panose="020B0604020202020204" pitchFamily="34" charset="0"/>
                <a:cs typeface="Arial" panose="020B0604020202020204" pitchFamily="34" charset="0"/>
              </a:rPr>
              <a:t> </a:t>
            </a:r>
            <a:r>
              <a:rPr sz="2400" spc="-207" dirty="0" smtClean="0">
                <a:solidFill>
                  <a:srgbClr val="FFFFFF"/>
                </a:solidFill>
                <a:latin typeface="Arial" panose="020B0604020202020204" pitchFamily="34" charset="0"/>
                <a:cs typeface="Arial" panose="020B0604020202020204" pitchFamily="34" charset="0"/>
              </a:rPr>
              <a:t>Le</a:t>
            </a:r>
            <a:r>
              <a:rPr sz="2400" spc="-224" dirty="0" smtClean="0">
                <a:solidFill>
                  <a:srgbClr val="FFFFFF"/>
                </a:solidFill>
                <a:latin typeface="Arial" panose="020B0604020202020204" pitchFamily="34" charset="0"/>
                <a:cs typeface="Arial" panose="020B0604020202020204" pitchFamily="34" charset="0"/>
              </a:rPr>
              <a:t>a</a:t>
            </a:r>
            <a:r>
              <a:rPr sz="2400" spc="-159" dirty="0" smtClean="0">
                <a:solidFill>
                  <a:srgbClr val="FFFFFF"/>
                </a:solidFill>
                <a:latin typeface="Arial" panose="020B0604020202020204" pitchFamily="34" charset="0"/>
                <a:cs typeface="Arial" panose="020B0604020202020204" pitchFamily="34" charset="0"/>
              </a:rPr>
              <a:t>v</a:t>
            </a:r>
            <a:r>
              <a:rPr sz="2400" spc="-124" dirty="0" smtClean="0">
                <a:solidFill>
                  <a:srgbClr val="FFFFFF"/>
                </a:solidFill>
                <a:latin typeface="Arial" panose="020B0604020202020204" pitchFamily="34" charset="0"/>
                <a:cs typeface="Arial" panose="020B0604020202020204" pitchFamily="34" charset="0"/>
              </a:rPr>
              <a:t>e  </a:t>
            </a:r>
            <a:r>
              <a:rPr sz="2400" spc="-101" dirty="0">
                <a:solidFill>
                  <a:srgbClr val="FFFFFF"/>
                </a:solidFill>
                <a:latin typeface="Arial" panose="020B0604020202020204" pitchFamily="34" charset="0"/>
                <a:cs typeface="Arial" panose="020B0604020202020204" pitchFamily="34" charset="0"/>
              </a:rPr>
              <a:t>AED on </a:t>
            </a:r>
            <a:r>
              <a:rPr sz="2400" spc="-115" dirty="0">
                <a:solidFill>
                  <a:srgbClr val="FFFFFF"/>
                </a:solidFill>
                <a:latin typeface="Arial" panose="020B0604020202020204" pitchFamily="34" charset="0"/>
                <a:cs typeface="Arial" panose="020B0604020202020204" pitchFamily="34" charset="0"/>
              </a:rPr>
              <a:t>and  </a:t>
            </a:r>
            <a:r>
              <a:rPr lang="en-US" sz="2400" spc="-115" dirty="0" smtClean="0">
                <a:solidFill>
                  <a:srgbClr val="FFFFFF"/>
                </a:solidFill>
                <a:latin typeface="Arial" panose="020B0604020202020204" pitchFamily="34" charset="0"/>
                <a:cs typeface="Arial" panose="020B0604020202020204" pitchFamily="34" charset="0"/>
              </a:rPr>
              <a:t>      </a:t>
            </a:r>
            <a:r>
              <a:rPr sz="2400" spc="-101" dirty="0" smtClean="0">
                <a:solidFill>
                  <a:srgbClr val="FFFFFF"/>
                </a:solidFill>
                <a:latin typeface="Arial" panose="020B0604020202020204" pitchFamily="34" charset="0"/>
                <a:cs typeface="Arial" panose="020B0604020202020204" pitchFamily="34" charset="0"/>
              </a:rPr>
              <a:t>pads  </a:t>
            </a:r>
            <a:r>
              <a:rPr sz="2400" spc="-159" dirty="0">
                <a:solidFill>
                  <a:srgbClr val="FFFFFF"/>
                </a:solidFill>
                <a:latin typeface="Arial" panose="020B0604020202020204" pitchFamily="34" charset="0"/>
                <a:cs typeface="Arial" panose="020B0604020202020204" pitchFamily="34" charset="0"/>
              </a:rPr>
              <a:t>attached.</a:t>
            </a:r>
            <a:endParaRP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17775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AED Use in Children</a:t>
            </a:r>
            <a:endParaRPr lang="en-US" dirty="0">
              <a:solidFill>
                <a:schemeClr val="bg1"/>
              </a:solidFill>
            </a:endParaRPr>
          </a:p>
        </p:txBody>
      </p:sp>
      <p:sp>
        <p:nvSpPr>
          <p:cNvPr id="4" name="Content Placeholder 3"/>
          <p:cNvSpPr>
            <a:spLocks noGrp="1"/>
          </p:cNvSpPr>
          <p:nvPr>
            <p:ph idx="10"/>
          </p:nvPr>
        </p:nvSpPr>
        <p:spPr>
          <a:xfrm>
            <a:off x="35496" y="1592355"/>
            <a:ext cx="4008441" cy="5256584"/>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If </a:t>
            </a:r>
            <a:r>
              <a:rPr lang="en-US" sz="2400" dirty="0">
                <a:latin typeface="Arial" panose="020B0604020202020204" pitchFamily="34" charset="0"/>
                <a:cs typeface="Arial" panose="020B0604020202020204" pitchFamily="34" charset="0"/>
              </a:rPr>
              <a:t>pediatric pads </a:t>
            </a:r>
            <a:r>
              <a:rPr lang="en-US" sz="2400" dirty="0" smtClean="0">
                <a:latin typeface="Arial" panose="020B0604020202020204" pitchFamily="34" charset="0"/>
                <a:cs typeface="Arial" panose="020B0604020202020204" pitchFamily="34" charset="0"/>
              </a:rPr>
              <a:t>are    available </a:t>
            </a:r>
            <a:r>
              <a:rPr lang="en-US" sz="2400" dirty="0">
                <a:latin typeface="Arial" panose="020B0604020202020204" pitchFamily="34" charset="0"/>
                <a:cs typeface="Arial" panose="020B0604020202020204" pitchFamily="34" charset="0"/>
              </a:rPr>
              <a:t>use them </a:t>
            </a:r>
            <a:r>
              <a:rPr lang="en-US" sz="2400" dirty="0" smtClean="0">
                <a:latin typeface="Arial" panose="020B0604020202020204" pitchFamily="34" charset="0"/>
                <a:cs typeface="Arial" panose="020B0604020202020204" pitchFamily="34" charset="0"/>
              </a:rPr>
              <a:t>on children </a:t>
            </a:r>
            <a:r>
              <a:rPr lang="en-US" sz="2400" dirty="0">
                <a:latin typeface="Arial" panose="020B0604020202020204" pitchFamily="34" charset="0"/>
                <a:cs typeface="Arial" panose="020B0604020202020204" pitchFamily="34" charset="0"/>
              </a:rPr>
              <a:t>(not adults</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If </a:t>
            </a:r>
            <a:r>
              <a:rPr lang="en-US" sz="2400" dirty="0">
                <a:latin typeface="Arial" panose="020B0604020202020204" pitchFamily="34" charset="0"/>
                <a:cs typeface="Arial" panose="020B0604020202020204" pitchFamily="34" charset="0"/>
              </a:rPr>
              <a:t>there are no </a:t>
            </a:r>
            <a:r>
              <a:rPr lang="en-US" sz="2400" dirty="0" smtClean="0">
                <a:latin typeface="Arial" panose="020B0604020202020204" pitchFamily="34" charset="0"/>
                <a:cs typeface="Arial" panose="020B0604020202020204" pitchFamily="34" charset="0"/>
              </a:rPr>
              <a:t>pediatric pads </a:t>
            </a:r>
            <a:r>
              <a:rPr lang="en-US" sz="2400" dirty="0">
                <a:latin typeface="Arial" panose="020B0604020202020204" pitchFamily="34" charset="0"/>
                <a:cs typeface="Arial" panose="020B0604020202020204" pitchFamily="34" charset="0"/>
              </a:rPr>
              <a:t>you can use </a:t>
            </a:r>
            <a:r>
              <a:rPr lang="en-US" sz="2400" dirty="0" smtClean="0">
                <a:latin typeface="Arial" panose="020B0604020202020204" pitchFamily="34" charset="0"/>
                <a:cs typeface="Arial" panose="020B0604020202020204" pitchFamily="34" charset="0"/>
              </a:rPr>
              <a:t>adult pads </a:t>
            </a:r>
            <a:r>
              <a:rPr lang="en-US" sz="2400" dirty="0">
                <a:latin typeface="Arial" panose="020B0604020202020204" pitchFamily="34" charset="0"/>
                <a:cs typeface="Arial" panose="020B0604020202020204" pitchFamily="34" charset="0"/>
              </a:rPr>
              <a:t>on </a:t>
            </a:r>
            <a:r>
              <a:rPr lang="en-US" sz="2400" dirty="0" smtClean="0">
                <a:latin typeface="Arial" panose="020B0604020202020204" pitchFamily="34" charset="0"/>
                <a:cs typeface="Arial" panose="020B0604020202020204" pitchFamily="34" charset="0"/>
              </a:rPr>
              <a:t>children.</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Use </a:t>
            </a:r>
            <a:r>
              <a:rPr lang="en-US" sz="2400" dirty="0">
                <a:latin typeface="Arial" panose="020B0604020202020204" pitchFamily="34" charset="0"/>
                <a:cs typeface="Arial" panose="020B0604020202020204" pitchFamily="34" charset="0"/>
              </a:rPr>
              <a:t>pediatric pads </a:t>
            </a:r>
            <a:r>
              <a:rPr lang="en-US" sz="2400" dirty="0" smtClean="0">
                <a:latin typeface="Arial" panose="020B0604020202020204" pitchFamily="34" charset="0"/>
                <a:cs typeface="Arial" panose="020B0604020202020204" pitchFamily="34" charset="0"/>
              </a:rPr>
              <a:t>on  infants </a:t>
            </a:r>
            <a:r>
              <a:rPr lang="en-US" sz="2400" dirty="0">
                <a:latin typeface="Arial" panose="020B0604020202020204" pitchFamily="34" charset="0"/>
                <a:cs typeface="Arial" panose="020B0604020202020204" pitchFamily="34" charset="0"/>
              </a:rPr>
              <a:t>(put front </a:t>
            </a:r>
            <a:r>
              <a:rPr lang="en-US" sz="2400" dirty="0" smtClean="0">
                <a:latin typeface="Arial" panose="020B0604020202020204" pitchFamily="34" charset="0"/>
                <a:cs typeface="Arial" panose="020B0604020202020204" pitchFamily="34" charset="0"/>
              </a:rPr>
              <a:t>and   back</a:t>
            </a:r>
            <a:r>
              <a:rPr lang="en-US" sz="2400" dirty="0">
                <a:latin typeface="Arial" panose="020B0604020202020204" pitchFamily="34" charset="0"/>
                <a:cs typeface="Arial" panose="020B0604020202020204" pitchFamily="34" charset="0"/>
              </a:rPr>
              <a:t>). Use adult </a:t>
            </a:r>
            <a:r>
              <a:rPr lang="en-US" sz="2400" dirty="0" smtClean="0">
                <a:latin typeface="Arial" panose="020B0604020202020204" pitchFamily="34" charset="0"/>
                <a:cs typeface="Arial" panose="020B0604020202020204" pitchFamily="34" charset="0"/>
              </a:rPr>
              <a:t>pads on </a:t>
            </a:r>
            <a:r>
              <a:rPr lang="en-US" sz="2400" dirty="0">
                <a:latin typeface="Arial" panose="020B0604020202020204" pitchFamily="34" charset="0"/>
                <a:cs typeface="Arial" panose="020B0604020202020204" pitchFamily="34" charset="0"/>
              </a:rPr>
              <a:t>infants if </a:t>
            </a:r>
            <a:r>
              <a:rPr lang="en-US" sz="2400" dirty="0" smtClean="0">
                <a:latin typeface="Arial" panose="020B0604020202020204" pitchFamily="34" charset="0"/>
                <a:cs typeface="Arial" panose="020B0604020202020204" pitchFamily="34" charset="0"/>
              </a:rPr>
              <a:t>nothing     else </a:t>
            </a:r>
            <a:r>
              <a:rPr lang="en-US" sz="2400" dirty="0">
                <a:latin typeface="Arial" panose="020B0604020202020204" pitchFamily="34" charset="0"/>
                <a:cs typeface="Arial" panose="020B0604020202020204" pitchFamily="34" charset="0"/>
              </a:rPr>
              <a:t>is </a:t>
            </a:r>
            <a:r>
              <a:rPr lang="en-US" sz="2400" dirty="0" smtClean="0">
                <a:latin typeface="Arial" panose="020B0604020202020204" pitchFamily="34" charset="0"/>
                <a:cs typeface="Arial" panose="020B0604020202020204" pitchFamily="34" charset="0"/>
              </a:rPr>
              <a:t>available.</a:t>
            </a:r>
            <a:endParaRPr lang="en-US" sz="2400" dirty="0">
              <a:latin typeface="Arial" panose="020B0604020202020204" pitchFamily="34" charset="0"/>
              <a:cs typeface="Arial" panose="020B0604020202020204" pitchFamily="34" charset="0"/>
            </a:endParaRPr>
          </a:p>
        </p:txBody>
      </p:sp>
      <p:sp>
        <p:nvSpPr>
          <p:cNvPr id="6" name="object 2"/>
          <p:cNvSpPr/>
          <p:nvPr/>
        </p:nvSpPr>
        <p:spPr>
          <a:xfrm>
            <a:off x="4355976" y="1700808"/>
            <a:ext cx="4072442" cy="3751729"/>
          </a:xfrm>
          <a:prstGeom prst="rect">
            <a:avLst/>
          </a:prstGeom>
          <a:blipFill>
            <a:blip r:embed="rId3"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3691967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628800"/>
            <a:ext cx="9144000" cy="3046988"/>
          </a:xfrm>
          <a:prstGeom prst="rect">
            <a:avLst/>
          </a:prstGeom>
          <a:noFill/>
        </p:spPr>
        <p:txBody>
          <a:bodyPr wrap="square" lIns="91440" tIns="45720" rIns="91440" bIns="45720">
            <a:spAutoFit/>
          </a:bodyPr>
          <a:lstStyle/>
          <a:p>
            <a:pPr algn="ctr"/>
            <a:r>
              <a:rPr lang="en-US" sz="9600" b="1" cap="none" spc="0" dirty="0" smtClean="0">
                <a:ln w="22225">
                  <a:solidFill>
                    <a:schemeClr val="accent2"/>
                  </a:solidFill>
                  <a:prstDash val="solid"/>
                </a:ln>
                <a:solidFill>
                  <a:schemeClr val="accent2">
                    <a:lumMod val="40000"/>
                    <a:lumOff val="60000"/>
                  </a:schemeClr>
                </a:solidFill>
                <a:effectLst/>
              </a:rPr>
              <a:t>AED</a:t>
            </a:r>
          </a:p>
          <a:p>
            <a:pPr algn="ctr"/>
            <a:r>
              <a:rPr lang="en-US" sz="9600" b="1" dirty="0" smtClean="0">
                <a:ln w="22225">
                  <a:solidFill>
                    <a:schemeClr val="accent2"/>
                  </a:solidFill>
                  <a:prstDash val="solid"/>
                </a:ln>
                <a:solidFill>
                  <a:schemeClr val="accent2">
                    <a:lumMod val="40000"/>
                    <a:lumOff val="60000"/>
                  </a:schemeClr>
                </a:solidFill>
              </a:rPr>
              <a:t>Demonstration</a:t>
            </a:r>
            <a:endParaRPr lang="en-US" sz="9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0711194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100"/>
            <a:ext cx="9144000" cy="626869"/>
          </a:xfrm>
          <a:prstGeom prst="rect">
            <a:avLst/>
          </a:prstGeom>
        </p:spPr>
        <p:txBody>
          <a:bodyPr vert="horz" wrap="square" lIns="0" tIns="11206" rIns="0" bIns="0" rtlCol="0">
            <a:spAutoFit/>
          </a:bodyPr>
          <a:lstStyle/>
          <a:p>
            <a:pPr marL="11206" algn="ctr">
              <a:spcBef>
                <a:spcPts val="88"/>
              </a:spcBef>
            </a:pPr>
            <a:r>
              <a:rPr spc="-199" dirty="0">
                <a:solidFill>
                  <a:schemeClr val="bg1"/>
                </a:solidFill>
              </a:rPr>
              <a:t>Near</a:t>
            </a:r>
            <a:r>
              <a:rPr spc="-560" dirty="0">
                <a:solidFill>
                  <a:schemeClr val="bg1"/>
                </a:solidFill>
              </a:rPr>
              <a:t> </a:t>
            </a:r>
            <a:r>
              <a:rPr spc="-185" dirty="0">
                <a:solidFill>
                  <a:schemeClr val="bg1"/>
                </a:solidFill>
              </a:rPr>
              <a:t>Drowning</a:t>
            </a:r>
            <a:endParaRPr dirty="0">
              <a:solidFill>
                <a:schemeClr val="bg1"/>
              </a:solidFill>
            </a:endParaRPr>
          </a:p>
        </p:txBody>
      </p:sp>
      <p:sp>
        <p:nvSpPr>
          <p:cNvPr id="3" name="object 3"/>
          <p:cNvSpPr>
            <a:spLocks noChangeAspect="1"/>
          </p:cNvSpPr>
          <p:nvPr/>
        </p:nvSpPr>
        <p:spPr>
          <a:xfrm>
            <a:off x="1907704" y="1484784"/>
            <a:ext cx="5094103" cy="4309803"/>
          </a:xfrm>
          <a:prstGeom prst="rect">
            <a:avLst/>
          </a:prstGeom>
          <a:blipFill>
            <a:blip r:embed="rId2"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205868229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100"/>
            <a:ext cx="9144000" cy="626869"/>
          </a:xfrm>
          <a:prstGeom prst="rect">
            <a:avLst/>
          </a:prstGeom>
        </p:spPr>
        <p:txBody>
          <a:bodyPr vert="horz" wrap="square" lIns="0" tIns="11206" rIns="0" bIns="0" rtlCol="0">
            <a:spAutoFit/>
          </a:bodyPr>
          <a:lstStyle/>
          <a:p>
            <a:pPr marL="11206" algn="ctr">
              <a:spcBef>
                <a:spcPts val="88"/>
              </a:spcBef>
            </a:pPr>
            <a:r>
              <a:rPr spc="-154" dirty="0">
                <a:solidFill>
                  <a:schemeClr val="bg1"/>
                </a:solidFill>
              </a:rPr>
              <a:t>Be</a:t>
            </a:r>
            <a:r>
              <a:rPr spc="-322" dirty="0">
                <a:solidFill>
                  <a:schemeClr val="bg1"/>
                </a:solidFill>
              </a:rPr>
              <a:t> </a:t>
            </a:r>
            <a:r>
              <a:rPr spc="-229" dirty="0">
                <a:solidFill>
                  <a:schemeClr val="bg1"/>
                </a:solidFill>
              </a:rPr>
              <a:t>Safe</a:t>
            </a:r>
            <a:r>
              <a:rPr spc="-331" dirty="0">
                <a:solidFill>
                  <a:schemeClr val="bg1"/>
                </a:solidFill>
              </a:rPr>
              <a:t> </a:t>
            </a:r>
            <a:r>
              <a:rPr spc="552" dirty="0">
                <a:solidFill>
                  <a:schemeClr val="bg1"/>
                </a:solidFill>
              </a:rPr>
              <a:t>–</a:t>
            </a:r>
            <a:r>
              <a:rPr spc="-326" dirty="0">
                <a:solidFill>
                  <a:schemeClr val="bg1"/>
                </a:solidFill>
              </a:rPr>
              <a:t> </a:t>
            </a:r>
            <a:r>
              <a:rPr spc="-22" dirty="0">
                <a:solidFill>
                  <a:schemeClr val="bg1"/>
                </a:solidFill>
              </a:rPr>
              <a:t>Do</a:t>
            </a:r>
            <a:r>
              <a:rPr spc="-322" dirty="0">
                <a:solidFill>
                  <a:schemeClr val="bg1"/>
                </a:solidFill>
              </a:rPr>
              <a:t> </a:t>
            </a:r>
            <a:r>
              <a:rPr spc="-190" dirty="0">
                <a:solidFill>
                  <a:schemeClr val="bg1"/>
                </a:solidFill>
              </a:rPr>
              <a:t>It</a:t>
            </a:r>
            <a:r>
              <a:rPr spc="-322" dirty="0">
                <a:solidFill>
                  <a:schemeClr val="bg1"/>
                </a:solidFill>
              </a:rPr>
              <a:t> </a:t>
            </a:r>
            <a:r>
              <a:rPr spc="-176" dirty="0">
                <a:solidFill>
                  <a:schemeClr val="bg1"/>
                </a:solidFill>
              </a:rPr>
              <a:t>Smart</a:t>
            </a:r>
            <a:endParaRPr dirty="0">
              <a:solidFill>
                <a:schemeClr val="bg1"/>
              </a:solidFill>
            </a:endParaRPr>
          </a:p>
        </p:txBody>
      </p:sp>
      <p:sp>
        <p:nvSpPr>
          <p:cNvPr id="10" name="TextBox 9"/>
          <p:cNvSpPr txBox="1"/>
          <p:nvPr/>
        </p:nvSpPr>
        <p:spPr>
          <a:xfrm>
            <a:off x="539552" y="1628800"/>
            <a:ext cx="8208912"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tx1">
                    <a:lumMod val="75000"/>
                    <a:lumOff val="25000"/>
                  </a:schemeClr>
                </a:solidFill>
                <a:latin typeface="Arial" panose="020B0604020202020204" pitchFamily="34" charset="0"/>
                <a:cs typeface="Arial" panose="020B0604020202020204" pitchFamily="34" charset="0"/>
              </a:rPr>
              <a:t>Use “safe swim” procedures around any water activity.</a:t>
            </a:r>
          </a:p>
          <a:p>
            <a:pPr marL="342900" indent="-342900">
              <a:buFont typeface="Arial" panose="020B0604020202020204" pitchFamily="34" charset="0"/>
              <a:buChar char="•"/>
            </a:pPr>
            <a:r>
              <a:rPr lang="en-US" sz="2400" dirty="0" smtClean="0">
                <a:solidFill>
                  <a:schemeClr val="tx1">
                    <a:lumMod val="75000"/>
                    <a:lumOff val="25000"/>
                  </a:schemeClr>
                </a:solidFill>
                <a:latin typeface="Arial" panose="020B0604020202020204" pitchFamily="34" charset="0"/>
                <a:cs typeface="Arial" panose="020B0604020202020204" pitchFamily="34" charset="0"/>
              </a:rPr>
              <a:t>If you are involved with the rescue, use “reach, throw,     row, go”.</a:t>
            </a:r>
          </a:p>
          <a:p>
            <a:pPr marL="800100" lvl="1" indent="-342900">
              <a:buFont typeface="Arial" panose="020B0604020202020204" pitchFamily="34" charset="0"/>
              <a:buChar char="•"/>
            </a:pPr>
            <a:r>
              <a:rPr lang="en-US" sz="2000" dirty="0" smtClean="0">
                <a:solidFill>
                  <a:schemeClr val="tx1">
                    <a:lumMod val="75000"/>
                    <a:lumOff val="25000"/>
                  </a:schemeClr>
                </a:solidFill>
                <a:latin typeface="Arial" panose="020B0604020202020204" pitchFamily="34" charset="0"/>
                <a:cs typeface="Arial" panose="020B0604020202020204" pitchFamily="34" charset="0"/>
              </a:rPr>
              <a:t>Do not attempt a swimming rescue unless you are a trained       lifeguard.</a:t>
            </a:r>
          </a:p>
          <a:p>
            <a:pPr marL="342900" indent="-342900">
              <a:buFont typeface="Arial" panose="020B0604020202020204" pitchFamily="34" charset="0"/>
              <a:buChar char="•"/>
            </a:pPr>
            <a:r>
              <a:rPr lang="en-US" sz="2400" dirty="0" smtClean="0">
                <a:solidFill>
                  <a:schemeClr val="tx1">
                    <a:lumMod val="75000"/>
                    <a:lumOff val="25000"/>
                  </a:schemeClr>
                </a:solidFill>
                <a:latin typeface="Arial" panose="020B0604020202020204" pitchFamily="34" charset="0"/>
                <a:cs typeface="Arial" panose="020B0604020202020204" pitchFamily="34" charset="0"/>
              </a:rPr>
              <a:t>Remember, you can start rescue breathing in the water. Compressions can only be done out of the water.</a:t>
            </a:r>
          </a:p>
          <a:p>
            <a:pPr marL="342900" indent="-342900">
              <a:buFont typeface="Arial" panose="020B0604020202020204" pitchFamily="34" charset="0"/>
              <a:buChar char="•"/>
            </a:pPr>
            <a:r>
              <a:rPr lang="en-US" sz="2400" dirty="0" smtClean="0">
                <a:solidFill>
                  <a:schemeClr val="tx1">
                    <a:lumMod val="75000"/>
                    <a:lumOff val="25000"/>
                  </a:schemeClr>
                </a:solidFill>
                <a:latin typeface="Arial" panose="020B0604020202020204" pitchFamily="34" charset="0"/>
                <a:cs typeface="Arial" panose="020B0604020202020204" pitchFamily="34" charset="0"/>
              </a:rPr>
              <a:t>Start CPR if victim is not breathing.</a:t>
            </a:r>
          </a:p>
          <a:p>
            <a:pPr marL="342900" indent="-342900">
              <a:buFont typeface="Arial" panose="020B0604020202020204" pitchFamily="34" charset="0"/>
              <a:buChar char="•"/>
            </a:pPr>
            <a:r>
              <a:rPr lang="en-US" sz="2400" dirty="0" smtClean="0">
                <a:solidFill>
                  <a:schemeClr val="tx1">
                    <a:lumMod val="75000"/>
                    <a:lumOff val="25000"/>
                  </a:schemeClr>
                </a:solidFill>
                <a:latin typeface="Arial" panose="020B0604020202020204" pitchFamily="34" charset="0"/>
                <a:cs typeface="Arial" panose="020B0604020202020204" pitchFamily="34" charset="0"/>
              </a:rPr>
              <a:t>If victim is breathing and their heart is beating, roll on left side and monitor airway. They may vomit!</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02535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#8</a:t>
            </a:r>
            <a:endParaRPr lang="en-US" dirty="0"/>
          </a:p>
        </p:txBody>
      </p:sp>
      <p:sp>
        <p:nvSpPr>
          <p:cNvPr id="8" name="Content Placeholder 7"/>
          <p:cNvSpPr>
            <a:spLocks noGrp="1"/>
          </p:cNvSpPr>
          <p:nvPr>
            <p:ph idx="10"/>
          </p:nvPr>
        </p:nvSpPr>
        <p:spPr>
          <a:xfrm>
            <a:off x="1547664" y="1069514"/>
            <a:ext cx="7149480" cy="4923175"/>
          </a:xfrm>
        </p:spPr>
        <p:txBody>
          <a:bodyPr/>
          <a:lstStyle/>
          <a:p>
            <a:pPr lvl="0" eaLnBrk="0" fontAlgn="base" latinLnBrk="0" hangingPunct="0">
              <a:spcBef>
                <a:spcPct val="0"/>
              </a:spcBef>
              <a:spcAft>
                <a:spcPct val="0"/>
              </a:spcAft>
            </a:pPr>
            <a:r>
              <a:rPr lang="en-US" altLang="en-US" sz="2000" dirty="0">
                <a:latin typeface="Arial" panose="020B0604020202020204" pitchFamily="34" charset="0"/>
              </a:rPr>
              <a:t>Do the following: </a:t>
            </a:r>
          </a:p>
          <a:p>
            <a:pPr marL="914400" lvl="1" indent="-457200" eaLnBrk="0" fontAlgn="base" latinLnBrk="0" hangingPunct="0">
              <a:spcBef>
                <a:spcPct val="0"/>
              </a:spcBef>
              <a:spcAft>
                <a:spcPct val="0"/>
              </a:spcAft>
              <a:buFont typeface="+mj-lt"/>
              <a:buAutoNum type="alphaLcPeriod"/>
            </a:pPr>
            <a:r>
              <a:rPr lang="en-US" sz="2000" dirty="0">
                <a:solidFill>
                  <a:schemeClr val="tx1">
                    <a:lumMod val="75000"/>
                    <a:lumOff val="25000"/>
                  </a:schemeClr>
                </a:solidFill>
                <a:latin typeface="Arial" panose="020B0604020202020204" pitchFamily="34" charset="0"/>
                <a:cs typeface="Arial" panose="020B0604020202020204" pitchFamily="34" charset="0"/>
              </a:rPr>
              <a:t>Show the steps that need to be taken for someone who has a large open wound or cut that is not bleeding severely. </a:t>
            </a:r>
          </a:p>
          <a:p>
            <a:pPr marL="914400" lvl="1" indent="-457200" eaLnBrk="0" fontAlgn="base" latinLnBrk="0" hangingPunct="0">
              <a:spcBef>
                <a:spcPct val="0"/>
              </a:spcBef>
              <a:spcAft>
                <a:spcPct val="0"/>
              </a:spcAft>
              <a:buFont typeface="+mj-lt"/>
              <a:buAutoNum type="alphaLcPeriod"/>
            </a:pPr>
            <a:r>
              <a:rPr lang="en-US" sz="2000" dirty="0">
                <a:solidFill>
                  <a:schemeClr val="tx1">
                    <a:lumMod val="75000"/>
                    <a:lumOff val="25000"/>
                  </a:schemeClr>
                </a:solidFill>
                <a:latin typeface="Arial" panose="020B0604020202020204" pitchFamily="34" charset="0"/>
                <a:cs typeface="Arial" panose="020B0604020202020204" pitchFamily="34" charset="0"/>
              </a:rPr>
              <a:t>Show the steps that need to be taken for someone who has a large open wound or cut that is severely bleeding. </a:t>
            </a:r>
          </a:p>
          <a:p>
            <a:pPr marL="914400" lvl="1" indent="-457200" eaLnBrk="0" fontAlgn="base" latinLnBrk="0" hangingPunct="0">
              <a:spcBef>
                <a:spcPct val="0"/>
              </a:spcBef>
              <a:spcAft>
                <a:spcPct val="0"/>
              </a:spcAft>
              <a:buFont typeface="+mj-lt"/>
              <a:buAutoNum type="alphaLcPeriod"/>
            </a:pPr>
            <a:r>
              <a:rPr lang="en-US" sz="2000" dirty="0">
                <a:solidFill>
                  <a:schemeClr val="tx1">
                    <a:lumMod val="75000"/>
                    <a:lumOff val="25000"/>
                  </a:schemeClr>
                </a:solidFill>
                <a:latin typeface="Arial" panose="020B0604020202020204" pitchFamily="34" charset="0"/>
                <a:cs typeface="Arial" panose="020B0604020202020204" pitchFamily="34" charset="0"/>
              </a:rPr>
              <a:t>Explain when it is appropriate and not appropriate to use a tourniquet. List some of the benefits and dangers of the use of a tourniquet. </a:t>
            </a:r>
          </a:p>
          <a:p>
            <a:pPr marL="914400" lvl="1" indent="-457200" eaLnBrk="0" fontAlgn="base" latinLnBrk="0" hangingPunct="0">
              <a:spcBef>
                <a:spcPct val="0"/>
              </a:spcBef>
              <a:spcAft>
                <a:spcPct val="0"/>
              </a:spcAft>
              <a:buFont typeface="+mj-lt"/>
              <a:buAutoNum type="alphaLcPeriod"/>
            </a:pPr>
            <a:r>
              <a:rPr lang="en-US" sz="2000" dirty="0">
                <a:solidFill>
                  <a:schemeClr val="tx1">
                    <a:lumMod val="75000"/>
                    <a:lumOff val="25000"/>
                  </a:schemeClr>
                </a:solidFill>
                <a:latin typeface="Arial" panose="020B0604020202020204" pitchFamily="34" charset="0"/>
                <a:cs typeface="Arial" panose="020B0604020202020204" pitchFamily="34" charset="0"/>
              </a:rPr>
              <a:t>Demonstrate the application of a tourniquet without tightening it. </a:t>
            </a:r>
          </a:p>
          <a:p>
            <a:pPr marL="347663" indent="-347663" eaLnBrk="0" latinLnBrk="0" hangingPunct="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1152128" cy="1152128"/>
          </a:xfrm>
          <a:prstGeom prst="rect">
            <a:avLst/>
          </a:prstGeom>
        </p:spPr>
      </p:pic>
    </p:spTree>
    <p:extLst>
      <p:ext uri="{BB962C8B-B14F-4D97-AF65-F5344CB8AC3E}">
        <p14:creationId xmlns:p14="http://schemas.microsoft.com/office/powerpoint/2010/main" val="931301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467544" y="1278633"/>
            <a:ext cx="8280920"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mj-lt"/>
              <a:buAutoNum type="arabicPeriod" startAt="13"/>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Describe the symptoms, proper first-aid procedures, and possible prevention measures for the following conditions: </a:t>
            </a:r>
          </a:p>
          <a:p>
            <a:pPr marL="914400" lvl="1" indent="-457200" eaLnBrk="0" fontAlgn="base" latinLnBrk="0" hangingPunct="0">
              <a:spcBef>
                <a:spcPct val="0"/>
              </a:spcBef>
              <a:spcAft>
                <a:spcPct val="0"/>
              </a:spcAft>
              <a:buFont typeface="+mj-lt"/>
              <a:buAutoNum type="alphaL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Concussion </a:t>
            </a:r>
          </a:p>
          <a:p>
            <a:pPr marL="914400" lvl="1" indent="-457200" eaLnBrk="0" fontAlgn="base" latinLnBrk="0" hangingPunct="0">
              <a:spcBef>
                <a:spcPct val="0"/>
              </a:spcBef>
              <a:spcAft>
                <a:spcPct val="0"/>
              </a:spcAft>
              <a:buFont typeface="+mj-lt"/>
              <a:buAutoNum type="alphaLcPeriod"/>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cs typeface="Arial" panose="020B0604020202020204" pitchFamily="34" charset="0"/>
              </a:rPr>
              <a:t>Anaphylaxis/allergic reactions </a:t>
            </a:r>
          </a:p>
          <a:p>
            <a:pPr marL="914400" lvl="1" indent="-457200" eaLnBrk="0" fontAlgn="base" latinLnBrk="0" hangingPunct="0">
              <a:spcBef>
                <a:spcPct val="0"/>
              </a:spcBef>
              <a:spcAft>
                <a:spcPct val="0"/>
              </a:spcAft>
              <a:buFont typeface="+mj-lt"/>
              <a:buAutoNum type="alphaL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Asthmatic </a:t>
            </a:r>
            <a:r>
              <a:rPr lang="en-US" sz="2000" dirty="0">
                <a:solidFill>
                  <a:schemeClr val="tx1">
                    <a:lumMod val="75000"/>
                    <a:lumOff val="25000"/>
                  </a:schemeClr>
                </a:solidFill>
                <a:latin typeface="Arial" panose="020B0604020202020204" pitchFamily="34" charset="0"/>
                <a:cs typeface="Arial" panose="020B0604020202020204" pitchFamily="34" charset="0"/>
              </a:rPr>
              <a:t>attack</a:t>
            </a:r>
            <a:endPar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cs typeface="Arial" panose="020B0604020202020204" pitchFamily="34" charset="0"/>
            </a:endParaRP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Bruises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Sprains or strains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Hypothermia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Frostbite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Burns - first, second, and third degree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Convulsions/seizures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Dehydration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Muscle cramps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Heat exhaustion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Heat stroke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Abdominal pain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rPr>
              <a:t>Broken, chipped, or loosened tooth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object 2"/>
          <p:cNvSpPr txBox="1">
            <a:spLocks noGrp="1"/>
          </p:cNvSpPr>
          <p:nvPr>
            <p:ph type="title"/>
          </p:nvPr>
        </p:nvSpPr>
        <p:spPr>
          <a:xfrm>
            <a:off x="179512" y="269161"/>
            <a:ext cx="8964488" cy="564748"/>
          </a:xfrm>
          <a:prstGeom prst="rect">
            <a:avLst/>
          </a:prstGeom>
        </p:spPr>
        <p:txBody>
          <a:bodyPr vert="horz" wrap="square" lIns="0" tIns="10646" rIns="0" bIns="0" rtlCol="0">
            <a:spAutoFit/>
          </a:bodyPr>
          <a:lstStyle/>
          <a:p>
            <a:pPr marL="11206">
              <a:spcBef>
                <a:spcPts val="84"/>
              </a:spcBef>
            </a:pPr>
            <a:r>
              <a:rPr lang="en-US" sz="3600" spc="-49" dirty="0" smtClean="0">
                <a:solidFill>
                  <a:schemeClr val="bg1"/>
                </a:solidFill>
              </a:rPr>
              <a:t>First Aid </a:t>
            </a:r>
            <a:r>
              <a:rPr sz="3600" spc="-49" dirty="0" smtClean="0">
                <a:solidFill>
                  <a:schemeClr val="bg1"/>
                </a:solidFill>
              </a:rPr>
              <a:t>Merit </a:t>
            </a:r>
            <a:r>
              <a:rPr sz="3600" spc="-150" dirty="0">
                <a:solidFill>
                  <a:schemeClr val="bg1"/>
                </a:solidFill>
              </a:rPr>
              <a:t>Badge</a:t>
            </a:r>
            <a:r>
              <a:rPr sz="3600" spc="-547" dirty="0">
                <a:solidFill>
                  <a:schemeClr val="bg1"/>
                </a:solidFill>
              </a:rPr>
              <a:t> </a:t>
            </a:r>
            <a:r>
              <a:rPr sz="3600" spc="-168" dirty="0">
                <a:solidFill>
                  <a:schemeClr val="bg1"/>
                </a:solidFill>
              </a:rPr>
              <a:t>Requirements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352" y="0"/>
            <a:ext cx="1080120" cy="1080120"/>
          </a:xfrm>
          <a:prstGeom prst="rect">
            <a:avLst/>
          </a:prstGeom>
        </p:spPr>
      </p:pic>
    </p:spTree>
    <p:extLst>
      <p:ext uri="{BB962C8B-B14F-4D97-AF65-F5344CB8AC3E}">
        <p14:creationId xmlns:p14="http://schemas.microsoft.com/office/powerpoint/2010/main" val="38323457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94" dirty="0" smtClean="0">
                <a:solidFill>
                  <a:schemeClr val="bg1"/>
                </a:solidFill>
              </a:rPr>
              <a:t>Nonbleeding Wounds</a:t>
            </a:r>
            <a:endParaRPr lang="en-US" dirty="0"/>
          </a:p>
        </p:txBody>
      </p:sp>
      <p:sp>
        <p:nvSpPr>
          <p:cNvPr id="4" name="Content Placeholder 3"/>
          <p:cNvSpPr>
            <a:spLocks noGrp="1"/>
          </p:cNvSpPr>
          <p:nvPr>
            <p:ph idx="10"/>
          </p:nvPr>
        </p:nvSpPr>
        <p:spPr>
          <a:xfrm>
            <a:off x="-7968" y="1412776"/>
            <a:ext cx="4940008" cy="4392488"/>
          </a:xfrm>
        </p:spPr>
        <p:txBody>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If the cut is not bleeding or you were able to stop the bleeding:</a:t>
            </a:r>
            <a:endParaRPr lang="en-US" sz="2000" dirty="0">
              <a:latin typeface="Arial" panose="020B0604020202020204" pitchFamily="34" charset="0"/>
              <a:cs typeface="Arial" panose="020B0604020202020204" pitchFamily="34" charset="0"/>
            </a:endParaRPr>
          </a:p>
          <a:p>
            <a:pPr lvl="1" eaLnBrk="0" latinLnBrk="0" hangingPunct="0"/>
            <a:r>
              <a:rPr lang="en-US" sz="2000" dirty="0">
                <a:solidFill>
                  <a:schemeClr val="tx1">
                    <a:lumMod val="75000"/>
                    <a:lumOff val="25000"/>
                  </a:schemeClr>
                </a:solidFill>
                <a:latin typeface="Arial" panose="020B0604020202020204" pitchFamily="34" charset="0"/>
                <a:cs typeface="Arial" panose="020B0604020202020204" pitchFamily="34" charset="0"/>
              </a:rPr>
              <a:t>Wash your hands first and wear gloves if available.</a:t>
            </a:r>
          </a:p>
          <a:p>
            <a:pPr lvl="1" eaLnBrk="0" latinLnBrk="0" hangingPunct="0"/>
            <a:r>
              <a:rPr lang="en-US" sz="2000" dirty="0" smtClean="0">
                <a:solidFill>
                  <a:schemeClr val="tx1">
                    <a:lumMod val="75000"/>
                    <a:lumOff val="25000"/>
                  </a:schemeClr>
                </a:solidFill>
                <a:latin typeface="Arial" panose="020B0604020202020204" pitchFamily="34" charset="0"/>
                <a:cs typeface="Arial" panose="020B0604020202020204" pitchFamily="34" charset="0"/>
              </a:rPr>
              <a:t>Rinse </a:t>
            </a:r>
            <a:r>
              <a:rPr lang="en-US" sz="2000" dirty="0">
                <a:solidFill>
                  <a:schemeClr val="tx1">
                    <a:lumMod val="75000"/>
                    <a:lumOff val="25000"/>
                  </a:schemeClr>
                </a:solidFill>
                <a:latin typeface="Arial" panose="020B0604020202020204" pitchFamily="34" charset="0"/>
                <a:cs typeface="Arial" panose="020B0604020202020204" pitchFamily="34" charset="0"/>
              </a:rPr>
              <a:t>the cut well with water to clean out dirt and debris.</a:t>
            </a:r>
          </a:p>
          <a:p>
            <a:pPr lvl="1" eaLnBrk="0" latinLnBrk="0" hangingPunct="0"/>
            <a:r>
              <a:rPr lang="en-US" sz="2000" dirty="0">
                <a:solidFill>
                  <a:schemeClr val="tx1">
                    <a:lumMod val="75000"/>
                    <a:lumOff val="25000"/>
                  </a:schemeClr>
                </a:solidFill>
                <a:latin typeface="Arial" panose="020B0604020202020204" pitchFamily="34" charset="0"/>
                <a:cs typeface="Arial" panose="020B0604020202020204" pitchFamily="34" charset="0"/>
              </a:rPr>
              <a:t>Wash the skin around the cut with a mild soap and rinse </a:t>
            </a:r>
            <a:r>
              <a:rPr lang="en-US" sz="2000" dirty="0" smtClean="0">
                <a:solidFill>
                  <a:schemeClr val="tx1">
                    <a:lumMod val="75000"/>
                    <a:lumOff val="25000"/>
                  </a:schemeClr>
                </a:solidFill>
                <a:latin typeface="Arial" panose="020B0604020202020204" pitchFamily="34" charset="0"/>
                <a:cs typeface="Arial" panose="020B0604020202020204" pitchFamily="34" charset="0"/>
              </a:rPr>
              <a:t>well.</a:t>
            </a:r>
          </a:p>
          <a:p>
            <a:pPr lvl="1" eaLnBrk="0" latinLnBrk="0" hangingPunct="0"/>
            <a:r>
              <a:rPr lang="en-US" sz="2000" dirty="0" smtClean="0">
                <a:solidFill>
                  <a:schemeClr val="tx1">
                    <a:lumMod val="75000"/>
                    <a:lumOff val="25000"/>
                  </a:schemeClr>
                </a:solidFill>
                <a:latin typeface="Arial" panose="020B0604020202020204" pitchFamily="34" charset="0"/>
                <a:cs typeface="Arial" panose="020B0604020202020204" pitchFamily="34" charset="0"/>
              </a:rPr>
              <a:t>Cover </a:t>
            </a:r>
            <a:r>
              <a:rPr lang="en-US" sz="2000" dirty="0">
                <a:solidFill>
                  <a:schemeClr val="tx1">
                    <a:lumMod val="75000"/>
                    <a:lumOff val="25000"/>
                  </a:schemeClr>
                </a:solidFill>
                <a:latin typeface="Arial" panose="020B0604020202020204" pitchFamily="34" charset="0"/>
                <a:cs typeface="Arial" panose="020B0604020202020204" pitchFamily="34" charset="0"/>
              </a:rPr>
              <a:t>the wound with a clean bandage or clean gauze and tape.</a:t>
            </a:r>
          </a:p>
          <a:p>
            <a:pPr lvl="1" eaLnBrk="0" latinLnBrk="0" hangingPunct="0"/>
            <a:r>
              <a:rPr lang="en-US" sz="2000" dirty="0">
                <a:solidFill>
                  <a:schemeClr val="tx1">
                    <a:lumMod val="75000"/>
                    <a:lumOff val="25000"/>
                  </a:schemeClr>
                </a:solidFill>
                <a:latin typeface="Arial" panose="020B0604020202020204" pitchFamily="34" charset="0"/>
                <a:cs typeface="Arial" panose="020B0604020202020204" pitchFamily="34" charset="0"/>
              </a:rPr>
              <a:t>Change the bandage each day or any time it gets wet.</a:t>
            </a:r>
          </a:p>
          <a:p>
            <a:endParaRPr lang="en-US" sz="2000" dirty="0">
              <a:latin typeface="Arial" panose="020B0604020202020204" pitchFamily="34" charset="0"/>
              <a:cs typeface="Arial" panose="020B0604020202020204" pitchFamily="34" charset="0"/>
            </a:endParaRPr>
          </a:p>
        </p:txBody>
      </p:sp>
      <p:sp>
        <p:nvSpPr>
          <p:cNvPr id="5" name="object 5"/>
          <p:cNvSpPr/>
          <p:nvPr/>
        </p:nvSpPr>
        <p:spPr>
          <a:xfrm>
            <a:off x="4932040" y="1556792"/>
            <a:ext cx="3888432" cy="2592288"/>
          </a:xfrm>
          <a:prstGeom prst="rect">
            <a:avLst/>
          </a:prstGeom>
          <a:blipFill>
            <a:blip r:embed="rId2"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29171824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100"/>
            <a:ext cx="9144000" cy="626869"/>
          </a:xfrm>
          <a:prstGeom prst="rect">
            <a:avLst/>
          </a:prstGeom>
        </p:spPr>
        <p:txBody>
          <a:bodyPr vert="horz" wrap="square" lIns="0" tIns="11206" rIns="0" bIns="0" rtlCol="0">
            <a:spAutoFit/>
          </a:bodyPr>
          <a:lstStyle/>
          <a:p>
            <a:pPr marL="11206" algn="ctr">
              <a:spcBef>
                <a:spcPts val="88"/>
              </a:spcBef>
            </a:pPr>
            <a:r>
              <a:rPr spc="-194" dirty="0">
                <a:solidFill>
                  <a:schemeClr val="bg1"/>
                </a:solidFill>
              </a:rPr>
              <a:t>Bleeding</a:t>
            </a:r>
            <a:r>
              <a:rPr spc="-410" dirty="0">
                <a:solidFill>
                  <a:schemeClr val="bg1"/>
                </a:solidFill>
              </a:rPr>
              <a:t> </a:t>
            </a:r>
            <a:r>
              <a:rPr spc="-207" dirty="0">
                <a:solidFill>
                  <a:schemeClr val="bg1"/>
                </a:solidFill>
              </a:rPr>
              <a:t>Control</a:t>
            </a:r>
            <a:endParaRPr dirty="0">
              <a:solidFill>
                <a:schemeClr val="bg1"/>
              </a:solidFill>
            </a:endParaRPr>
          </a:p>
        </p:txBody>
      </p:sp>
      <p:sp>
        <p:nvSpPr>
          <p:cNvPr id="8" name="Content Placeholder 7"/>
          <p:cNvSpPr>
            <a:spLocks noGrp="1"/>
          </p:cNvSpPr>
          <p:nvPr>
            <p:ph idx="10"/>
          </p:nvPr>
        </p:nvSpPr>
        <p:spPr>
          <a:xfrm>
            <a:off x="0" y="1844824"/>
            <a:ext cx="4572000" cy="4032448"/>
          </a:xfrm>
        </p:spPr>
        <p:txBody>
          <a:bodyPr/>
          <a:lstStyle/>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The best method to control bleeding is direct pressure.</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Elevation above the heart  will also help slow bleeding.</a:t>
            </a:r>
            <a:endParaRPr lang="en-US"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844824"/>
            <a:ext cx="4243329" cy="2376264"/>
          </a:xfrm>
          <a:prstGeom prst="rect">
            <a:avLst/>
          </a:prstGeom>
        </p:spPr>
      </p:pic>
    </p:spTree>
    <p:extLst>
      <p:ext uri="{BB962C8B-B14F-4D97-AF65-F5344CB8AC3E}">
        <p14:creationId xmlns:p14="http://schemas.microsoft.com/office/powerpoint/2010/main" val="14480101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984863" y="6117067"/>
            <a:ext cx="136151" cy="128240"/>
          </a:xfrm>
          <a:prstGeom prst="rect">
            <a:avLst/>
          </a:prstGeom>
        </p:spPr>
        <p:txBody>
          <a:bodyPr vert="horz" wrap="square" lIns="0" tIns="0" rIns="0" bIns="0" rtlCol="0">
            <a:spAutoFit/>
          </a:bodyPr>
          <a:lstStyle/>
          <a:p>
            <a:pPr>
              <a:lnSpc>
                <a:spcPts val="1006"/>
              </a:lnSpc>
            </a:pPr>
            <a:r>
              <a:rPr sz="1059" spc="-26" dirty="0">
                <a:solidFill>
                  <a:srgbClr val="898989"/>
                </a:solidFill>
                <a:latin typeface="Trebuchet MS"/>
                <a:cs typeface="Trebuchet MS"/>
              </a:rPr>
              <a:t>56</a:t>
            </a:r>
            <a:endParaRPr sz="1059" dirty="0">
              <a:latin typeface="Trebuchet MS"/>
              <a:cs typeface="Trebuchet MS"/>
            </a:endParaRPr>
          </a:p>
        </p:txBody>
      </p:sp>
      <p:sp>
        <p:nvSpPr>
          <p:cNvPr id="3" name="object 3"/>
          <p:cNvSpPr/>
          <p:nvPr/>
        </p:nvSpPr>
        <p:spPr>
          <a:xfrm>
            <a:off x="537883" y="403412"/>
            <a:ext cx="8068235" cy="6051176"/>
          </a:xfrm>
          <a:prstGeom prst="rect">
            <a:avLst/>
          </a:prstGeom>
          <a:blipFill>
            <a:blip r:embed="rId3" cstate="print"/>
            <a:stretch>
              <a:fillRect/>
            </a:stretch>
          </a:blipFill>
        </p:spPr>
        <p:txBody>
          <a:bodyPr wrap="square" lIns="0" tIns="0" rIns="0" bIns="0" rtlCol="0"/>
          <a:lstStyle/>
          <a:p>
            <a:endParaRPr sz="1588" dirty="0"/>
          </a:p>
        </p:txBody>
      </p:sp>
      <p:sp>
        <p:nvSpPr>
          <p:cNvPr id="4" name="object 4"/>
          <p:cNvSpPr txBox="1">
            <a:spLocks noGrp="1"/>
          </p:cNvSpPr>
          <p:nvPr>
            <p:ph type="title" idx="4294967295"/>
          </p:nvPr>
        </p:nvSpPr>
        <p:spPr>
          <a:xfrm>
            <a:off x="1043608" y="548680"/>
            <a:ext cx="4680520" cy="652893"/>
          </a:xfrm>
          <a:prstGeom prst="rect">
            <a:avLst/>
          </a:prstGeom>
          <a:noFill/>
        </p:spPr>
        <p:txBody>
          <a:bodyPr vert="horz" wrap="square" lIns="0" tIns="36979" rIns="0" bIns="0" rtlCol="0">
            <a:spAutoFit/>
          </a:bodyPr>
          <a:lstStyle/>
          <a:p>
            <a:pPr marL="240379">
              <a:spcBef>
                <a:spcPts val="291"/>
              </a:spcBef>
            </a:pPr>
            <a:r>
              <a:rPr spc="-9" dirty="0">
                <a:solidFill>
                  <a:schemeClr val="bg1"/>
                </a:solidFill>
                <a:latin typeface="Tahoma"/>
                <a:cs typeface="Tahoma"/>
              </a:rPr>
              <a:t>Direct Pressure</a:t>
            </a:r>
          </a:p>
        </p:txBody>
      </p:sp>
      <p:sp>
        <p:nvSpPr>
          <p:cNvPr id="5" name="object 5"/>
          <p:cNvSpPr>
            <a:spLocks noChangeAspect="1"/>
          </p:cNvSpPr>
          <p:nvPr/>
        </p:nvSpPr>
        <p:spPr>
          <a:xfrm>
            <a:off x="869276" y="3933055"/>
            <a:ext cx="2311537" cy="2184011"/>
          </a:xfrm>
          <a:custGeom>
            <a:avLst/>
            <a:gdLst/>
            <a:ahLst/>
            <a:cxnLst/>
            <a:rect l="l" t="t" r="r" b="b"/>
            <a:pathLst>
              <a:path w="3276600" h="2895600">
                <a:moveTo>
                  <a:pt x="3276600" y="1447799"/>
                </a:moveTo>
                <a:lnTo>
                  <a:pt x="3275820" y="1402718"/>
                </a:lnTo>
                <a:lnTo>
                  <a:pt x="3273498" y="1357980"/>
                </a:lnTo>
                <a:lnTo>
                  <a:pt x="3269655" y="1313603"/>
                </a:lnTo>
                <a:lnTo>
                  <a:pt x="3264314" y="1269609"/>
                </a:lnTo>
                <a:lnTo>
                  <a:pt x="3257498" y="1226018"/>
                </a:lnTo>
                <a:lnTo>
                  <a:pt x="3249229" y="1182849"/>
                </a:lnTo>
                <a:lnTo>
                  <a:pt x="3239530" y="1140123"/>
                </a:lnTo>
                <a:lnTo>
                  <a:pt x="3228423" y="1097859"/>
                </a:lnTo>
                <a:lnTo>
                  <a:pt x="3215932" y="1056078"/>
                </a:lnTo>
                <a:lnTo>
                  <a:pt x="3202078" y="1014800"/>
                </a:lnTo>
                <a:lnTo>
                  <a:pt x="3186884" y="974044"/>
                </a:lnTo>
                <a:lnTo>
                  <a:pt x="3170373" y="933832"/>
                </a:lnTo>
                <a:lnTo>
                  <a:pt x="3152568" y="894182"/>
                </a:lnTo>
                <a:lnTo>
                  <a:pt x="3133490" y="855115"/>
                </a:lnTo>
                <a:lnTo>
                  <a:pt x="3113164" y="816652"/>
                </a:lnTo>
                <a:lnTo>
                  <a:pt x="3091610" y="778811"/>
                </a:lnTo>
                <a:lnTo>
                  <a:pt x="3068853" y="741614"/>
                </a:lnTo>
                <a:lnTo>
                  <a:pt x="3044913" y="705079"/>
                </a:lnTo>
                <a:lnTo>
                  <a:pt x="3019815" y="669228"/>
                </a:lnTo>
                <a:lnTo>
                  <a:pt x="2993581" y="634081"/>
                </a:lnTo>
                <a:lnTo>
                  <a:pt x="2966233" y="599656"/>
                </a:lnTo>
                <a:lnTo>
                  <a:pt x="2937794" y="565975"/>
                </a:lnTo>
                <a:lnTo>
                  <a:pt x="2908286" y="533058"/>
                </a:lnTo>
                <a:lnTo>
                  <a:pt x="2877732" y="500924"/>
                </a:lnTo>
                <a:lnTo>
                  <a:pt x="2846155" y="469593"/>
                </a:lnTo>
                <a:lnTo>
                  <a:pt x="2813578" y="439086"/>
                </a:lnTo>
                <a:lnTo>
                  <a:pt x="2780022" y="409423"/>
                </a:lnTo>
                <a:lnTo>
                  <a:pt x="2745510" y="380623"/>
                </a:lnTo>
                <a:lnTo>
                  <a:pt x="2710066" y="352708"/>
                </a:lnTo>
                <a:lnTo>
                  <a:pt x="2673712" y="325696"/>
                </a:lnTo>
                <a:lnTo>
                  <a:pt x="2636469" y="299608"/>
                </a:lnTo>
                <a:lnTo>
                  <a:pt x="2598362" y="274463"/>
                </a:lnTo>
                <a:lnTo>
                  <a:pt x="2559412" y="250283"/>
                </a:lnTo>
                <a:lnTo>
                  <a:pt x="2519643" y="227087"/>
                </a:lnTo>
                <a:lnTo>
                  <a:pt x="2479076" y="204895"/>
                </a:lnTo>
                <a:lnTo>
                  <a:pt x="2437734" y="183727"/>
                </a:lnTo>
                <a:lnTo>
                  <a:pt x="2395640" y="163604"/>
                </a:lnTo>
                <a:lnTo>
                  <a:pt x="2352817" y="144544"/>
                </a:lnTo>
                <a:lnTo>
                  <a:pt x="2309287" y="126569"/>
                </a:lnTo>
                <a:lnTo>
                  <a:pt x="2265072" y="109698"/>
                </a:lnTo>
                <a:lnTo>
                  <a:pt x="2220196" y="93952"/>
                </a:lnTo>
                <a:lnTo>
                  <a:pt x="2174681" y="79350"/>
                </a:lnTo>
                <a:lnTo>
                  <a:pt x="2128549" y="65913"/>
                </a:lnTo>
                <a:lnTo>
                  <a:pt x="2081824" y="53660"/>
                </a:lnTo>
                <a:lnTo>
                  <a:pt x="2034527" y="42612"/>
                </a:lnTo>
                <a:lnTo>
                  <a:pt x="1986682" y="32788"/>
                </a:lnTo>
                <a:lnTo>
                  <a:pt x="1938310" y="24210"/>
                </a:lnTo>
                <a:lnTo>
                  <a:pt x="1889435" y="16896"/>
                </a:lnTo>
                <a:lnTo>
                  <a:pt x="1840079" y="10866"/>
                </a:lnTo>
                <a:lnTo>
                  <a:pt x="1790265" y="6142"/>
                </a:lnTo>
                <a:lnTo>
                  <a:pt x="1740015" y="2743"/>
                </a:lnTo>
                <a:lnTo>
                  <a:pt x="1689353" y="689"/>
                </a:lnTo>
                <a:lnTo>
                  <a:pt x="1638300" y="0"/>
                </a:lnTo>
                <a:lnTo>
                  <a:pt x="1587288" y="689"/>
                </a:lnTo>
                <a:lnTo>
                  <a:pt x="1536663" y="2743"/>
                </a:lnTo>
                <a:lnTo>
                  <a:pt x="1486449" y="6142"/>
                </a:lnTo>
                <a:lnTo>
                  <a:pt x="1436667" y="10866"/>
                </a:lnTo>
                <a:lnTo>
                  <a:pt x="1387341" y="16896"/>
                </a:lnTo>
                <a:lnTo>
                  <a:pt x="1338492" y="24210"/>
                </a:lnTo>
                <a:lnTo>
                  <a:pt x="1290145" y="32788"/>
                </a:lnTo>
                <a:lnTo>
                  <a:pt x="1242321" y="42612"/>
                </a:lnTo>
                <a:lnTo>
                  <a:pt x="1195043" y="53660"/>
                </a:lnTo>
                <a:lnTo>
                  <a:pt x="1148334" y="65913"/>
                </a:lnTo>
                <a:lnTo>
                  <a:pt x="1102216" y="79350"/>
                </a:lnTo>
                <a:lnTo>
                  <a:pt x="1056713" y="93952"/>
                </a:lnTo>
                <a:lnTo>
                  <a:pt x="1011846" y="109698"/>
                </a:lnTo>
                <a:lnTo>
                  <a:pt x="967639" y="126569"/>
                </a:lnTo>
                <a:lnTo>
                  <a:pt x="924115" y="144544"/>
                </a:lnTo>
                <a:lnTo>
                  <a:pt x="881295" y="163604"/>
                </a:lnTo>
                <a:lnTo>
                  <a:pt x="839203" y="183727"/>
                </a:lnTo>
                <a:lnTo>
                  <a:pt x="797862" y="204895"/>
                </a:lnTo>
                <a:lnTo>
                  <a:pt x="757294" y="227087"/>
                </a:lnTo>
                <a:lnTo>
                  <a:pt x="717521" y="250283"/>
                </a:lnTo>
                <a:lnTo>
                  <a:pt x="678567" y="274463"/>
                </a:lnTo>
                <a:lnTo>
                  <a:pt x="640454" y="299608"/>
                </a:lnTo>
                <a:lnTo>
                  <a:pt x="603205" y="325696"/>
                </a:lnTo>
                <a:lnTo>
                  <a:pt x="566843" y="352708"/>
                </a:lnTo>
                <a:lnTo>
                  <a:pt x="531390" y="380623"/>
                </a:lnTo>
                <a:lnTo>
                  <a:pt x="496868" y="409423"/>
                </a:lnTo>
                <a:lnTo>
                  <a:pt x="463302" y="439086"/>
                </a:lnTo>
                <a:lnTo>
                  <a:pt x="430712" y="469593"/>
                </a:lnTo>
                <a:lnTo>
                  <a:pt x="399123" y="500924"/>
                </a:lnTo>
                <a:lnTo>
                  <a:pt x="368557" y="533058"/>
                </a:lnTo>
                <a:lnTo>
                  <a:pt x="339036" y="565975"/>
                </a:lnTo>
                <a:lnTo>
                  <a:pt x="310583" y="599656"/>
                </a:lnTo>
                <a:lnTo>
                  <a:pt x="283221" y="634081"/>
                </a:lnTo>
                <a:lnTo>
                  <a:pt x="256972" y="669228"/>
                </a:lnTo>
                <a:lnTo>
                  <a:pt x="231860" y="705079"/>
                </a:lnTo>
                <a:lnTo>
                  <a:pt x="207906" y="741614"/>
                </a:lnTo>
                <a:lnTo>
                  <a:pt x="185134" y="778811"/>
                </a:lnTo>
                <a:lnTo>
                  <a:pt x="163567" y="816652"/>
                </a:lnTo>
                <a:lnTo>
                  <a:pt x="143226" y="855115"/>
                </a:lnTo>
                <a:lnTo>
                  <a:pt x="124135" y="894182"/>
                </a:lnTo>
                <a:lnTo>
                  <a:pt x="106316" y="933832"/>
                </a:lnTo>
                <a:lnTo>
                  <a:pt x="89793" y="974044"/>
                </a:lnTo>
                <a:lnTo>
                  <a:pt x="74587" y="1014800"/>
                </a:lnTo>
                <a:lnTo>
                  <a:pt x="60722" y="1056078"/>
                </a:lnTo>
                <a:lnTo>
                  <a:pt x="48220" y="1097859"/>
                </a:lnTo>
                <a:lnTo>
                  <a:pt x="37104" y="1140123"/>
                </a:lnTo>
                <a:lnTo>
                  <a:pt x="27396" y="1182849"/>
                </a:lnTo>
                <a:lnTo>
                  <a:pt x="19119" y="1226018"/>
                </a:lnTo>
                <a:lnTo>
                  <a:pt x="12297" y="1269609"/>
                </a:lnTo>
                <a:lnTo>
                  <a:pt x="6951" y="1313603"/>
                </a:lnTo>
                <a:lnTo>
                  <a:pt x="3104" y="1357980"/>
                </a:lnTo>
                <a:lnTo>
                  <a:pt x="779" y="1402718"/>
                </a:lnTo>
                <a:lnTo>
                  <a:pt x="0" y="1447800"/>
                </a:lnTo>
                <a:lnTo>
                  <a:pt x="779" y="1492922"/>
                </a:lnTo>
                <a:lnTo>
                  <a:pt x="3104" y="1537699"/>
                </a:lnTo>
                <a:lnTo>
                  <a:pt x="6951" y="1582111"/>
                </a:lnTo>
                <a:lnTo>
                  <a:pt x="12297" y="1626137"/>
                </a:lnTo>
                <a:lnTo>
                  <a:pt x="19119" y="1669758"/>
                </a:lnTo>
                <a:lnTo>
                  <a:pt x="27396" y="1712954"/>
                </a:lnTo>
                <a:lnTo>
                  <a:pt x="37104" y="1755704"/>
                </a:lnTo>
                <a:lnTo>
                  <a:pt x="48220" y="1797989"/>
                </a:lnTo>
                <a:lnTo>
                  <a:pt x="60722" y="1839789"/>
                </a:lnTo>
                <a:lnTo>
                  <a:pt x="74587" y="1881083"/>
                </a:lnTo>
                <a:lnTo>
                  <a:pt x="89793" y="1921853"/>
                </a:lnTo>
                <a:lnTo>
                  <a:pt x="106316" y="1962077"/>
                </a:lnTo>
                <a:lnTo>
                  <a:pt x="124135" y="2001736"/>
                </a:lnTo>
                <a:lnTo>
                  <a:pt x="143226" y="2040811"/>
                </a:lnTo>
                <a:lnTo>
                  <a:pt x="163567" y="2079280"/>
                </a:lnTo>
                <a:lnTo>
                  <a:pt x="185134" y="2117124"/>
                </a:lnTo>
                <a:lnTo>
                  <a:pt x="207906" y="2154324"/>
                </a:lnTo>
                <a:lnTo>
                  <a:pt x="231860" y="2190858"/>
                </a:lnTo>
                <a:lnTo>
                  <a:pt x="256972" y="2226708"/>
                </a:lnTo>
                <a:lnTo>
                  <a:pt x="283221" y="2261853"/>
                </a:lnTo>
                <a:lnTo>
                  <a:pt x="310583" y="2296273"/>
                </a:lnTo>
                <a:lnTo>
                  <a:pt x="339036" y="2329948"/>
                </a:lnTo>
                <a:lnTo>
                  <a:pt x="368557" y="2362859"/>
                </a:lnTo>
                <a:lnTo>
                  <a:pt x="399123" y="2394985"/>
                </a:lnTo>
                <a:lnTo>
                  <a:pt x="430712" y="2426307"/>
                </a:lnTo>
                <a:lnTo>
                  <a:pt x="463302" y="2456804"/>
                </a:lnTo>
                <a:lnTo>
                  <a:pt x="496868" y="2486456"/>
                </a:lnTo>
                <a:lnTo>
                  <a:pt x="531390" y="2515244"/>
                </a:lnTo>
                <a:lnTo>
                  <a:pt x="566843" y="2543148"/>
                </a:lnTo>
                <a:lnTo>
                  <a:pt x="603205" y="2570147"/>
                </a:lnTo>
                <a:lnTo>
                  <a:pt x="640454" y="2596222"/>
                </a:lnTo>
                <a:lnTo>
                  <a:pt x="678567" y="2621352"/>
                </a:lnTo>
                <a:lnTo>
                  <a:pt x="717521" y="2645518"/>
                </a:lnTo>
                <a:lnTo>
                  <a:pt x="757294" y="2668700"/>
                </a:lnTo>
                <a:lnTo>
                  <a:pt x="797862" y="2690878"/>
                </a:lnTo>
                <a:lnTo>
                  <a:pt x="839203" y="2712031"/>
                </a:lnTo>
                <a:lnTo>
                  <a:pt x="881295" y="2732141"/>
                </a:lnTo>
                <a:lnTo>
                  <a:pt x="924115" y="2751186"/>
                </a:lnTo>
                <a:lnTo>
                  <a:pt x="967639" y="2769147"/>
                </a:lnTo>
                <a:lnTo>
                  <a:pt x="1011846" y="2786005"/>
                </a:lnTo>
                <a:lnTo>
                  <a:pt x="1056713" y="2801738"/>
                </a:lnTo>
                <a:lnTo>
                  <a:pt x="1102216" y="2816327"/>
                </a:lnTo>
                <a:lnTo>
                  <a:pt x="1148334" y="2829752"/>
                </a:lnTo>
                <a:lnTo>
                  <a:pt x="1195043" y="2841994"/>
                </a:lnTo>
                <a:lnTo>
                  <a:pt x="1242321" y="2853031"/>
                </a:lnTo>
                <a:lnTo>
                  <a:pt x="1290145" y="2862845"/>
                </a:lnTo>
                <a:lnTo>
                  <a:pt x="1338492" y="2871415"/>
                </a:lnTo>
                <a:lnTo>
                  <a:pt x="1387341" y="2878722"/>
                </a:lnTo>
                <a:lnTo>
                  <a:pt x="1436667" y="2884745"/>
                </a:lnTo>
                <a:lnTo>
                  <a:pt x="1486449" y="2889464"/>
                </a:lnTo>
                <a:lnTo>
                  <a:pt x="1536663" y="2892859"/>
                </a:lnTo>
                <a:lnTo>
                  <a:pt x="1587288" y="2894911"/>
                </a:lnTo>
                <a:lnTo>
                  <a:pt x="1638300" y="2895600"/>
                </a:lnTo>
                <a:lnTo>
                  <a:pt x="1689353" y="2894911"/>
                </a:lnTo>
                <a:lnTo>
                  <a:pt x="1740015" y="2892859"/>
                </a:lnTo>
                <a:lnTo>
                  <a:pt x="1790265" y="2889464"/>
                </a:lnTo>
                <a:lnTo>
                  <a:pt x="1840079" y="2884745"/>
                </a:lnTo>
                <a:lnTo>
                  <a:pt x="1889435" y="2878722"/>
                </a:lnTo>
                <a:lnTo>
                  <a:pt x="1938310" y="2871415"/>
                </a:lnTo>
                <a:lnTo>
                  <a:pt x="1986682" y="2862845"/>
                </a:lnTo>
                <a:lnTo>
                  <a:pt x="2034527" y="2853031"/>
                </a:lnTo>
                <a:lnTo>
                  <a:pt x="2081824" y="2841994"/>
                </a:lnTo>
                <a:lnTo>
                  <a:pt x="2128549" y="2829752"/>
                </a:lnTo>
                <a:lnTo>
                  <a:pt x="2174681" y="2816327"/>
                </a:lnTo>
                <a:lnTo>
                  <a:pt x="2220196" y="2801738"/>
                </a:lnTo>
                <a:lnTo>
                  <a:pt x="2265072" y="2786005"/>
                </a:lnTo>
                <a:lnTo>
                  <a:pt x="2309287" y="2769147"/>
                </a:lnTo>
                <a:lnTo>
                  <a:pt x="2352817" y="2751186"/>
                </a:lnTo>
                <a:lnTo>
                  <a:pt x="2395640" y="2732141"/>
                </a:lnTo>
                <a:lnTo>
                  <a:pt x="2437734" y="2712031"/>
                </a:lnTo>
                <a:lnTo>
                  <a:pt x="2479076" y="2690878"/>
                </a:lnTo>
                <a:lnTo>
                  <a:pt x="2519643" y="2668700"/>
                </a:lnTo>
                <a:lnTo>
                  <a:pt x="2559412" y="2645518"/>
                </a:lnTo>
                <a:lnTo>
                  <a:pt x="2598362" y="2621352"/>
                </a:lnTo>
                <a:lnTo>
                  <a:pt x="2636469" y="2596222"/>
                </a:lnTo>
                <a:lnTo>
                  <a:pt x="2673712" y="2570147"/>
                </a:lnTo>
                <a:lnTo>
                  <a:pt x="2710066" y="2543148"/>
                </a:lnTo>
                <a:lnTo>
                  <a:pt x="2745510" y="2515244"/>
                </a:lnTo>
                <a:lnTo>
                  <a:pt x="2780022" y="2486456"/>
                </a:lnTo>
                <a:lnTo>
                  <a:pt x="2813578" y="2456804"/>
                </a:lnTo>
                <a:lnTo>
                  <a:pt x="2846155" y="2426307"/>
                </a:lnTo>
                <a:lnTo>
                  <a:pt x="2877732" y="2394985"/>
                </a:lnTo>
                <a:lnTo>
                  <a:pt x="2908286" y="2362859"/>
                </a:lnTo>
                <a:lnTo>
                  <a:pt x="2937794" y="2329948"/>
                </a:lnTo>
                <a:lnTo>
                  <a:pt x="2966233" y="2296273"/>
                </a:lnTo>
                <a:lnTo>
                  <a:pt x="2993581" y="2261853"/>
                </a:lnTo>
                <a:lnTo>
                  <a:pt x="3019815" y="2226708"/>
                </a:lnTo>
                <a:lnTo>
                  <a:pt x="3044913" y="2190858"/>
                </a:lnTo>
                <a:lnTo>
                  <a:pt x="3068853" y="2154324"/>
                </a:lnTo>
                <a:lnTo>
                  <a:pt x="3091610" y="2117124"/>
                </a:lnTo>
                <a:lnTo>
                  <a:pt x="3113164" y="2079280"/>
                </a:lnTo>
                <a:lnTo>
                  <a:pt x="3133490" y="2040811"/>
                </a:lnTo>
                <a:lnTo>
                  <a:pt x="3152568" y="2001736"/>
                </a:lnTo>
                <a:lnTo>
                  <a:pt x="3170373" y="1962077"/>
                </a:lnTo>
                <a:lnTo>
                  <a:pt x="3186884" y="1921853"/>
                </a:lnTo>
                <a:lnTo>
                  <a:pt x="3202078" y="1881083"/>
                </a:lnTo>
                <a:lnTo>
                  <a:pt x="3215932" y="1839789"/>
                </a:lnTo>
                <a:lnTo>
                  <a:pt x="3228423" y="1797989"/>
                </a:lnTo>
                <a:lnTo>
                  <a:pt x="3239530" y="1755704"/>
                </a:lnTo>
                <a:lnTo>
                  <a:pt x="3249229" y="1712954"/>
                </a:lnTo>
                <a:lnTo>
                  <a:pt x="3257498" y="1669758"/>
                </a:lnTo>
                <a:lnTo>
                  <a:pt x="3264314" y="1626137"/>
                </a:lnTo>
                <a:lnTo>
                  <a:pt x="3269655" y="1582111"/>
                </a:lnTo>
                <a:lnTo>
                  <a:pt x="3273498" y="1537699"/>
                </a:lnTo>
                <a:lnTo>
                  <a:pt x="3275820" y="1492922"/>
                </a:lnTo>
                <a:lnTo>
                  <a:pt x="3276600" y="1447799"/>
                </a:lnTo>
                <a:close/>
              </a:path>
            </a:pathLst>
          </a:custGeom>
          <a:solidFill>
            <a:srgbClr val="FF534C"/>
          </a:solidFill>
        </p:spPr>
        <p:txBody>
          <a:bodyPr wrap="square" lIns="0" tIns="0" rIns="0" bIns="0" rtlCol="0"/>
          <a:lstStyle/>
          <a:p>
            <a:endParaRPr sz="1588" dirty="0"/>
          </a:p>
        </p:txBody>
      </p:sp>
      <p:sp>
        <p:nvSpPr>
          <p:cNvPr id="7" name="TextBox 6"/>
          <p:cNvSpPr txBox="1"/>
          <p:nvPr/>
        </p:nvSpPr>
        <p:spPr>
          <a:xfrm>
            <a:off x="876557" y="4485334"/>
            <a:ext cx="2304256" cy="1200329"/>
          </a:xfrm>
          <a:prstGeom prst="rect">
            <a:avLst/>
          </a:prstGeom>
          <a:noFill/>
        </p:spPr>
        <p:txBody>
          <a:bodyPr wrap="square" rtlCol="0">
            <a:spAutoFit/>
          </a:bodyPr>
          <a:lstStyle/>
          <a:p>
            <a:pPr algn="ctr"/>
            <a:r>
              <a:rPr lang="en-US" sz="2400" dirty="0" smtClean="0">
                <a:solidFill>
                  <a:schemeClr val="bg1"/>
                </a:solidFill>
                <a:latin typeface="Arial" panose="020B0604020202020204" pitchFamily="34" charset="0"/>
                <a:cs typeface="Arial" panose="020B0604020202020204" pitchFamily="34" charset="0"/>
              </a:rPr>
              <a:t>Apply pressure directly to the         wound.</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82844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434811" marR="4483" indent="-424165" algn="ctr">
              <a:spcBef>
                <a:spcPts val="84"/>
              </a:spcBef>
            </a:pPr>
            <a:r>
              <a:rPr spc="-168" dirty="0">
                <a:solidFill>
                  <a:schemeClr val="bg1"/>
                </a:solidFill>
              </a:rPr>
              <a:t>Puncture</a:t>
            </a:r>
            <a:r>
              <a:rPr spc="-349" dirty="0">
                <a:solidFill>
                  <a:schemeClr val="bg1"/>
                </a:solidFill>
              </a:rPr>
              <a:t> </a:t>
            </a:r>
            <a:r>
              <a:rPr spc="-71" dirty="0" smtClean="0">
                <a:solidFill>
                  <a:schemeClr val="bg1"/>
                </a:solidFill>
              </a:rPr>
              <a:t>Wounds</a:t>
            </a:r>
            <a:r>
              <a:rPr lang="en-US" spc="-71" dirty="0" smtClean="0">
                <a:solidFill>
                  <a:schemeClr val="bg1"/>
                </a:solidFill>
              </a:rPr>
              <a:t> and </a:t>
            </a:r>
            <a:r>
              <a:rPr spc="-194" dirty="0" smtClean="0">
                <a:solidFill>
                  <a:schemeClr val="bg1"/>
                </a:solidFill>
              </a:rPr>
              <a:t>Lacerations</a:t>
            </a:r>
            <a:endParaRPr spc="-194" dirty="0">
              <a:solidFill>
                <a:schemeClr val="bg1"/>
              </a:solidFill>
            </a:endParaRPr>
          </a:p>
        </p:txBody>
      </p:sp>
      <p:sp>
        <p:nvSpPr>
          <p:cNvPr id="8" name="Content Placeholder 7"/>
          <p:cNvSpPr>
            <a:spLocks noGrp="1"/>
          </p:cNvSpPr>
          <p:nvPr>
            <p:ph idx="10"/>
          </p:nvPr>
        </p:nvSpPr>
        <p:spPr>
          <a:xfrm>
            <a:off x="107504" y="1340768"/>
            <a:ext cx="5040560" cy="4536504"/>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If an object is embedded, don’t pull it out. Bandage in place.</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If the object has already been  removed wash thoroughly –     infection is more likely             because germs have been      pushed deeper in the body.</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May still need a doctor’s care – you can’t see how deep it went or what is going on inside the  body.</a:t>
            </a:r>
            <a:endParaRPr lang="en-US" sz="2400" dirty="0">
              <a:latin typeface="Arial" panose="020B0604020202020204" pitchFamily="34" charset="0"/>
              <a:cs typeface="Arial" panose="020B0604020202020204" pitchFamily="34" charset="0"/>
            </a:endParaRPr>
          </a:p>
        </p:txBody>
      </p:sp>
      <p:sp>
        <p:nvSpPr>
          <p:cNvPr id="5" name="object 5"/>
          <p:cNvSpPr>
            <a:spLocks noChangeAspect="1"/>
          </p:cNvSpPr>
          <p:nvPr/>
        </p:nvSpPr>
        <p:spPr>
          <a:xfrm>
            <a:off x="5401726" y="1484784"/>
            <a:ext cx="3342800" cy="3240360"/>
          </a:xfrm>
          <a:prstGeom prst="rect">
            <a:avLst/>
          </a:prstGeom>
          <a:blipFill>
            <a:blip r:embed="rId3"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31819813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57057"/>
            <a:ext cx="9144000" cy="988955"/>
          </a:xfrm>
          <a:prstGeom prst="rect">
            <a:avLst/>
          </a:prstGeom>
        </p:spPr>
        <p:txBody>
          <a:bodyPr vert="horz" wrap="square" lIns="0" tIns="11206" rIns="0" bIns="0" rtlCol="0">
            <a:spAutoFit/>
          </a:bodyPr>
          <a:lstStyle/>
          <a:p>
            <a:pPr marL="11206" algn="ctr">
              <a:spcBef>
                <a:spcPts val="88"/>
              </a:spcBef>
            </a:pPr>
            <a:r>
              <a:rPr sz="6353" spc="-224" dirty="0">
                <a:solidFill>
                  <a:schemeClr val="bg1"/>
                </a:solidFill>
              </a:rPr>
              <a:t>Bandaging</a:t>
            </a:r>
            <a:endParaRPr sz="6353" dirty="0">
              <a:solidFill>
                <a:schemeClr val="bg1"/>
              </a:solidFill>
            </a:endParaRPr>
          </a:p>
        </p:txBody>
      </p:sp>
      <p:sp>
        <p:nvSpPr>
          <p:cNvPr id="3" name="object 3"/>
          <p:cNvSpPr>
            <a:spLocks noChangeAspect="1"/>
          </p:cNvSpPr>
          <p:nvPr/>
        </p:nvSpPr>
        <p:spPr>
          <a:xfrm>
            <a:off x="1835696" y="1772816"/>
            <a:ext cx="5472608" cy="3629833"/>
          </a:xfrm>
          <a:prstGeom prst="rect">
            <a:avLst/>
          </a:prstGeom>
          <a:blipFill>
            <a:blip r:embed="rId2"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38540490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141" dirty="0">
                <a:solidFill>
                  <a:schemeClr val="bg1"/>
                </a:solidFill>
              </a:rPr>
              <a:t>Bandaging</a:t>
            </a:r>
            <a:r>
              <a:rPr spc="-296" dirty="0">
                <a:solidFill>
                  <a:schemeClr val="bg1"/>
                </a:solidFill>
              </a:rPr>
              <a:t> </a:t>
            </a:r>
            <a:r>
              <a:rPr spc="-202" dirty="0">
                <a:solidFill>
                  <a:schemeClr val="bg1"/>
                </a:solidFill>
              </a:rPr>
              <a:t>Techniques</a:t>
            </a:r>
          </a:p>
        </p:txBody>
      </p:sp>
      <p:sp>
        <p:nvSpPr>
          <p:cNvPr id="7" name="Content Placeholder 6"/>
          <p:cNvSpPr>
            <a:spLocks noGrp="1"/>
          </p:cNvSpPr>
          <p:nvPr>
            <p:ph idx="10"/>
          </p:nvPr>
        </p:nvSpPr>
        <p:spPr>
          <a:xfrm>
            <a:off x="82689" y="1572167"/>
            <a:ext cx="4968552" cy="2016224"/>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There are different techniques for different types of bandages and locations of the wound.</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Even small wounds need        cleaning and bandaging.</a:t>
            </a:r>
            <a:endParaRPr lang="en-US" sz="2400" dirty="0">
              <a:latin typeface="Arial" panose="020B0604020202020204" pitchFamily="34" charset="0"/>
              <a:cs typeface="Arial" panose="020B0604020202020204" pitchFamily="34" charset="0"/>
            </a:endParaRPr>
          </a:p>
        </p:txBody>
      </p:sp>
      <p:sp>
        <p:nvSpPr>
          <p:cNvPr id="4" name="object 4"/>
          <p:cNvSpPr>
            <a:spLocks noChangeAspect="1"/>
          </p:cNvSpPr>
          <p:nvPr/>
        </p:nvSpPr>
        <p:spPr>
          <a:xfrm>
            <a:off x="5076056" y="1556792"/>
            <a:ext cx="3744416" cy="2808312"/>
          </a:xfrm>
          <a:prstGeom prst="rect">
            <a:avLst/>
          </a:prstGeom>
          <a:blipFill>
            <a:blip r:embed="rId2"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31455292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pc="-106" dirty="0">
                <a:solidFill>
                  <a:schemeClr val="bg1"/>
                </a:solidFill>
              </a:rPr>
              <a:t>Band‐Aids </a:t>
            </a:r>
            <a:r>
              <a:rPr lang="en-US" spc="415" dirty="0">
                <a:solidFill>
                  <a:schemeClr val="bg1"/>
                </a:solidFill>
              </a:rPr>
              <a:t>–</a:t>
            </a:r>
            <a:r>
              <a:rPr lang="en-US" spc="-675" dirty="0">
                <a:solidFill>
                  <a:schemeClr val="bg1"/>
                </a:solidFill>
              </a:rPr>
              <a:t> </a:t>
            </a:r>
            <a:r>
              <a:rPr lang="en-US" spc="-75" dirty="0">
                <a:solidFill>
                  <a:schemeClr val="bg1"/>
                </a:solidFill>
              </a:rPr>
              <a:t>Use </a:t>
            </a:r>
            <a:r>
              <a:rPr lang="en-US" spc="-132" dirty="0">
                <a:solidFill>
                  <a:schemeClr val="bg1"/>
                </a:solidFill>
              </a:rPr>
              <a:t>them </a:t>
            </a:r>
            <a:r>
              <a:rPr lang="en-US" spc="-168" dirty="0">
                <a:solidFill>
                  <a:schemeClr val="bg1"/>
                </a:solidFill>
              </a:rPr>
              <a:t>correctly!</a:t>
            </a:r>
            <a:endParaRPr lang="en-US" dirty="0">
              <a:solidFill>
                <a:schemeClr val="bg1"/>
              </a:solidFill>
            </a:endParaRPr>
          </a:p>
        </p:txBody>
      </p:sp>
      <p:sp>
        <p:nvSpPr>
          <p:cNvPr id="3" name="object 3"/>
          <p:cNvSpPr>
            <a:spLocks noChangeAspect="1"/>
          </p:cNvSpPr>
          <p:nvPr/>
        </p:nvSpPr>
        <p:spPr>
          <a:xfrm>
            <a:off x="939556" y="1340768"/>
            <a:ext cx="7264887" cy="4358932"/>
          </a:xfrm>
          <a:prstGeom prst="rect">
            <a:avLst/>
          </a:prstGeom>
          <a:blipFill>
            <a:blip r:embed="rId3"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15585584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221" dirty="0">
                <a:solidFill>
                  <a:schemeClr val="bg1"/>
                </a:solidFill>
              </a:rPr>
              <a:t>Technique </a:t>
            </a:r>
            <a:r>
              <a:rPr spc="-176" dirty="0">
                <a:solidFill>
                  <a:schemeClr val="bg1"/>
                </a:solidFill>
              </a:rPr>
              <a:t>for </a:t>
            </a:r>
            <a:r>
              <a:rPr spc="-190" dirty="0">
                <a:solidFill>
                  <a:schemeClr val="bg1"/>
                </a:solidFill>
              </a:rPr>
              <a:t>Roller</a:t>
            </a:r>
            <a:r>
              <a:rPr spc="-494" dirty="0">
                <a:solidFill>
                  <a:schemeClr val="bg1"/>
                </a:solidFill>
              </a:rPr>
              <a:t> </a:t>
            </a:r>
            <a:r>
              <a:rPr spc="-146" dirty="0">
                <a:solidFill>
                  <a:schemeClr val="bg1"/>
                </a:solidFill>
              </a:rPr>
              <a:t>Bandage</a:t>
            </a:r>
          </a:p>
        </p:txBody>
      </p:sp>
      <p:sp>
        <p:nvSpPr>
          <p:cNvPr id="7" name="Content Placeholder 6"/>
          <p:cNvSpPr>
            <a:spLocks noGrp="1"/>
          </p:cNvSpPr>
          <p:nvPr>
            <p:ph idx="10"/>
          </p:nvPr>
        </p:nvSpPr>
        <p:spPr>
          <a:xfrm>
            <a:off x="266823" y="1484784"/>
            <a:ext cx="4809233" cy="3600400"/>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Use gauze pad if you have   one.</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Hold end in place for first       turn of bandage.</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Unroll gauze as you bandage (don’t unroll first.)</a:t>
            </a:r>
            <a:endParaRPr lang="en-US" sz="2400" dirty="0">
              <a:latin typeface="Arial" panose="020B0604020202020204" pitchFamily="34" charset="0"/>
              <a:cs typeface="Arial" panose="020B0604020202020204" pitchFamily="34" charset="0"/>
            </a:endParaRPr>
          </a:p>
        </p:txBody>
      </p:sp>
      <p:sp>
        <p:nvSpPr>
          <p:cNvPr id="3" name="object 3"/>
          <p:cNvSpPr/>
          <p:nvPr/>
        </p:nvSpPr>
        <p:spPr>
          <a:xfrm>
            <a:off x="5292080" y="1484784"/>
            <a:ext cx="3227294" cy="3334198"/>
          </a:xfrm>
          <a:prstGeom prst="rect">
            <a:avLst/>
          </a:prstGeom>
          <a:blipFill>
            <a:blip r:embed="rId3"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8672993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221" dirty="0">
                <a:solidFill>
                  <a:schemeClr val="bg1"/>
                </a:solidFill>
              </a:rPr>
              <a:t>Technique </a:t>
            </a:r>
            <a:r>
              <a:rPr spc="-176" dirty="0">
                <a:solidFill>
                  <a:schemeClr val="bg1"/>
                </a:solidFill>
              </a:rPr>
              <a:t>for </a:t>
            </a:r>
            <a:r>
              <a:rPr spc="-190" dirty="0">
                <a:solidFill>
                  <a:schemeClr val="bg1"/>
                </a:solidFill>
              </a:rPr>
              <a:t>Roller</a:t>
            </a:r>
            <a:r>
              <a:rPr spc="-485" dirty="0">
                <a:solidFill>
                  <a:schemeClr val="bg1"/>
                </a:solidFill>
              </a:rPr>
              <a:t> </a:t>
            </a:r>
            <a:r>
              <a:rPr spc="-150" dirty="0">
                <a:solidFill>
                  <a:schemeClr val="bg1"/>
                </a:solidFill>
              </a:rPr>
              <a:t>Bandage</a:t>
            </a:r>
          </a:p>
        </p:txBody>
      </p:sp>
      <p:sp>
        <p:nvSpPr>
          <p:cNvPr id="7" name="Content Placeholder 6"/>
          <p:cNvSpPr>
            <a:spLocks noGrp="1"/>
          </p:cNvSpPr>
          <p:nvPr>
            <p:ph idx="10"/>
          </p:nvPr>
        </p:nvSpPr>
        <p:spPr>
          <a:xfrm>
            <a:off x="342121" y="1628800"/>
            <a:ext cx="4248472" cy="3600400"/>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Cover the cut with a crisscross pattern (figure 8).</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Make a loop in final turn  to tie off.</a:t>
            </a:r>
            <a:endParaRPr lang="en-US" sz="2400" dirty="0">
              <a:latin typeface="Arial" panose="020B0604020202020204" pitchFamily="34" charset="0"/>
              <a:cs typeface="Arial" panose="020B0604020202020204" pitchFamily="34" charset="0"/>
            </a:endParaRPr>
          </a:p>
        </p:txBody>
      </p:sp>
      <p:sp>
        <p:nvSpPr>
          <p:cNvPr id="3" name="object 3"/>
          <p:cNvSpPr/>
          <p:nvPr/>
        </p:nvSpPr>
        <p:spPr>
          <a:xfrm>
            <a:off x="5004048" y="1724293"/>
            <a:ext cx="3470014" cy="3781985"/>
          </a:xfrm>
          <a:prstGeom prst="rect">
            <a:avLst/>
          </a:prstGeom>
          <a:blipFill>
            <a:blip r:embed="rId3"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37770400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221" dirty="0">
                <a:solidFill>
                  <a:schemeClr val="bg1"/>
                </a:solidFill>
              </a:rPr>
              <a:t>Technique </a:t>
            </a:r>
            <a:r>
              <a:rPr spc="-176" dirty="0">
                <a:solidFill>
                  <a:schemeClr val="bg1"/>
                </a:solidFill>
              </a:rPr>
              <a:t>for </a:t>
            </a:r>
            <a:r>
              <a:rPr spc="-190" dirty="0">
                <a:solidFill>
                  <a:schemeClr val="bg1"/>
                </a:solidFill>
              </a:rPr>
              <a:t>Roller</a:t>
            </a:r>
            <a:r>
              <a:rPr spc="-485" dirty="0">
                <a:solidFill>
                  <a:schemeClr val="bg1"/>
                </a:solidFill>
              </a:rPr>
              <a:t> </a:t>
            </a:r>
            <a:r>
              <a:rPr spc="-150" dirty="0">
                <a:solidFill>
                  <a:schemeClr val="bg1"/>
                </a:solidFill>
              </a:rPr>
              <a:t>Bandage</a:t>
            </a:r>
          </a:p>
        </p:txBody>
      </p:sp>
      <p:sp>
        <p:nvSpPr>
          <p:cNvPr id="7" name="Content Placeholder 6"/>
          <p:cNvSpPr>
            <a:spLocks noGrp="1"/>
          </p:cNvSpPr>
          <p:nvPr>
            <p:ph idx="10"/>
          </p:nvPr>
        </p:nvSpPr>
        <p:spPr>
          <a:xfrm>
            <a:off x="395536" y="1882588"/>
            <a:ext cx="4824536" cy="3600400"/>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Use the ends of the bandage to tie a bow knot over the cut.</a:t>
            </a:r>
            <a:endParaRPr lang="en-US" sz="2400" dirty="0">
              <a:latin typeface="Arial" panose="020B0604020202020204" pitchFamily="34" charset="0"/>
              <a:cs typeface="Arial" panose="020B0604020202020204" pitchFamily="34" charset="0"/>
            </a:endParaRPr>
          </a:p>
        </p:txBody>
      </p:sp>
      <p:sp>
        <p:nvSpPr>
          <p:cNvPr id="3" name="object 3"/>
          <p:cNvSpPr/>
          <p:nvPr/>
        </p:nvSpPr>
        <p:spPr>
          <a:xfrm>
            <a:off x="5446059" y="1882588"/>
            <a:ext cx="2728408" cy="3765176"/>
          </a:xfrm>
          <a:prstGeom prst="rect">
            <a:avLst/>
          </a:prstGeom>
          <a:blipFill>
            <a:blip r:embed="rId3"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2581546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323527" y="1484784"/>
            <a:ext cx="8496945" cy="437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mj-lt"/>
              <a:buAutoNum type="arabicPeriod" startAt="14"/>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cs typeface="Arial" panose="020B0604020202020204" pitchFamily="34" charset="0"/>
              </a:rPr>
              <a:t>Do the following: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cs typeface="Arial" panose="020B0604020202020204" pitchFamily="34" charset="0"/>
              </a:rPr>
              <a:t>Describe the conditions under which an injured person should be moved.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cs typeface="Arial" panose="020B0604020202020204" pitchFamily="34" charset="0"/>
              </a:rPr>
              <a:t>If a sick or an injured person must be moved, tell how you would determine the best method. Demonstrate this method. </a:t>
            </a:r>
          </a:p>
          <a:p>
            <a:pPr marL="914400" marR="0" lvl="1"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cs typeface="Arial" panose="020B0604020202020204" pitchFamily="34" charset="0"/>
              </a:rPr>
              <a:t>With helpers under your supervision, improvise a stretcher and move a presumably unconscious person. </a:t>
            </a:r>
          </a:p>
          <a:p>
            <a:pPr marL="457200" indent="-457200" eaLnBrk="0" latinLnBrk="0" hangingPunct="0">
              <a:buFont typeface="+mj-lt"/>
              <a:buAutoNum type="arabicPeriod" startAt="15"/>
            </a:pPr>
            <a:r>
              <a:rPr lang="en-US" sz="2000" dirty="0" smtClean="0">
                <a:solidFill>
                  <a:schemeClr val="tx1">
                    <a:lumMod val="75000"/>
                    <a:lumOff val="25000"/>
                  </a:schemeClr>
                </a:solidFill>
                <a:latin typeface="Arial" panose="020B0604020202020204" pitchFamily="34" charset="0"/>
                <a:cs typeface="Arial" panose="020B0604020202020204" pitchFamily="34" charset="0"/>
              </a:rPr>
              <a:t>Describe </a:t>
            </a:r>
            <a:r>
              <a:rPr lang="en-US" sz="2000" dirty="0">
                <a:solidFill>
                  <a:schemeClr val="tx1">
                    <a:lumMod val="75000"/>
                    <a:lumOff val="25000"/>
                  </a:schemeClr>
                </a:solidFill>
                <a:latin typeface="Arial" panose="020B0604020202020204" pitchFamily="34" charset="0"/>
                <a:cs typeface="Arial" panose="020B0604020202020204" pitchFamily="34" charset="0"/>
              </a:rPr>
              <a:t>the following: </a:t>
            </a:r>
            <a:endParaRPr lang="en-US" sz="2000" dirty="0" smtClean="0">
              <a:solidFill>
                <a:schemeClr val="tx1">
                  <a:lumMod val="75000"/>
                  <a:lumOff val="25000"/>
                </a:schemeClr>
              </a:solidFill>
              <a:latin typeface="Arial" panose="020B0604020202020204" pitchFamily="34" charset="0"/>
              <a:cs typeface="Arial" panose="020B0604020202020204" pitchFamily="34" charset="0"/>
            </a:endParaRPr>
          </a:p>
          <a:p>
            <a:pPr marL="914400" lvl="1" indent="-457200" eaLnBrk="0" latinLnBrk="0" hangingPunct="0">
              <a:buFont typeface="+mj-lt"/>
              <a:buAutoNum type="alphaL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The </a:t>
            </a:r>
            <a:r>
              <a:rPr lang="en-US" sz="2000" dirty="0">
                <a:solidFill>
                  <a:schemeClr val="tx1">
                    <a:lumMod val="75000"/>
                    <a:lumOff val="25000"/>
                  </a:schemeClr>
                </a:solidFill>
                <a:latin typeface="Arial" panose="020B0604020202020204" pitchFamily="34" charset="0"/>
                <a:cs typeface="Arial" panose="020B0604020202020204" pitchFamily="34" charset="0"/>
              </a:rPr>
              <a:t>indications that someone might be a danger to themselves or </a:t>
            </a:r>
            <a:r>
              <a:rPr lang="en-US" sz="2000" dirty="0" smtClean="0">
                <a:solidFill>
                  <a:schemeClr val="tx1">
                    <a:lumMod val="75000"/>
                    <a:lumOff val="25000"/>
                  </a:schemeClr>
                </a:solidFill>
                <a:latin typeface="Arial" panose="020B0604020202020204" pitchFamily="34" charset="0"/>
                <a:cs typeface="Arial" panose="020B0604020202020204" pitchFamily="34" charset="0"/>
              </a:rPr>
              <a:t>others.</a:t>
            </a:r>
          </a:p>
          <a:p>
            <a:pPr marL="914400" lvl="1" indent="-457200" eaLnBrk="0" latinLnBrk="0" hangingPunct="0">
              <a:buFont typeface="+mj-lt"/>
              <a:buAutoNum type="alphaLcPeriod"/>
            </a:pPr>
            <a:r>
              <a:rPr lang="en-US" sz="2000" dirty="0" smtClean="0">
                <a:solidFill>
                  <a:schemeClr val="tx1">
                    <a:lumMod val="75000"/>
                    <a:lumOff val="25000"/>
                  </a:schemeClr>
                </a:solidFill>
                <a:latin typeface="Arial" panose="020B0604020202020204" pitchFamily="34" charset="0"/>
                <a:cs typeface="Arial" panose="020B0604020202020204" pitchFamily="34" charset="0"/>
              </a:rPr>
              <a:t>What </a:t>
            </a:r>
            <a:r>
              <a:rPr lang="en-US" sz="2000" dirty="0">
                <a:solidFill>
                  <a:schemeClr val="tx1">
                    <a:lumMod val="75000"/>
                    <a:lumOff val="25000"/>
                  </a:schemeClr>
                </a:solidFill>
                <a:latin typeface="Arial" panose="020B0604020202020204" pitchFamily="34" charset="0"/>
                <a:cs typeface="Arial" panose="020B0604020202020204" pitchFamily="34" charset="0"/>
              </a:rPr>
              <a:t>action you should take if you suspect that someone might be a danger to themselves or others. </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startAt="16"/>
              <a:tabLst/>
            </a:pPr>
            <a:r>
              <a:rPr kumimoji="0" lang="en-US" altLang="en-US" sz="2000" b="0" i="0" u="none" strike="noStrike" cap="none" normalizeH="0" baseline="0" dirty="0" smtClean="0">
                <a:ln>
                  <a:noFill/>
                </a:ln>
                <a:solidFill>
                  <a:schemeClr val="tx1">
                    <a:lumMod val="75000"/>
                    <a:lumOff val="25000"/>
                  </a:schemeClr>
                </a:solidFill>
                <a:effectLst/>
                <a:latin typeface="Arial" panose="020B0604020202020204" pitchFamily="34" charset="0"/>
                <a:cs typeface="Arial" panose="020B0604020202020204" pitchFamily="34" charset="0"/>
              </a:rPr>
              <a:t>Teach another Scout a first-aid skill selected by your counselor.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4" name="object 2"/>
          <p:cNvSpPr txBox="1">
            <a:spLocks noGrp="1"/>
          </p:cNvSpPr>
          <p:nvPr>
            <p:ph type="title"/>
          </p:nvPr>
        </p:nvSpPr>
        <p:spPr>
          <a:xfrm>
            <a:off x="179512" y="269161"/>
            <a:ext cx="8964488" cy="564748"/>
          </a:xfrm>
          <a:prstGeom prst="rect">
            <a:avLst/>
          </a:prstGeom>
        </p:spPr>
        <p:txBody>
          <a:bodyPr vert="horz" wrap="square" lIns="0" tIns="10646" rIns="0" bIns="0" rtlCol="0">
            <a:spAutoFit/>
          </a:bodyPr>
          <a:lstStyle/>
          <a:p>
            <a:pPr marL="11206">
              <a:spcBef>
                <a:spcPts val="84"/>
              </a:spcBef>
            </a:pPr>
            <a:r>
              <a:rPr lang="en-US" sz="3600" spc="-49" dirty="0" smtClean="0">
                <a:solidFill>
                  <a:schemeClr val="bg1"/>
                </a:solidFill>
              </a:rPr>
              <a:t>First Aid </a:t>
            </a:r>
            <a:r>
              <a:rPr sz="3600" spc="-49" dirty="0" smtClean="0">
                <a:solidFill>
                  <a:schemeClr val="bg1"/>
                </a:solidFill>
              </a:rPr>
              <a:t>Merit </a:t>
            </a:r>
            <a:r>
              <a:rPr sz="3600" spc="-150" dirty="0">
                <a:solidFill>
                  <a:schemeClr val="bg1"/>
                </a:solidFill>
              </a:rPr>
              <a:t>Badge</a:t>
            </a:r>
            <a:r>
              <a:rPr sz="3600" spc="-547" dirty="0">
                <a:solidFill>
                  <a:schemeClr val="bg1"/>
                </a:solidFill>
              </a:rPr>
              <a:t> </a:t>
            </a:r>
            <a:r>
              <a:rPr sz="3600" spc="-168" dirty="0">
                <a:solidFill>
                  <a:schemeClr val="bg1"/>
                </a:solidFill>
              </a:rPr>
              <a:t>Requirements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352" y="0"/>
            <a:ext cx="1080120" cy="1080120"/>
          </a:xfrm>
          <a:prstGeom prst="rect">
            <a:avLst/>
          </a:prstGeom>
        </p:spPr>
      </p:pic>
    </p:spTree>
    <p:extLst>
      <p:ext uri="{BB962C8B-B14F-4D97-AF65-F5344CB8AC3E}">
        <p14:creationId xmlns:p14="http://schemas.microsoft.com/office/powerpoint/2010/main" val="27180433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74264"/>
            <a:ext cx="9144000" cy="554541"/>
          </a:xfrm>
          <a:prstGeom prst="rect">
            <a:avLst/>
          </a:prstGeom>
        </p:spPr>
        <p:txBody>
          <a:bodyPr vert="horz" wrap="square" lIns="0" tIns="11206" rIns="0" bIns="0" rtlCol="0">
            <a:spAutoFit/>
          </a:bodyPr>
          <a:lstStyle/>
          <a:p>
            <a:pPr marL="11206" algn="ctr">
              <a:spcBef>
                <a:spcPts val="88"/>
              </a:spcBef>
            </a:pPr>
            <a:r>
              <a:rPr sz="3530" spc="-202" dirty="0">
                <a:solidFill>
                  <a:schemeClr val="bg1"/>
                </a:solidFill>
              </a:rPr>
              <a:t>Technique </a:t>
            </a:r>
            <a:r>
              <a:rPr sz="3530" spc="-159" dirty="0">
                <a:solidFill>
                  <a:schemeClr val="bg1"/>
                </a:solidFill>
              </a:rPr>
              <a:t>for </a:t>
            </a:r>
            <a:r>
              <a:rPr sz="3530" spc="-163" dirty="0">
                <a:solidFill>
                  <a:schemeClr val="bg1"/>
                </a:solidFill>
              </a:rPr>
              <a:t>a </a:t>
            </a:r>
            <a:r>
              <a:rPr sz="3530" spc="-190" dirty="0">
                <a:solidFill>
                  <a:schemeClr val="bg1"/>
                </a:solidFill>
              </a:rPr>
              <a:t>Triangular</a:t>
            </a:r>
            <a:r>
              <a:rPr sz="3530" spc="-569" dirty="0">
                <a:solidFill>
                  <a:schemeClr val="bg1"/>
                </a:solidFill>
              </a:rPr>
              <a:t> </a:t>
            </a:r>
            <a:r>
              <a:rPr sz="3530" spc="-132" dirty="0">
                <a:solidFill>
                  <a:schemeClr val="bg1"/>
                </a:solidFill>
              </a:rPr>
              <a:t>Bandage</a:t>
            </a:r>
            <a:endParaRPr sz="3530" dirty="0">
              <a:solidFill>
                <a:schemeClr val="bg1"/>
              </a:solidFill>
            </a:endParaRPr>
          </a:p>
        </p:txBody>
      </p:sp>
      <p:sp>
        <p:nvSpPr>
          <p:cNvPr id="9" name="Content Placeholder 8"/>
          <p:cNvSpPr>
            <a:spLocks noGrp="1"/>
          </p:cNvSpPr>
          <p:nvPr>
            <p:ph idx="10"/>
          </p:nvPr>
        </p:nvSpPr>
        <p:spPr>
          <a:xfrm>
            <a:off x="436212" y="4149080"/>
            <a:ext cx="8229600" cy="1220182"/>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Triangular bandages can also be a dressing.</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It is more than just a sling!</a:t>
            </a:r>
            <a:endParaRPr lang="en-US" sz="2400" dirty="0">
              <a:latin typeface="Arial" panose="020B0604020202020204" pitchFamily="34" charset="0"/>
              <a:cs typeface="Arial" panose="020B0604020202020204" pitchFamily="34" charset="0"/>
            </a:endParaRPr>
          </a:p>
        </p:txBody>
      </p:sp>
      <p:sp>
        <p:nvSpPr>
          <p:cNvPr id="4" name="object 4"/>
          <p:cNvSpPr>
            <a:spLocks noChangeAspect="1"/>
          </p:cNvSpPr>
          <p:nvPr/>
        </p:nvSpPr>
        <p:spPr>
          <a:xfrm>
            <a:off x="577956" y="1556792"/>
            <a:ext cx="2622176" cy="2286000"/>
          </a:xfrm>
          <a:prstGeom prst="rect">
            <a:avLst/>
          </a:prstGeom>
          <a:blipFill>
            <a:blip r:embed="rId3" cstate="print"/>
            <a:stretch>
              <a:fillRect/>
            </a:stretch>
          </a:blipFill>
        </p:spPr>
        <p:txBody>
          <a:bodyPr wrap="square" lIns="0" tIns="0" rIns="0" bIns="0" rtlCol="0"/>
          <a:lstStyle/>
          <a:p>
            <a:endParaRPr sz="1588" dirty="0"/>
          </a:p>
        </p:txBody>
      </p:sp>
      <p:sp>
        <p:nvSpPr>
          <p:cNvPr id="5" name="object 5"/>
          <p:cNvSpPr>
            <a:spLocks noChangeAspect="1"/>
          </p:cNvSpPr>
          <p:nvPr/>
        </p:nvSpPr>
        <p:spPr>
          <a:xfrm>
            <a:off x="3347864" y="1556792"/>
            <a:ext cx="2824774" cy="2286000"/>
          </a:xfrm>
          <a:prstGeom prst="rect">
            <a:avLst/>
          </a:prstGeom>
          <a:blipFill>
            <a:blip r:embed="rId4" cstate="print"/>
            <a:stretch>
              <a:fillRect/>
            </a:stretch>
          </a:blipFill>
        </p:spPr>
        <p:txBody>
          <a:bodyPr wrap="square" lIns="0" tIns="0" rIns="0" bIns="0" rtlCol="0"/>
          <a:lstStyle/>
          <a:p>
            <a:endParaRPr sz="1588" dirty="0"/>
          </a:p>
        </p:txBody>
      </p:sp>
      <p:sp>
        <p:nvSpPr>
          <p:cNvPr id="6" name="object 6"/>
          <p:cNvSpPr>
            <a:spLocks noChangeAspect="1"/>
          </p:cNvSpPr>
          <p:nvPr/>
        </p:nvSpPr>
        <p:spPr>
          <a:xfrm>
            <a:off x="6324274" y="1556792"/>
            <a:ext cx="2381959" cy="2286000"/>
          </a:xfrm>
          <a:prstGeom prst="rect">
            <a:avLst/>
          </a:prstGeom>
          <a:blipFill>
            <a:blip r:embed="rId5"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36071980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74264"/>
            <a:ext cx="9144000" cy="554541"/>
          </a:xfrm>
          <a:prstGeom prst="rect">
            <a:avLst/>
          </a:prstGeom>
        </p:spPr>
        <p:txBody>
          <a:bodyPr vert="horz" wrap="square" lIns="0" tIns="11206" rIns="0" bIns="0" rtlCol="0">
            <a:spAutoFit/>
          </a:bodyPr>
          <a:lstStyle/>
          <a:p>
            <a:pPr marL="11206" algn="ctr">
              <a:spcBef>
                <a:spcPts val="88"/>
              </a:spcBef>
            </a:pPr>
            <a:r>
              <a:rPr sz="3530" spc="-202" dirty="0">
                <a:solidFill>
                  <a:schemeClr val="bg1"/>
                </a:solidFill>
              </a:rPr>
              <a:t>Technique </a:t>
            </a:r>
            <a:r>
              <a:rPr sz="3530" spc="-159" dirty="0">
                <a:solidFill>
                  <a:schemeClr val="bg1"/>
                </a:solidFill>
              </a:rPr>
              <a:t>for </a:t>
            </a:r>
            <a:r>
              <a:rPr sz="3530" spc="-163" dirty="0">
                <a:solidFill>
                  <a:schemeClr val="bg1"/>
                </a:solidFill>
              </a:rPr>
              <a:t>a </a:t>
            </a:r>
            <a:r>
              <a:rPr sz="3530" spc="-154" dirty="0">
                <a:solidFill>
                  <a:schemeClr val="bg1"/>
                </a:solidFill>
              </a:rPr>
              <a:t>Self‐Adherent</a:t>
            </a:r>
            <a:r>
              <a:rPr sz="3530" spc="-627" dirty="0">
                <a:solidFill>
                  <a:schemeClr val="bg1"/>
                </a:solidFill>
              </a:rPr>
              <a:t> </a:t>
            </a:r>
            <a:r>
              <a:rPr sz="3530" spc="-106" dirty="0">
                <a:solidFill>
                  <a:schemeClr val="bg1"/>
                </a:solidFill>
              </a:rPr>
              <a:t>Dressing</a:t>
            </a:r>
            <a:endParaRPr sz="3530" dirty="0">
              <a:solidFill>
                <a:schemeClr val="bg1"/>
              </a:solidFill>
            </a:endParaRPr>
          </a:p>
        </p:txBody>
      </p:sp>
      <p:sp>
        <p:nvSpPr>
          <p:cNvPr id="8" name="Content Placeholder 7"/>
          <p:cNvSpPr>
            <a:spLocks noGrp="1"/>
          </p:cNvSpPr>
          <p:nvPr>
            <p:ph idx="10"/>
          </p:nvPr>
        </p:nvSpPr>
        <p:spPr>
          <a:xfrm>
            <a:off x="457200" y="4365104"/>
            <a:ext cx="8229600" cy="1364554"/>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Use a gauze pad underneath to cover the wound.</a:t>
            </a:r>
            <a:endParaRPr lang="en-US" sz="2400" dirty="0">
              <a:latin typeface="Arial" panose="020B0604020202020204" pitchFamily="34" charset="0"/>
              <a:cs typeface="Arial" panose="020B0604020202020204" pitchFamily="34" charset="0"/>
            </a:endParaRPr>
          </a:p>
        </p:txBody>
      </p:sp>
      <p:grpSp>
        <p:nvGrpSpPr>
          <p:cNvPr id="9" name="Group 8"/>
          <p:cNvGrpSpPr/>
          <p:nvPr/>
        </p:nvGrpSpPr>
        <p:grpSpPr>
          <a:xfrm>
            <a:off x="1115616" y="1556792"/>
            <a:ext cx="6861103" cy="2482327"/>
            <a:chOff x="874059" y="1963942"/>
            <a:chExt cx="6861103" cy="2482327"/>
          </a:xfrm>
        </p:grpSpPr>
        <p:sp>
          <p:nvSpPr>
            <p:cNvPr id="4" name="object 4"/>
            <p:cNvSpPr/>
            <p:nvPr/>
          </p:nvSpPr>
          <p:spPr>
            <a:xfrm>
              <a:off x="874059" y="1963942"/>
              <a:ext cx="3630706" cy="2482327"/>
            </a:xfrm>
            <a:prstGeom prst="rect">
              <a:avLst/>
            </a:prstGeom>
            <a:blipFill>
              <a:blip r:embed="rId3" cstate="print"/>
              <a:stretch>
                <a:fillRect/>
              </a:stretch>
            </a:blipFill>
          </p:spPr>
          <p:txBody>
            <a:bodyPr wrap="square" lIns="0" tIns="0" rIns="0" bIns="0" rtlCol="0"/>
            <a:lstStyle/>
            <a:p>
              <a:endParaRPr sz="1588" dirty="0"/>
            </a:p>
          </p:txBody>
        </p:sp>
        <p:sp>
          <p:nvSpPr>
            <p:cNvPr id="5" name="object 5"/>
            <p:cNvSpPr/>
            <p:nvPr/>
          </p:nvSpPr>
          <p:spPr>
            <a:xfrm>
              <a:off x="4911280" y="1965958"/>
              <a:ext cx="2823882" cy="2478293"/>
            </a:xfrm>
            <a:prstGeom prst="rect">
              <a:avLst/>
            </a:prstGeom>
            <a:blipFill>
              <a:blip r:embed="rId4" cstate="print"/>
              <a:stretch>
                <a:fillRect/>
              </a:stretch>
            </a:blipFill>
          </p:spPr>
          <p:txBody>
            <a:bodyPr wrap="square" lIns="0" tIns="0" rIns="0" bIns="0" rtlCol="0"/>
            <a:lstStyle/>
            <a:p>
              <a:endParaRPr sz="1588" dirty="0"/>
            </a:p>
          </p:txBody>
        </p:sp>
      </p:grpSp>
    </p:spTree>
    <p:extLst>
      <p:ext uri="{BB962C8B-B14F-4D97-AF65-F5344CB8AC3E}">
        <p14:creationId xmlns:p14="http://schemas.microsoft.com/office/powerpoint/2010/main" val="5514200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1520" y="1628800"/>
            <a:ext cx="5400599" cy="3046988"/>
          </a:xfrm>
          <a:prstGeom prst="rect">
            <a:avLst/>
          </a:prstGeom>
          <a:noFill/>
        </p:spPr>
        <p:txBody>
          <a:bodyPr wrap="square" lIns="91440" tIns="45720" rIns="91440" bIns="45720">
            <a:spAutoFit/>
          </a:bodyPr>
          <a:lstStyle/>
          <a:p>
            <a:pPr algn="ctr"/>
            <a:r>
              <a:rPr lang="en-US" sz="9600" b="1" cap="none" spc="0" dirty="0" smtClean="0">
                <a:ln w="22225">
                  <a:solidFill>
                    <a:schemeClr val="accent2"/>
                  </a:solidFill>
                  <a:prstDash val="solid"/>
                </a:ln>
                <a:solidFill>
                  <a:schemeClr val="accent2">
                    <a:lumMod val="40000"/>
                    <a:lumOff val="60000"/>
                  </a:schemeClr>
                </a:solidFill>
                <a:effectLst/>
              </a:rPr>
              <a:t>Practice</a:t>
            </a:r>
          </a:p>
          <a:p>
            <a:pPr algn="ctr"/>
            <a:r>
              <a:rPr lang="en-US" sz="9600" b="1" dirty="0" smtClean="0">
                <a:ln w="22225">
                  <a:solidFill>
                    <a:schemeClr val="accent2"/>
                  </a:solidFill>
                  <a:prstDash val="solid"/>
                </a:ln>
                <a:solidFill>
                  <a:schemeClr val="accent2">
                    <a:lumMod val="40000"/>
                    <a:lumOff val="60000"/>
                  </a:schemeClr>
                </a:solidFill>
              </a:rPr>
              <a:t>Bandage</a:t>
            </a:r>
            <a:endParaRPr lang="en-US" sz="9600" b="1" cap="none" spc="0" dirty="0">
              <a:ln w="22225">
                <a:solidFill>
                  <a:schemeClr val="accent2"/>
                </a:solidFill>
                <a:prstDash val="solid"/>
              </a:ln>
              <a:solidFill>
                <a:schemeClr val="accent2">
                  <a:lumMod val="40000"/>
                  <a:lumOff val="60000"/>
                </a:schemeClr>
              </a:solidFill>
              <a:effectLst/>
            </a:endParaRPr>
          </a:p>
        </p:txBody>
      </p:sp>
      <p:sp>
        <p:nvSpPr>
          <p:cNvPr id="2" name="Title 1"/>
          <p:cNvSpPr>
            <a:spLocks noGrp="1"/>
          </p:cNvSpPr>
          <p:nvPr>
            <p:ph type="title"/>
          </p:nvPr>
        </p:nvSpPr>
        <p:spPr/>
        <p:txBody>
          <a:bodyPr/>
          <a:lstStyle/>
          <a:p>
            <a:pPr algn="ctr"/>
            <a:r>
              <a:rPr lang="en-US" dirty="0" smtClean="0">
                <a:solidFill>
                  <a:schemeClr val="bg1"/>
                </a:solidFill>
              </a:rPr>
              <a:t>Bandage a cut on a forearm.</a:t>
            </a:r>
            <a:endParaRPr lang="en-US" dirty="0">
              <a:solidFill>
                <a:schemeClr val="bg1"/>
              </a:solidFill>
            </a:endParaRPr>
          </a:p>
        </p:txBody>
      </p:sp>
      <p:sp>
        <p:nvSpPr>
          <p:cNvPr id="6" name="object 3"/>
          <p:cNvSpPr/>
          <p:nvPr/>
        </p:nvSpPr>
        <p:spPr>
          <a:xfrm>
            <a:off x="5796136" y="1556792"/>
            <a:ext cx="2958352" cy="3697941"/>
          </a:xfrm>
          <a:prstGeom prst="rect">
            <a:avLst/>
          </a:prstGeom>
          <a:blipFill>
            <a:blip r:embed="rId3"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39819987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0"/>
          </p:nvPr>
        </p:nvSpPr>
        <p:spPr>
          <a:xfrm>
            <a:off x="251520" y="1268760"/>
            <a:ext cx="8424936" cy="5258282"/>
          </a:xfrm>
        </p:spPr>
        <p:txBody>
          <a:bodyPr/>
          <a:lstStyle/>
          <a:p>
            <a:pPr marL="285750" lvl="1" eaLnBrk="0" fontAlgn="base" latinLnBrk="0" hangingPunct="0">
              <a:spcBef>
                <a:spcPct val="0"/>
              </a:spcBef>
              <a:spcAft>
                <a:spcPct val="0"/>
              </a:spcAft>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Tourniquets should be used when the bleeding cannot be stopped by the use of direct pressure </a:t>
            </a:r>
            <a:r>
              <a:rPr lang="en-US" sz="2000" dirty="0" smtClean="0">
                <a:solidFill>
                  <a:schemeClr val="tx1">
                    <a:lumMod val="75000"/>
                    <a:lumOff val="25000"/>
                  </a:schemeClr>
                </a:solidFill>
                <a:latin typeface="Arial" panose="020B0604020202020204" pitchFamily="34" charset="0"/>
                <a:cs typeface="Arial" panose="020B0604020202020204" pitchFamily="34" charset="0"/>
              </a:rPr>
              <a:t>alone.</a:t>
            </a:r>
          </a:p>
          <a:p>
            <a:pPr marL="285750" lvl="1" eaLnBrk="0" fontAlgn="base" latinLnBrk="0" hangingPunct="0">
              <a:spcBef>
                <a:spcPct val="0"/>
              </a:spcBef>
              <a:spcAft>
                <a:spcPct val="0"/>
              </a:spcAft>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Tourniquets should only be applied to treat limb </a:t>
            </a:r>
            <a:r>
              <a:rPr lang="en-US" sz="2000" dirty="0" smtClean="0">
                <a:solidFill>
                  <a:schemeClr val="tx1">
                    <a:lumMod val="75000"/>
                    <a:lumOff val="25000"/>
                  </a:schemeClr>
                </a:solidFill>
                <a:latin typeface="Arial" panose="020B0604020202020204" pitchFamily="34" charset="0"/>
                <a:cs typeface="Arial" panose="020B0604020202020204" pitchFamily="34" charset="0"/>
              </a:rPr>
              <a:t>injuries.</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Do not apply a tourniquet to the </a:t>
            </a:r>
            <a:r>
              <a:rPr lang="en-US" sz="2000" dirty="0" smtClean="0">
                <a:latin typeface="Arial" panose="020B0604020202020204" pitchFamily="34" charset="0"/>
                <a:cs typeface="Arial" panose="020B0604020202020204" pitchFamily="34" charset="0"/>
              </a:rPr>
              <a:t>joint.</a:t>
            </a:r>
            <a:endParaRPr lang="en-US" sz="2000" dirty="0">
              <a:latin typeface="Arial" panose="020B0604020202020204" pitchFamily="34" charset="0"/>
              <a:cs typeface="Arial" panose="020B0604020202020204" pitchFamily="34" charset="0"/>
            </a:endParaRPr>
          </a:p>
          <a:p>
            <a:pPr marL="576263" lvl="1" eaLnBrk="0" latinLnBrk="0" hangingPunct="0">
              <a:buFont typeface="Calibri Light" panose="020F030202020403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Depending </a:t>
            </a:r>
            <a:r>
              <a:rPr lang="en-US" sz="1800" dirty="0">
                <a:solidFill>
                  <a:schemeClr val="tx1">
                    <a:lumMod val="75000"/>
                    <a:lumOff val="25000"/>
                  </a:schemeClr>
                </a:solidFill>
                <a:latin typeface="Arial" panose="020B0604020202020204" pitchFamily="34" charset="0"/>
                <a:cs typeface="Arial" panose="020B0604020202020204" pitchFamily="34" charset="0"/>
              </a:rPr>
              <a:t>on the location of the wound and its proximity to the joint, it may need to be placed just above the joint.</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The tourniquet should be tight </a:t>
            </a:r>
            <a:r>
              <a:rPr lang="en-US" sz="2000" dirty="0">
                <a:latin typeface="Arial" panose="020B0604020202020204" pitchFamily="34" charset="0"/>
                <a:cs typeface="Arial" panose="020B0604020202020204" pitchFamily="34" charset="0"/>
              </a:rPr>
              <a:t>enough to stop the bright red bleeding.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 tourniquet should only be used in an emergency until you’re able to receive immediate medical attention. </a:t>
            </a:r>
            <a:endParaRPr lang="en-US" sz="2000" dirty="0" smtClean="0">
              <a:latin typeface="Arial" panose="020B0604020202020204" pitchFamily="34" charset="0"/>
              <a:cs typeface="Arial" panose="020B0604020202020204" pitchFamily="34" charset="0"/>
            </a:endParaRPr>
          </a:p>
          <a:p>
            <a:pPr marL="576263" lvl="1" eaLnBrk="0" latinLnBrk="0" hangingPunct="0">
              <a:buFont typeface="Calibri Light" panose="020F030202020403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It </a:t>
            </a:r>
            <a:r>
              <a:rPr lang="en-US" sz="1800" dirty="0">
                <a:solidFill>
                  <a:schemeClr val="tx1">
                    <a:lumMod val="75000"/>
                    <a:lumOff val="25000"/>
                  </a:schemeClr>
                </a:solidFill>
                <a:latin typeface="Arial" panose="020B0604020202020204" pitchFamily="34" charset="0"/>
                <a:cs typeface="Arial" panose="020B0604020202020204" pitchFamily="34" charset="0"/>
              </a:rPr>
              <a:t>can be applied for approximately two hours before neurovascular injury </a:t>
            </a:r>
            <a:r>
              <a:rPr lang="en-US" sz="1800" dirty="0" smtClean="0">
                <a:solidFill>
                  <a:schemeClr val="tx1">
                    <a:lumMod val="75000"/>
                    <a:lumOff val="25000"/>
                  </a:schemeClr>
                </a:solidFill>
                <a:latin typeface="Arial" panose="020B0604020202020204" pitchFamily="34" charset="0"/>
                <a:cs typeface="Arial" panose="020B0604020202020204" pitchFamily="34" charset="0"/>
              </a:rPr>
              <a:t>occurs.</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Do not remove a tourniquet yourself. A medical professional should do it for you.</a:t>
            </a:r>
          </a:p>
          <a:p>
            <a:pPr marL="342900" lvl="1" indent="-342900" eaLnBrk="0" fontAlgn="base" latinLnBrk="0" hangingPunct="0">
              <a:spcBef>
                <a:spcPct val="0"/>
              </a:spcBef>
              <a:spcAft>
                <a:spcPct val="0"/>
              </a:spcAft>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Title 10"/>
          <p:cNvSpPr>
            <a:spLocks noGrp="1"/>
          </p:cNvSpPr>
          <p:nvPr>
            <p:ph type="title"/>
          </p:nvPr>
        </p:nvSpPr>
        <p:spPr/>
        <p:txBody>
          <a:bodyPr/>
          <a:lstStyle/>
          <a:p>
            <a:pPr algn="ctr"/>
            <a:r>
              <a:rPr lang="en-US" dirty="0" smtClean="0">
                <a:solidFill>
                  <a:schemeClr val="bg1"/>
                </a:solidFill>
              </a:rPr>
              <a:t>Tourniquets</a:t>
            </a:r>
            <a:endParaRPr lang="en-US" dirty="0">
              <a:solidFill>
                <a:schemeClr val="bg1"/>
              </a:solidFill>
            </a:endParaRPr>
          </a:p>
        </p:txBody>
      </p:sp>
    </p:spTree>
    <p:extLst>
      <p:ext uri="{BB962C8B-B14F-4D97-AF65-F5344CB8AC3E}">
        <p14:creationId xmlns:p14="http://schemas.microsoft.com/office/powerpoint/2010/main" val="37396801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0"/>
          </p:nvPr>
        </p:nvSpPr>
        <p:spPr>
          <a:xfrm>
            <a:off x="0" y="1268760"/>
            <a:ext cx="5018245" cy="4896544"/>
          </a:xfrm>
        </p:spPr>
        <p:txBody>
          <a:bodyPr/>
          <a:lstStyle/>
          <a:p>
            <a:pPr marL="342900" indent="-342900">
              <a:buFont typeface="+mj-lt"/>
              <a:buAutoNum type="arabicPeriod"/>
            </a:pPr>
            <a:r>
              <a:rPr lang="en-US" sz="1800" dirty="0" smtClean="0">
                <a:latin typeface="Arial" panose="020B0604020202020204" pitchFamily="34" charset="0"/>
                <a:cs typeface="Arial" panose="020B0604020202020204" pitchFamily="34" charset="0"/>
              </a:rPr>
              <a:t>Place the tourniquet between the wound and the heart.</a:t>
            </a:r>
          </a:p>
          <a:p>
            <a:pPr marL="342900" indent="-342900">
              <a:buFont typeface="+mj-lt"/>
              <a:buAutoNum type="arabicPeriod"/>
            </a:pPr>
            <a:r>
              <a:rPr lang="en-US" sz="1800" dirty="0" smtClean="0">
                <a:latin typeface="Arial" panose="020B0604020202020204" pitchFamily="34" charset="0"/>
                <a:cs typeface="Arial" panose="020B0604020202020204" pitchFamily="34" charset="0"/>
              </a:rPr>
              <a:t>Wrap </a:t>
            </a:r>
            <a:r>
              <a:rPr lang="en-US" sz="1800" dirty="0">
                <a:latin typeface="Arial" panose="020B0604020202020204" pitchFamily="34" charset="0"/>
                <a:cs typeface="Arial" panose="020B0604020202020204" pitchFamily="34" charset="0"/>
              </a:rPr>
              <a:t>the material around the </a:t>
            </a:r>
            <a:r>
              <a:rPr lang="en-US" sz="1800" dirty="0" smtClean="0">
                <a:latin typeface="Arial" panose="020B0604020202020204" pitchFamily="34" charset="0"/>
                <a:cs typeface="Arial" panose="020B0604020202020204" pitchFamily="34" charset="0"/>
              </a:rPr>
              <a:t>limb. </a:t>
            </a:r>
          </a:p>
          <a:p>
            <a:pPr marL="690563" lvl="1" indent="-342900" eaLnBrk="0" latinLnBrk="0" hangingPunct="0">
              <a:buFont typeface="+mj-lt"/>
              <a:buAutoNum type="alphaLcPeriod"/>
            </a:pPr>
            <a:r>
              <a:rPr lang="en-US" sz="1600" dirty="0" smtClean="0">
                <a:solidFill>
                  <a:schemeClr val="tx1">
                    <a:lumMod val="75000"/>
                    <a:lumOff val="25000"/>
                  </a:schemeClr>
                </a:solidFill>
                <a:latin typeface="Arial" panose="020B0604020202020204" pitchFamily="34" charset="0"/>
                <a:cs typeface="Arial" panose="020B0604020202020204" pitchFamily="34" charset="0"/>
              </a:rPr>
              <a:t>The </a:t>
            </a:r>
            <a:r>
              <a:rPr lang="en-US" sz="1600" dirty="0">
                <a:solidFill>
                  <a:schemeClr val="tx1">
                    <a:lumMod val="75000"/>
                    <a:lumOff val="25000"/>
                  </a:schemeClr>
                </a:solidFill>
                <a:latin typeface="Arial" panose="020B0604020202020204" pitchFamily="34" charset="0"/>
                <a:cs typeface="Arial" panose="020B0604020202020204" pitchFamily="34" charset="0"/>
              </a:rPr>
              <a:t>material should sit as flatly as possible against the skin to prevent </a:t>
            </a:r>
            <a:r>
              <a:rPr lang="en-US" sz="1600" dirty="0" smtClean="0">
                <a:solidFill>
                  <a:schemeClr val="tx1">
                    <a:lumMod val="75000"/>
                    <a:lumOff val="25000"/>
                  </a:schemeClr>
                </a:solidFill>
                <a:latin typeface="Arial" panose="020B0604020202020204" pitchFamily="34" charset="0"/>
                <a:cs typeface="Arial" panose="020B0604020202020204" pitchFamily="34" charset="0"/>
              </a:rPr>
              <a:t>damage</a:t>
            </a:r>
            <a:r>
              <a:rPr lang="en-US" sz="1600" dirty="0">
                <a:solidFill>
                  <a:schemeClr val="tx1">
                    <a:lumMod val="75000"/>
                    <a:lumOff val="25000"/>
                  </a:schemeClr>
                </a:solidFill>
                <a:latin typeface="Arial" panose="020B0604020202020204" pitchFamily="34" charset="0"/>
                <a:cs typeface="Arial" panose="020B0604020202020204" pitchFamily="34" charset="0"/>
              </a:rPr>
              <a:t>. </a:t>
            </a:r>
            <a:endParaRPr lang="en-US" sz="1600" dirty="0" smtClean="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mj-lt"/>
              <a:buAutoNum type="arabicPeriod"/>
            </a:pPr>
            <a:r>
              <a:rPr lang="en-US" sz="1800" dirty="0" smtClean="0">
                <a:latin typeface="Arial" panose="020B0604020202020204" pitchFamily="34" charset="0"/>
                <a:cs typeface="Arial" panose="020B0604020202020204" pitchFamily="34" charset="0"/>
              </a:rPr>
              <a:t>When </a:t>
            </a:r>
            <a:r>
              <a:rPr lang="en-US" sz="1800" dirty="0">
                <a:latin typeface="Arial" panose="020B0604020202020204" pitchFamily="34" charset="0"/>
                <a:cs typeface="Arial" panose="020B0604020202020204" pitchFamily="34" charset="0"/>
              </a:rPr>
              <a:t>using fabric, knot a stick or other rigid object, like a pen, on the outside layer of the tourniquet to create a torsion device. </a:t>
            </a:r>
            <a:endParaRPr lang="en-US" sz="1800" dirty="0" smtClean="0">
              <a:latin typeface="Arial" panose="020B0604020202020204" pitchFamily="34" charset="0"/>
              <a:cs typeface="Arial" panose="020B0604020202020204" pitchFamily="34" charset="0"/>
            </a:endParaRPr>
          </a:p>
          <a:p>
            <a:pPr marL="342900" indent="-342900">
              <a:buFont typeface="+mj-lt"/>
              <a:buAutoNum type="arabicPeriod"/>
            </a:pPr>
            <a:r>
              <a:rPr lang="en-US" sz="1800" dirty="0" smtClean="0">
                <a:latin typeface="Arial" panose="020B0604020202020204" pitchFamily="34" charset="0"/>
                <a:cs typeface="Arial" panose="020B0604020202020204" pitchFamily="34" charset="0"/>
              </a:rPr>
              <a:t>Twist </a:t>
            </a:r>
            <a:r>
              <a:rPr lang="en-US" sz="1800" dirty="0">
                <a:latin typeface="Arial" panose="020B0604020202020204" pitchFamily="34" charset="0"/>
                <a:cs typeface="Arial" panose="020B0604020202020204" pitchFamily="34" charset="0"/>
              </a:rPr>
              <a:t>the stick to tighten the </a:t>
            </a:r>
            <a:r>
              <a:rPr lang="en-US" sz="1800" dirty="0" smtClean="0">
                <a:latin typeface="Arial" panose="020B0604020202020204" pitchFamily="34" charset="0"/>
                <a:cs typeface="Arial" panose="020B0604020202020204" pitchFamily="34" charset="0"/>
              </a:rPr>
              <a:t>tourniquet until the pulse below the tourniquet cannot be felt. </a:t>
            </a:r>
          </a:p>
          <a:p>
            <a:pPr marL="342900" indent="-342900">
              <a:buFont typeface="+mj-lt"/>
              <a:buAutoNum type="arabicPeriod"/>
            </a:pPr>
            <a:r>
              <a:rPr lang="en-US" sz="1800" dirty="0" smtClean="0">
                <a:latin typeface="Arial" panose="020B0604020202020204" pitchFamily="34" charset="0"/>
                <a:cs typeface="Arial" panose="020B0604020202020204" pitchFamily="34" charset="0"/>
              </a:rPr>
              <a:t>Knot </a:t>
            </a:r>
            <a:r>
              <a:rPr lang="en-US" sz="1800" dirty="0">
                <a:latin typeface="Arial" panose="020B0604020202020204" pitchFamily="34" charset="0"/>
                <a:cs typeface="Arial" panose="020B0604020202020204" pitchFamily="34" charset="0"/>
              </a:rPr>
              <a:t>it again to keep it in place.</a:t>
            </a:r>
          </a:p>
          <a:p>
            <a:pPr marL="342900" indent="-342900">
              <a:buFont typeface="+mj-lt"/>
              <a:buAutoNum type="arabicPeriod"/>
            </a:pPr>
            <a:r>
              <a:rPr lang="en-US" sz="1800" dirty="0" smtClean="0">
                <a:latin typeface="Arial" panose="020B0604020202020204" pitchFamily="34" charset="0"/>
                <a:cs typeface="Arial" panose="020B0604020202020204" pitchFamily="34" charset="0"/>
              </a:rPr>
              <a:t>Immobilize </a:t>
            </a:r>
            <a:r>
              <a:rPr lang="en-US" sz="1800" dirty="0">
                <a:latin typeface="Arial" panose="020B0604020202020204" pitchFamily="34" charset="0"/>
                <a:cs typeface="Arial" panose="020B0604020202020204" pitchFamily="34" charset="0"/>
              </a:rPr>
              <a:t>the injured area and </a:t>
            </a:r>
            <a:r>
              <a:rPr lang="en-US" sz="1800" dirty="0" smtClean="0">
                <a:latin typeface="Arial" panose="020B0604020202020204" pitchFamily="34" charset="0"/>
                <a:cs typeface="Arial" panose="020B0604020202020204" pitchFamily="34" charset="0"/>
              </a:rPr>
              <a:t>note the time the tourniquet was applied.</a:t>
            </a:r>
            <a:endParaRPr lang="en-US" sz="1800" dirty="0">
              <a:latin typeface="Arial" panose="020B0604020202020204" pitchFamily="34" charset="0"/>
              <a:cs typeface="Arial" panose="020B0604020202020204" pitchFamily="34" charset="0"/>
            </a:endParaRPr>
          </a:p>
        </p:txBody>
      </p:sp>
      <p:sp>
        <p:nvSpPr>
          <p:cNvPr id="11" name="Title 10"/>
          <p:cNvSpPr>
            <a:spLocks noGrp="1"/>
          </p:cNvSpPr>
          <p:nvPr>
            <p:ph type="title"/>
          </p:nvPr>
        </p:nvSpPr>
        <p:spPr>
          <a:xfrm>
            <a:off x="0" y="16778"/>
            <a:ext cx="5018245" cy="1069514"/>
          </a:xfrm>
        </p:spPr>
        <p:txBody>
          <a:bodyPr/>
          <a:lstStyle/>
          <a:p>
            <a:pPr algn="ctr"/>
            <a:r>
              <a:rPr lang="en-US" sz="3200" dirty="0" smtClean="0">
                <a:solidFill>
                  <a:schemeClr val="bg1"/>
                </a:solidFill>
              </a:rPr>
              <a:t>How to Apply a </a:t>
            </a:r>
            <a:br>
              <a:rPr lang="en-US" sz="3200" dirty="0" smtClean="0">
                <a:solidFill>
                  <a:schemeClr val="bg1"/>
                </a:solidFill>
              </a:rPr>
            </a:br>
            <a:r>
              <a:rPr lang="en-US" sz="3200" dirty="0" smtClean="0">
                <a:solidFill>
                  <a:schemeClr val="bg1"/>
                </a:solidFill>
              </a:rPr>
              <a:t>Tourniquet</a:t>
            </a:r>
            <a:endParaRPr lang="en-US" sz="32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245" y="738"/>
            <a:ext cx="4125755" cy="6873976"/>
          </a:xfrm>
          <a:prstGeom prst="rect">
            <a:avLst/>
          </a:prstGeom>
        </p:spPr>
      </p:pic>
    </p:spTree>
    <p:extLst>
      <p:ext uri="{BB962C8B-B14F-4D97-AF65-F5344CB8AC3E}">
        <p14:creationId xmlns:p14="http://schemas.microsoft.com/office/powerpoint/2010/main" val="13898888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t>
            </a:r>
            <a:endParaRPr lang="en-US" dirty="0"/>
          </a:p>
        </p:txBody>
      </p:sp>
      <p:sp>
        <p:nvSpPr>
          <p:cNvPr id="8" name="Content Placeholder 7"/>
          <p:cNvSpPr>
            <a:spLocks noGrp="1"/>
          </p:cNvSpPr>
          <p:nvPr>
            <p:ph idx="10"/>
          </p:nvPr>
        </p:nvSpPr>
        <p:spPr>
          <a:xfrm>
            <a:off x="1547664" y="1069514"/>
            <a:ext cx="7149480" cy="4923175"/>
          </a:xfrm>
        </p:spPr>
        <p:txBody>
          <a:bodyPr/>
          <a:lstStyle/>
          <a:p>
            <a:pPr eaLnBrk="0" latinLnBrk="0" hangingPunct="0"/>
            <a:r>
              <a:rPr lang="en-US" altLang="en-US" sz="2000" dirty="0">
                <a:latin typeface="Arial" panose="020B0604020202020204" pitchFamily="34" charset="0"/>
              </a:rPr>
              <a:t>Explain when a bee sting could be life threatening and what action should be taken for prevention and for first aid. </a:t>
            </a:r>
          </a:p>
          <a:p>
            <a:pPr marL="347663" indent="-347663" eaLnBrk="0" latinLnBrk="0" hangingPunct="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1152128" cy="115212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2045913"/>
            <a:ext cx="5110976" cy="3933056"/>
          </a:xfrm>
          <a:prstGeom prst="rect">
            <a:avLst/>
          </a:prstGeom>
        </p:spPr>
      </p:pic>
    </p:spTree>
    <p:extLst>
      <p:ext uri="{BB962C8B-B14F-4D97-AF65-F5344CB8AC3E}">
        <p14:creationId xmlns:p14="http://schemas.microsoft.com/office/powerpoint/2010/main" val="1966297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0"/>
          </p:nvPr>
        </p:nvSpPr>
        <p:spPr>
          <a:xfrm>
            <a:off x="0" y="1446892"/>
            <a:ext cx="5580112" cy="5150460"/>
          </a:xfrm>
        </p:spPr>
        <p:txBody>
          <a:bodyPr/>
          <a:lstStyle/>
          <a:p>
            <a:pPr marL="285750" lvl="0" indent="-285750" fontAlgn="base">
              <a:spcBef>
                <a:spcPct val="0"/>
              </a:spcBef>
              <a:spcAft>
                <a:spcPct val="0"/>
              </a:spcAft>
              <a:buFont typeface="Arial" panose="020B0604020202020204" pitchFamily="34" charset="0"/>
              <a:buChar char="•"/>
            </a:pPr>
            <a:r>
              <a:rPr lang="en-US" sz="2000" dirty="0"/>
              <a:t>Avoid flowering plants, gardens, and trees with ripe fruit, where bees spend their time. </a:t>
            </a:r>
            <a:endParaRPr lang="en-US" sz="2000" dirty="0" smtClean="0"/>
          </a:p>
          <a:p>
            <a:pPr marL="285750" indent="-285750" fontAlgn="base">
              <a:spcBef>
                <a:spcPct val="0"/>
              </a:spcBef>
              <a:spcAft>
                <a:spcPct val="0"/>
              </a:spcAft>
              <a:buFont typeface="Arial" panose="020B0604020202020204" pitchFamily="34" charset="0"/>
              <a:buChar char="•"/>
            </a:pPr>
            <a:r>
              <a:rPr lang="en-US" sz="2000" dirty="0">
                <a:latin typeface="Arial" panose="020B0604020202020204" pitchFamily="34" charset="0"/>
                <a:cs typeface="Arial" panose="020B0604020202020204" pitchFamily="34" charset="0"/>
              </a:rPr>
              <a:t>Never slap at a bee or wasp.</a:t>
            </a:r>
          </a:p>
          <a:p>
            <a:pPr marL="285750" lvl="0" indent="-285750" fontAlgn="base">
              <a:spcBef>
                <a:spcPct val="0"/>
              </a:spcBef>
              <a:spcAft>
                <a:spcPct val="0"/>
              </a:spcAft>
              <a:buFont typeface="Arial" panose="020B0604020202020204" pitchFamily="34" charset="0"/>
              <a:buChar char="•"/>
            </a:pPr>
            <a:r>
              <a:rPr lang="en-US" altLang="en-US" sz="2000" dirty="0" smtClean="0">
                <a:latin typeface="Arial" panose="020B0604020202020204" pitchFamily="34" charset="0"/>
                <a:cs typeface="Arial" panose="020B0604020202020204" pitchFamily="34" charset="0"/>
              </a:rPr>
              <a:t>Remain </a:t>
            </a:r>
            <a:r>
              <a:rPr lang="en-US" altLang="en-US" sz="2000" dirty="0">
                <a:latin typeface="Arial" panose="020B0604020202020204" pitchFamily="34" charset="0"/>
                <a:cs typeface="Arial" panose="020B0604020202020204" pitchFamily="34" charset="0"/>
              </a:rPr>
              <a:t>calm and still if a single stinging insect is flying around. </a:t>
            </a:r>
            <a:endParaRPr lang="en-US" altLang="en-US" sz="2000" dirty="0" smtClean="0">
              <a:latin typeface="Arial" panose="020B0604020202020204" pitchFamily="34" charset="0"/>
              <a:cs typeface="Arial" panose="020B0604020202020204" pitchFamily="34" charset="0"/>
            </a:endParaRPr>
          </a:p>
          <a:p>
            <a:pPr marL="576263" lvl="1" eaLnBrk="0" fontAlgn="base" latinLnBrk="0" hangingPunct="0">
              <a:spcBef>
                <a:spcPct val="0"/>
              </a:spcBef>
              <a:spcAft>
                <a:spcPct val="0"/>
              </a:spcAft>
              <a:buFont typeface="Calibri Light" panose="020F0302020204030204" pitchFamily="34" charset="0"/>
              <a:buChar char="–"/>
            </a:pPr>
            <a:r>
              <a:rPr lang="en-US" altLang="en-US" sz="1800" dirty="0" smtClean="0">
                <a:solidFill>
                  <a:schemeClr val="tx1">
                    <a:lumMod val="75000"/>
                    <a:lumOff val="25000"/>
                  </a:schemeClr>
                </a:solidFill>
                <a:latin typeface="Arial" panose="020B0604020202020204" pitchFamily="34" charset="0"/>
                <a:cs typeface="Arial" panose="020B0604020202020204" pitchFamily="34" charset="0"/>
              </a:rPr>
              <a:t>Swatting </a:t>
            </a:r>
            <a:r>
              <a:rPr lang="en-US" altLang="en-US" sz="1800" dirty="0">
                <a:solidFill>
                  <a:schemeClr val="tx1">
                    <a:lumMod val="75000"/>
                    <a:lumOff val="25000"/>
                  </a:schemeClr>
                </a:solidFill>
                <a:latin typeface="Arial" panose="020B0604020202020204" pitchFamily="34" charset="0"/>
                <a:cs typeface="Arial" panose="020B0604020202020204" pitchFamily="34" charset="0"/>
              </a:rPr>
              <a:t>at an insect may cause it to sting</a:t>
            </a:r>
            <a:r>
              <a:rPr lang="en-US" altLang="en-US" sz="1800" dirty="0" smtClean="0">
                <a:solidFill>
                  <a:schemeClr val="tx1">
                    <a:lumMod val="75000"/>
                    <a:lumOff val="25000"/>
                  </a:schemeClr>
                </a:solidFill>
                <a:latin typeface="Arial" panose="020B0604020202020204" pitchFamily="34" charset="0"/>
                <a:cs typeface="Arial" panose="020B0604020202020204" pitchFamily="34" charset="0"/>
              </a:rPr>
              <a:t>. </a:t>
            </a:r>
            <a:endParaRPr lang="en-US" altLang="en-US" sz="1800" dirty="0">
              <a:solidFill>
                <a:schemeClr val="tx1">
                  <a:lumMod val="75000"/>
                  <a:lumOff val="25000"/>
                </a:schemeClr>
              </a:solidFill>
              <a:latin typeface="Arial" panose="020B0604020202020204" pitchFamily="34" charset="0"/>
              <a:cs typeface="Arial" panose="020B0604020202020204" pitchFamily="34" charset="0"/>
            </a:endParaRPr>
          </a:p>
          <a:p>
            <a:pPr marL="285750" lvl="0" indent="-285750" fontAlgn="base">
              <a:spcBef>
                <a:spcPct val="0"/>
              </a:spcBef>
              <a:spcAft>
                <a:spcPct val="0"/>
              </a:spcAft>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If you are attacked by several </a:t>
            </a:r>
            <a:r>
              <a:rPr lang="en-US" altLang="en-US" sz="2000" dirty="0" smtClean="0">
                <a:latin typeface="Arial" panose="020B0604020202020204" pitchFamily="34" charset="0"/>
                <a:cs typeface="Arial" panose="020B0604020202020204" pitchFamily="34" charset="0"/>
              </a:rPr>
              <a:t>bees at </a:t>
            </a:r>
            <a:r>
              <a:rPr lang="en-US" altLang="en-US" sz="2000" dirty="0">
                <a:latin typeface="Arial" panose="020B0604020202020204" pitchFamily="34" charset="0"/>
                <a:cs typeface="Arial" panose="020B0604020202020204" pitchFamily="34" charset="0"/>
              </a:rPr>
              <a:t>once, run to get away from them. </a:t>
            </a:r>
            <a:endParaRPr lang="en-US" altLang="en-US" sz="2000" dirty="0" smtClean="0">
              <a:latin typeface="Arial" panose="020B0604020202020204" pitchFamily="34" charset="0"/>
              <a:cs typeface="Arial" panose="020B0604020202020204" pitchFamily="34" charset="0"/>
            </a:endParaRPr>
          </a:p>
          <a:p>
            <a:pPr marL="576263" lvl="1" eaLnBrk="0" fontAlgn="base" latinLnBrk="0" hangingPunct="0">
              <a:spcBef>
                <a:spcPct val="0"/>
              </a:spcBef>
              <a:spcAft>
                <a:spcPct val="0"/>
              </a:spcAft>
              <a:buFont typeface="Calibri Light" panose="020F0302020204030204" pitchFamily="34" charset="0"/>
              <a:buChar char="–"/>
            </a:pPr>
            <a:r>
              <a:rPr lang="en-US" altLang="en-US" sz="1800" dirty="0" smtClean="0">
                <a:solidFill>
                  <a:schemeClr val="tx1">
                    <a:lumMod val="75000"/>
                    <a:lumOff val="25000"/>
                  </a:schemeClr>
                </a:solidFill>
                <a:latin typeface="Arial" panose="020B0604020202020204" pitchFamily="34" charset="0"/>
                <a:cs typeface="Arial" panose="020B0604020202020204" pitchFamily="34" charset="0"/>
              </a:rPr>
              <a:t>Bees </a:t>
            </a:r>
            <a:r>
              <a:rPr lang="en-US" altLang="en-US" sz="1800" dirty="0">
                <a:solidFill>
                  <a:schemeClr val="tx1">
                    <a:lumMod val="75000"/>
                    <a:lumOff val="25000"/>
                  </a:schemeClr>
                </a:solidFill>
                <a:latin typeface="Arial" panose="020B0604020202020204" pitchFamily="34" charset="0"/>
                <a:cs typeface="Arial" panose="020B0604020202020204" pitchFamily="34" charset="0"/>
              </a:rPr>
              <a:t>release a chemical when they sting, which may attract other bees</a:t>
            </a:r>
            <a:r>
              <a:rPr lang="en-US" altLang="en-US" sz="1800" dirty="0" smtClean="0">
                <a:solidFill>
                  <a:schemeClr val="tx1">
                    <a:lumMod val="75000"/>
                    <a:lumOff val="25000"/>
                  </a:schemeClr>
                </a:solidFill>
                <a:latin typeface="Arial" panose="020B0604020202020204" pitchFamily="34" charset="0"/>
                <a:cs typeface="Arial" panose="020B0604020202020204" pitchFamily="34" charset="0"/>
              </a:rPr>
              <a:t>. </a:t>
            </a:r>
            <a:endParaRPr lang="en-US" altLang="en-US" sz="18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Wearing </a:t>
            </a:r>
            <a:r>
              <a:rPr lang="en-US" sz="2000" dirty="0">
                <a:latin typeface="Arial" panose="020B0604020202020204" pitchFamily="34" charset="0"/>
                <a:cs typeface="Arial" panose="020B0604020202020204" pitchFamily="34" charset="0"/>
              </a:rPr>
              <a:t>light-colored clothing and avoiding wearing floral or brightly colored clothing</a:t>
            </a:r>
            <a:r>
              <a:rPr lang="en-US" sz="20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Avoid perfumes, scented </a:t>
            </a:r>
            <a:r>
              <a:rPr lang="en-US" sz="2000" dirty="0">
                <a:latin typeface="Arial" panose="020B0604020202020204" pitchFamily="34" charset="0"/>
                <a:cs typeface="Arial" panose="020B0604020202020204" pitchFamily="34" charset="0"/>
              </a:rPr>
              <a:t>soaps, shampoos, and deodorants</a:t>
            </a:r>
            <a:r>
              <a:rPr lang="en-US" sz="2000" dirty="0" smtClean="0">
                <a:latin typeface="Arial" panose="020B0604020202020204" pitchFamily="34" charset="0"/>
                <a:cs typeface="Arial" panose="020B0604020202020204" pitchFamily="34" charset="0"/>
              </a:rPr>
              <a:t>.</a:t>
            </a:r>
          </a:p>
        </p:txBody>
      </p:sp>
      <p:sp>
        <p:nvSpPr>
          <p:cNvPr id="11" name="Title 10"/>
          <p:cNvSpPr>
            <a:spLocks noGrp="1"/>
          </p:cNvSpPr>
          <p:nvPr>
            <p:ph type="title"/>
          </p:nvPr>
        </p:nvSpPr>
        <p:spPr/>
        <p:txBody>
          <a:bodyPr/>
          <a:lstStyle/>
          <a:p>
            <a:pPr algn="ctr"/>
            <a:r>
              <a:rPr lang="en-US" dirty="0" smtClean="0">
                <a:solidFill>
                  <a:schemeClr val="bg1"/>
                </a:solidFill>
              </a:rPr>
              <a:t>Preventing Bee and Wasp Stings</a:t>
            </a:r>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1340768"/>
            <a:ext cx="3310135" cy="4572009"/>
          </a:xfrm>
          <a:prstGeom prst="rect">
            <a:avLst/>
          </a:prstGeom>
        </p:spPr>
      </p:pic>
    </p:spTree>
    <p:extLst>
      <p:ext uri="{BB962C8B-B14F-4D97-AF65-F5344CB8AC3E}">
        <p14:creationId xmlns:p14="http://schemas.microsoft.com/office/powerpoint/2010/main" val="42367164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0"/>
          </p:nvPr>
        </p:nvSpPr>
        <p:spPr>
          <a:xfrm>
            <a:off x="0" y="1446893"/>
            <a:ext cx="4908930" cy="4106154"/>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Insect stings can cause life-   threatening allergic reactions  in sensitive victims.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Pain, burning, or itching at     sting site.</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Redness, swelling.</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Remove stinger if still in skin.</a:t>
            </a:r>
            <a:endParaRPr lang="en-US" sz="2400" dirty="0">
              <a:latin typeface="Arial" panose="020B0604020202020204" pitchFamily="34" charset="0"/>
              <a:cs typeface="Arial" panose="020B0604020202020204" pitchFamily="34" charset="0"/>
            </a:endParaRPr>
          </a:p>
        </p:txBody>
      </p:sp>
      <p:sp>
        <p:nvSpPr>
          <p:cNvPr id="11" name="Title 10"/>
          <p:cNvSpPr>
            <a:spLocks noGrp="1"/>
          </p:cNvSpPr>
          <p:nvPr>
            <p:ph type="title"/>
          </p:nvPr>
        </p:nvSpPr>
        <p:spPr/>
        <p:txBody>
          <a:bodyPr/>
          <a:lstStyle/>
          <a:p>
            <a:pPr algn="ctr"/>
            <a:r>
              <a:rPr lang="en-US" dirty="0" smtClean="0">
                <a:solidFill>
                  <a:schemeClr val="bg1"/>
                </a:solidFill>
              </a:rPr>
              <a:t>Bee and Wasp Stings</a:t>
            </a:r>
            <a:endParaRPr lang="en-US" dirty="0">
              <a:solidFill>
                <a:schemeClr val="bg1"/>
              </a:solidFill>
            </a:endParaRPr>
          </a:p>
        </p:txBody>
      </p:sp>
      <p:pic>
        <p:nvPicPr>
          <p:cNvPr id="13" name="Picture 12"/>
          <p:cNvPicPr>
            <a:picLocks noChangeAspect="1"/>
          </p:cNvPicPr>
          <p:nvPr/>
        </p:nvPicPr>
        <p:blipFill>
          <a:blip r:embed="rId3"/>
          <a:stretch>
            <a:fillRect/>
          </a:stretch>
        </p:blipFill>
        <p:spPr>
          <a:xfrm>
            <a:off x="5163571" y="3837371"/>
            <a:ext cx="3672407" cy="172819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1325628"/>
            <a:ext cx="3687914" cy="2463411"/>
          </a:xfrm>
          <a:prstGeom prst="rect">
            <a:avLst/>
          </a:prstGeom>
        </p:spPr>
      </p:pic>
    </p:spTree>
    <p:extLst>
      <p:ext uri="{BB962C8B-B14F-4D97-AF65-F5344CB8AC3E}">
        <p14:creationId xmlns:p14="http://schemas.microsoft.com/office/powerpoint/2010/main" val="179415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pPr algn="ctr"/>
            <a:r>
              <a:rPr lang="en-US" spc="-190" dirty="0">
                <a:solidFill>
                  <a:schemeClr val="bg1"/>
                </a:solidFill>
              </a:rPr>
              <a:t>First</a:t>
            </a:r>
            <a:r>
              <a:rPr lang="en-US" spc="-278" dirty="0">
                <a:solidFill>
                  <a:schemeClr val="bg1"/>
                </a:solidFill>
              </a:rPr>
              <a:t> </a:t>
            </a:r>
            <a:r>
              <a:rPr lang="en-US" spc="-119" dirty="0">
                <a:solidFill>
                  <a:schemeClr val="bg1"/>
                </a:solidFill>
              </a:rPr>
              <a:t>Aid</a:t>
            </a:r>
            <a:r>
              <a:rPr lang="en-US" spc="-282" dirty="0">
                <a:solidFill>
                  <a:schemeClr val="bg1"/>
                </a:solidFill>
              </a:rPr>
              <a:t> </a:t>
            </a:r>
            <a:r>
              <a:rPr lang="en-US" spc="-159" dirty="0">
                <a:solidFill>
                  <a:schemeClr val="bg1"/>
                </a:solidFill>
              </a:rPr>
              <a:t>for</a:t>
            </a:r>
            <a:r>
              <a:rPr lang="en-US" spc="-274" dirty="0">
                <a:solidFill>
                  <a:schemeClr val="bg1"/>
                </a:solidFill>
              </a:rPr>
              <a:t> </a:t>
            </a:r>
            <a:r>
              <a:rPr lang="en-US" spc="-141" dirty="0">
                <a:solidFill>
                  <a:schemeClr val="bg1"/>
                </a:solidFill>
              </a:rPr>
              <a:t>Bee</a:t>
            </a:r>
            <a:r>
              <a:rPr lang="en-US" spc="-282" dirty="0">
                <a:solidFill>
                  <a:schemeClr val="bg1"/>
                </a:solidFill>
              </a:rPr>
              <a:t> </a:t>
            </a:r>
            <a:r>
              <a:rPr lang="en-US" spc="-119" dirty="0">
                <a:solidFill>
                  <a:schemeClr val="bg1"/>
                </a:solidFill>
              </a:rPr>
              <a:t>and</a:t>
            </a:r>
            <a:r>
              <a:rPr lang="en-US" spc="-278" dirty="0">
                <a:solidFill>
                  <a:schemeClr val="bg1"/>
                </a:solidFill>
              </a:rPr>
              <a:t> </a:t>
            </a:r>
            <a:r>
              <a:rPr lang="en-US" spc="-79" dirty="0">
                <a:solidFill>
                  <a:schemeClr val="bg1"/>
                </a:solidFill>
              </a:rPr>
              <a:t>Wasp</a:t>
            </a:r>
            <a:r>
              <a:rPr lang="en-US" spc="-287" dirty="0">
                <a:solidFill>
                  <a:schemeClr val="bg1"/>
                </a:solidFill>
              </a:rPr>
              <a:t> </a:t>
            </a:r>
            <a:r>
              <a:rPr lang="en-US" spc="-128" dirty="0">
                <a:solidFill>
                  <a:schemeClr val="bg1"/>
                </a:solidFill>
              </a:rPr>
              <a:t>Stings</a:t>
            </a:r>
            <a:endParaRPr lang="en-US" dirty="0">
              <a:solidFill>
                <a:schemeClr val="bg1"/>
              </a:solidFill>
            </a:endParaRPr>
          </a:p>
        </p:txBody>
      </p:sp>
      <p:sp>
        <p:nvSpPr>
          <p:cNvPr id="13" name="Content Placeholder 12"/>
          <p:cNvSpPr>
            <a:spLocks noGrp="1"/>
          </p:cNvSpPr>
          <p:nvPr>
            <p:ph idx="10"/>
          </p:nvPr>
        </p:nvSpPr>
        <p:spPr>
          <a:xfrm>
            <a:off x="0" y="1268760"/>
            <a:ext cx="5220072" cy="4502948"/>
          </a:xfrm>
        </p:spPr>
        <p:txBody>
          <a:bodyPr/>
          <a:lstStyle/>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Remove stinger from skin by         scraping it away gently with a        credit card or edge.</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Wash area with soap and water.</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Put ice pack on sting site.</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Watch victim for any signs or         symptoms of allergic reactions.</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If symptoms occur, call 911 and     treat for shock.</a:t>
            </a:r>
            <a:endParaRPr lang="en-US" sz="2400" dirty="0">
              <a:latin typeface="Arial" panose="020B0604020202020204" pitchFamily="34" charset="0"/>
              <a:cs typeface="Arial" panose="020B0604020202020204" pitchFamily="34" charset="0"/>
            </a:endParaRPr>
          </a:p>
        </p:txBody>
      </p:sp>
      <p:sp>
        <p:nvSpPr>
          <p:cNvPr id="6" name="object 6"/>
          <p:cNvSpPr>
            <a:spLocks noChangeAspect="1"/>
          </p:cNvSpPr>
          <p:nvPr/>
        </p:nvSpPr>
        <p:spPr>
          <a:xfrm>
            <a:off x="5580112" y="1268760"/>
            <a:ext cx="2554940" cy="2192542"/>
          </a:xfrm>
          <a:prstGeom prst="rect">
            <a:avLst/>
          </a:prstGeom>
          <a:blipFill>
            <a:blip r:embed="rId3" cstate="print"/>
            <a:stretch>
              <a:fillRect/>
            </a:stretch>
          </a:blipFill>
        </p:spPr>
        <p:txBody>
          <a:bodyPr wrap="square" lIns="0" tIns="0" rIns="0" bIns="0" rtlCol="0"/>
          <a:lstStyle/>
          <a:p>
            <a:endParaRPr sz="1588" dirty="0"/>
          </a:p>
        </p:txBody>
      </p:sp>
      <p:sp>
        <p:nvSpPr>
          <p:cNvPr id="7" name="object 7"/>
          <p:cNvSpPr>
            <a:spLocks noChangeAspect="1"/>
          </p:cNvSpPr>
          <p:nvPr/>
        </p:nvSpPr>
        <p:spPr>
          <a:xfrm>
            <a:off x="5580112" y="3500968"/>
            <a:ext cx="2151529" cy="2478965"/>
          </a:xfrm>
          <a:prstGeom prst="rect">
            <a:avLst/>
          </a:prstGeom>
          <a:blipFill>
            <a:blip r:embed="rId4"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273967464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1452087"/>
            <a:ext cx="4572000" cy="2571750"/>
          </a:xfrm>
          <a:prstGeom prst="rect">
            <a:avLst/>
          </a:prstGeom>
        </p:spPr>
      </p:pic>
      <p:sp>
        <p:nvSpPr>
          <p:cNvPr id="8" name="Title 7"/>
          <p:cNvSpPr>
            <a:spLocks noGrp="1"/>
          </p:cNvSpPr>
          <p:nvPr>
            <p:ph type="title"/>
          </p:nvPr>
        </p:nvSpPr>
        <p:spPr/>
        <p:txBody>
          <a:bodyPr/>
          <a:lstStyle/>
          <a:p>
            <a:pPr algn="ctr"/>
            <a:r>
              <a:rPr lang="en-US" dirty="0" smtClean="0">
                <a:solidFill>
                  <a:schemeClr val="bg1"/>
                </a:solidFill>
              </a:rPr>
              <a:t>Symptoms of Allergic Reactions</a:t>
            </a:r>
            <a:endParaRPr lang="en-US" dirty="0">
              <a:solidFill>
                <a:schemeClr val="bg1"/>
              </a:solidFill>
            </a:endParaRPr>
          </a:p>
        </p:txBody>
      </p:sp>
      <p:sp>
        <p:nvSpPr>
          <p:cNvPr id="10" name="Content Placeholder 9"/>
          <p:cNvSpPr>
            <a:spLocks noGrp="1"/>
          </p:cNvSpPr>
          <p:nvPr>
            <p:ph idx="10"/>
          </p:nvPr>
        </p:nvSpPr>
        <p:spPr>
          <a:xfrm>
            <a:off x="-30939" y="1460398"/>
            <a:ext cx="4098883" cy="3600400"/>
          </a:xfrm>
        </p:spPr>
        <p: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Difficulty breathing,      wheezing.</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Tightness in throat or    chest.</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Swelling of the face and neck, puffy eyes.</a:t>
            </a:r>
          </a:p>
        </p:txBody>
      </p:sp>
    </p:spTree>
    <p:extLst>
      <p:ext uri="{BB962C8B-B14F-4D97-AF65-F5344CB8AC3E}">
        <p14:creationId xmlns:p14="http://schemas.microsoft.com/office/powerpoint/2010/main" val="2576436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t>
            </a:r>
            <a:endParaRPr lang="en-US" dirty="0"/>
          </a:p>
        </p:txBody>
      </p:sp>
      <p:sp>
        <p:nvSpPr>
          <p:cNvPr id="8" name="Content Placeholder 7"/>
          <p:cNvSpPr>
            <a:spLocks noGrp="1"/>
          </p:cNvSpPr>
          <p:nvPr>
            <p:ph idx="10"/>
          </p:nvPr>
        </p:nvSpPr>
        <p:spPr>
          <a:xfrm>
            <a:off x="1547664" y="1069515"/>
            <a:ext cx="7149480" cy="1423382"/>
          </a:xfrm>
        </p:spPr>
        <p:txBody>
          <a:bodyPr/>
          <a:lstStyle/>
          <a:p>
            <a:pPr eaLnBrk="0" latinLnBrk="0" hangingPunct="0"/>
            <a:r>
              <a:rPr lang="en-US" altLang="en-US" sz="2400" dirty="0">
                <a:latin typeface="Arial" panose="020B0604020202020204" pitchFamily="34" charset="0"/>
              </a:rPr>
              <a:t>Demonstrate to your counselor that you have current knowledge of all first-aid requirements for Tenderfoot, Second Class, and First Class ranks. </a:t>
            </a:r>
          </a:p>
          <a:p>
            <a:pPr marL="347663" indent="-347663">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1152128" cy="1152128"/>
          </a:xfrm>
          <a:prstGeom prst="rect">
            <a:avLst/>
          </a:prstGeom>
        </p:spPr>
      </p:pic>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3688" y="2628892"/>
            <a:ext cx="2318459" cy="2664296"/>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65862" y="2714592"/>
            <a:ext cx="1955213" cy="2492896"/>
          </a:xfrm>
          <a:prstGeom prst="rect">
            <a:avLst/>
          </a:prstGeom>
        </p:spPr>
      </p:pic>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8750" y="2636884"/>
            <a:ext cx="2235773" cy="2664296"/>
          </a:xfrm>
          <a:prstGeom prst="rect">
            <a:avLst/>
          </a:prstGeom>
        </p:spPr>
      </p:pic>
    </p:spTree>
    <p:extLst>
      <p:ext uri="{BB962C8B-B14F-4D97-AF65-F5344CB8AC3E}">
        <p14:creationId xmlns:p14="http://schemas.microsoft.com/office/powerpoint/2010/main" val="16206681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pPr algn="ctr"/>
            <a:r>
              <a:rPr lang="en-US" spc="-199" dirty="0" smtClean="0">
                <a:solidFill>
                  <a:schemeClr val="bg1"/>
                </a:solidFill>
              </a:rPr>
              <a:t>First Aid for Anaphylaxis </a:t>
            </a:r>
            <a:br>
              <a:rPr lang="en-US" spc="-199" dirty="0" smtClean="0">
                <a:solidFill>
                  <a:schemeClr val="bg1"/>
                </a:solidFill>
              </a:rPr>
            </a:br>
            <a:r>
              <a:rPr lang="en-US" spc="-199" dirty="0" smtClean="0">
                <a:solidFill>
                  <a:schemeClr val="bg1"/>
                </a:solidFill>
              </a:rPr>
              <a:t>(Severe Allergic </a:t>
            </a:r>
            <a:r>
              <a:rPr lang="en-US" spc="-185" dirty="0" smtClean="0">
                <a:solidFill>
                  <a:schemeClr val="bg1"/>
                </a:solidFill>
              </a:rPr>
              <a:t>Reactions)</a:t>
            </a:r>
            <a:endParaRPr lang="en-US" dirty="0">
              <a:solidFill>
                <a:schemeClr val="bg1"/>
              </a:solidFill>
            </a:endParaRPr>
          </a:p>
        </p:txBody>
      </p:sp>
      <p:sp>
        <p:nvSpPr>
          <p:cNvPr id="16" name="Content Placeholder 15"/>
          <p:cNvSpPr>
            <a:spLocks noGrp="1"/>
          </p:cNvSpPr>
          <p:nvPr>
            <p:ph idx="10"/>
          </p:nvPr>
        </p:nvSpPr>
        <p:spPr>
          <a:xfrm>
            <a:off x="0" y="1268760"/>
            <a:ext cx="4355976" cy="5112568"/>
          </a:xfrm>
        </p:spPr>
        <p:txBody>
          <a:bodyPr/>
          <a:lstStyle/>
          <a:p>
            <a:pPr marL="342900" indent="-3429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Call 911.</a:t>
            </a:r>
          </a:p>
          <a:p>
            <a:pPr marL="342900" indent="-3429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Lay person flat – do not       allow them to stand or walk.</a:t>
            </a:r>
          </a:p>
          <a:p>
            <a:pPr marL="1085850" lvl="1" indent="-342900">
              <a:buFont typeface="Arial" panose="020B060402020202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If unconscious, place in      recovery position.</a:t>
            </a:r>
          </a:p>
          <a:p>
            <a:pPr marL="1085850" lvl="1" indent="-342900">
              <a:buFont typeface="Arial" panose="020B0604020202020204" pitchFamily="34" charset="0"/>
              <a:buChar char="•"/>
            </a:pPr>
            <a:r>
              <a:rPr lang="en-US" sz="1800" dirty="0" smtClean="0">
                <a:solidFill>
                  <a:schemeClr val="tx1">
                    <a:lumMod val="75000"/>
                    <a:lumOff val="25000"/>
                  </a:schemeClr>
                </a:solidFill>
                <a:latin typeface="Arial" panose="020B0604020202020204" pitchFamily="34" charset="0"/>
                <a:cs typeface="Arial" panose="020B0604020202020204" pitchFamily="34" charset="0"/>
              </a:rPr>
              <a:t>If breathing is difficult allow them to sit up.</a:t>
            </a:r>
          </a:p>
          <a:p>
            <a:pPr marL="342900" indent="-3429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Give adrenaline autoinjector (EpiPen).</a:t>
            </a:r>
          </a:p>
          <a:p>
            <a:pPr marL="342900" indent="-3429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Monitor the victim’s             breathing and be prepared  to give CPR.</a:t>
            </a:r>
          </a:p>
        </p:txBody>
      </p:sp>
      <p:pic>
        <p:nvPicPr>
          <p:cNvPr id="20" name="Picture 1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6015" y="4194797"/>
            <a:ext cx="3061153" cy="2663203"/>
          </a:xfrm>
          <a:prstGeom prst="rect">
            <a:avLst/>
          </a:prstGeom>
        </p:spPr>
      </p:pic>
      <p:pic>
        <p:nvPicPr>
          <p:cNvPr id="24" name="Picture 23"/>
          <p:cNvPicPr>
            <a:picLocks noChangeAspect="1"/>
          </p:cNvPicPr>
          <p:nvPr/>
        </p:nvPicPr>
        <p:blipFill>
          <a:blip r:embed="rId4"/>
          <a:stretch>
            <a:fillRect/>
          </a:stretch>
        </p:blipFill>
        <p:spPr>
          <a:xfrm>
            <a:off x="4572000" y="1268760"/>
            <a:ext cx="4392435" cy="2926037"/>
          </a:xfrm>
          <a:prstGeom prst="rect">
            <a:avLst/>
          </a:prstGeom>
        </p:spPr>
      </p:pic>
    </p:spTree>
    <p:extLst>
      <p:ext uri="{BB962C8B-B14F-4D97-AF65-F5344CB8AC3E}">
        <p14:creationId xmlns:p14="http://schemas.microsoft.com/office/powerpoint/2010/main" val="388208188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pPr algn="ctr"/>
            <a:r>
              <a:rPr lang="en-US" spc="-199" dirty="0" smtClean="0">
                <a:solidFill>
                  <a:schemeClr val="bg1"/>
                </a:solidFill>
              </a:rPr>
              <a:t>First Aid for Anaphylaxis </a:t>
            </a:r>
            <a:br>
              <a:rPr lang="en-US" spc="-199" dirty="0" smtClean="0">
                <a:solidFill>
                  <a:schemeClr val="bg1"/>
                </a:solidFill>
              </a:rPr>
            </a:br>
            <a:r>
              <a:rPr lang="en-US" spc="-199" dirty="0" smtClean="0">
                <a:solidFill>
                  <a:schemeClr val="bg1"/>
                </a:solidFill>
              </a:rPr>
              <a:t>(Severe Allergic </a:t>
            </a:r>
            <a:r>
              <a:rPr lang="en-US" spc="-185" dirty="0" smtClean="0">
                <a:solidFill>
                  <a:schemeClr val="bg1"/>
                </a:solidFill>
              </a:rPr>
              <a:t>Reactions)</a:t>
            </a:r>
            <a:endParaRPr lang="en-US" dirty="0">
              <a:solidFill>
                <a:schemeClr val="bg1"/>
              </a:solidFill>
            </a:endParaRPr>
          </a:p>
        </p:txBody>
      </p:sp>
      <p:sp>
        <p:nvSpPr>
          <p:cNvPr id="16" name="Content Placeholder 15"/>
          <p:cNvSpPr>
            <a:spLocks noGrp="1"/>
          </p:cNvSpPr>
          <p:nvPr>
            <p:ph idx="10"/>
          </p:nvPr>
        </p:nvSpPr>
        <p:spPr>
          <a:xfrm>
            <a:off x="0" y="1268760"/>
            <a:ext cx="5508104" cy="2664296"/>
          </a:xfrm>
        </p:spPr>
        <p:txBody>
          <a:bodyPr/>
          <a:lstStyle/>
          <a:p>
            <a:pPr marL="342900" indent="-3429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Emergency Epinephrine Kit (</a:t>
            </a:r>
            <a:r>
              <a:rPr lang="en-US" sz="2200" dirty="0" err="1" smtClean="0">
                <a:latin typeface="Arial" panose="020B0604020202020204" pitchFamily="34" charset="0"/>
                <a:cs typeface="Arial" panose="020B0604020202020204" pitchFamily="34" charset="0"/>
              </a:rPr>
              <a:t>EpiPen</a:t>
            </a:r>
            <a:r>
              <a:rPr lang="en-US" sz="2200"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May be carried by people with severe allergies.</a:t>
            </a:r>
          </a:p>
          <a:p>
            <a:pPr marL="342900" indent="-3429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Help the victim open and use the kit  as needed.</a:t>
            </a:r>
            <a:endParaRPr lang="en-US" sz="2200"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2548" r="3176"/>
          <a:stretch/>
        </p:blipFill>
        <p:spPr>
          <a:xfrm>
            <a:off x="397273" y="3284984"/>
            <a:ext cx="4713558" cy="281077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96" y="1288842"/>
            <a:ext cx="3707904" cy="4350607"/>
          </a:xfrm>
          <a:prstGeom prst="rect">
            <a:avLst/>
          </a:prstGeom>
        </p:spPr>
      </p:pic>
    </p:spTree>
    <p:extLst>
      <p:ext uri="{BB962C8B-B14F-4D97-AF65-F5344CB8AC3E}">
        <p14:creationId xmlns:p14="http://schemas.microsoft.com/office/powerpoint/2010/main" val="405624767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#10</a:t>
            </a:r>
            <a:endParaRPr lang="en-US" dirty="0"/>
          </a:p>
        </p:txBody>
      </p:sp>
      <p:sp>
        <p:nvSpPr>
          <p:cNvPr id="8" name="Content Placeholder 7"/>
          <p:cNvSpPr>
            <a:spLocks noGrp="1"/>
          </p:cNvSpPr>
          <p:nvPr>
            <p:ph idx="10"/>
          </p:nvPr>
        </p:nvSpPr>
        <p:spPr>
          <a:xfrm>
            <a:off x="1547664" y="1069514"/>
            <a:ext cx="7149480" cy="4923175"/>
          </a:xfrm>
        </p:spPr>
        <p:txBody>
          <a:bodyPr/>
          <a:lstStyle/>
          <a:p>
            <a:pPr eaLnBrk="0" latinLnBrk="0" hangingPunct="0"/>
            <a:r>
              <a:rPr lang="en-US" sz="2000" dirty="0">
                <a:latin typeface="Arial" panose="020B0604020202020204" pitchFamily="34" charset="0"/>
                <a:cs typeface="Arial" panose="020B0604020202020204" pitchFamily="34" charset="0"/>
              </a:rPr>
              <a:t>Describe the signs, symptoms, and potential complications of a fracture and dislocation.</a:t>
            </a:r>
          </a:p>
          <a:p>
            <a:pPr eaLnBrk="0" latinLnBrk="0" hangingPunct="0"/>
            <a:endParaRPr lang="en-US" sz="20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1152128" cy="1152128"/>
          </a:xfrm>
          <a:prstGeom prst="rect">
            <a:avLst/>
          </a:prstGeom>
        </p:spPr>
      </p:pic>
      <p:pic>
        <p:nvPicPr>
          <p:cNvPr id="4" name="Picture 3"/>
          <p:cNvPicPr>
            <a:picLocks noChangeAspect="1"/>
          </p:cNvPicPr>
          <p:nvPr/>
        </p:nvPicPr>
        <p:blipFill>
          <a:blip r:embed="rId3"/>
          <a:stretch>
            <a:fillRect/>
          </a:stretch>
        </p:blipFill>
        <p:spPr>
          <a:xfrm>
            <a:off x="1763688" y="1916832"/>
            <a:ext cx="4228670" cy="208823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3822059"/>
            <a:ext cx="3635896" cy="2170630"/>
          </a:xfrm>
          <a:prstGeom prst="rect">
            <a:avLst/>
          </a:prstGeom>
        </p:spPr>
      </p:pic>
      <p:sp>
        <p:nvSpPr>
          <p:cNvPr id="3" name="TextBox 2"/>
          <p:cNvSpPr txBox="1"/>
          <p:nvPr/>
        </p:nvSpPr>
        <p:spPr>
          <a:xfrm>
            <a:off x="1763688" y="4002188"/>
            <a:ext cx="4228670"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Fracture</a:t>
            </a:r>
            <a:endParaRPr lang="en-US" dirty="0">
              <a:latin typeface="Arial" panose="020B0604020202020204" pitchFamily="34" charset="0"/>
              <a:cs typeface="Arial" panose="020B0604020202020204" pitchFamily="34" charset="0"/>
            </a:endParaRPr>
          </a:p>
        </p:txBody>
      </p:sp>
      <p:sp>
        <p:nvSpPr>
          <p:cNvPr id="10" name="TextBox 9"/>
          <p:cNvSpPr txBox="1"/>
          <p:nvPr/>
        </p:nvSpPr>
        <p:spPr>
          <a:xfrm>
            <a:off x="5220072" y="5986937"/>
            <a:ext cx="3635896"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Dislocation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56477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100"/>
            <a:ext cx="9144000" cy="626869"/>
          </a:xfrm>
          <a:prstGeom prst="rect">
            <a:avLst/>
          </a:prstGeom>
        </p:spPr>
        <p:txBody>
          <a:bodyPr vert="horz" wrap="square" lIns="0" tIns="11206" rIns="0" bIns="0" rtlCol="0">
            <a:spAutoFit/>
          </a:bodyPr>
          <a:lstStyle/>
          <a:p>
            <a:pPr marL="1898938" marR="4483" indent="-1888292" algn="ctr">
              <a:spcBef>
                <a:spcPts val="88"/>
              </a:spcBef>
            </a:pPr>
            <a:r>
              <a:rPr spc="-318" dirty="0">
                <a:solidFill>
                  <a:schemeClr val="bg1"/>
                </a:solidFill>
              </a:rPr>
              <a:t>Fractures </a:t>
            </a:r>
            <a:r>
              <a:rPr spc="-216" dirty="0">
                <a:solidFill>
                  <a:schemeClr val="bg1"/>
                </a:solidFill>
              </a:rPr>
              <a:t>and</a:t>
            </a:r>
            <a:r>
              <a:rPr spc="-657" dirty="0">
                <a:solidFill>
                  <a:schemeClr val="bg1"/>
                </a:solidFill>
              </a:rPr>
              <a:t> </a:t>
            </a:r>
            <a:r>
              <a:rPr spc="-401" dirty="0">
                <a:solidFill>
                  <a:schemeClr val="bg1"/>
                </a:solidFill>
              </a:rPr>
              <a:t>Joint  </a:t>
            </a:r>
            <a:r>
              <a:rPr spc="-287" dirty="0">
                <a:solidFill>
                  <a:schemeClr val="bg1"/>
                </a:solidFill>
              </a:rPr>
              <a:t>Injuries</a:t>
            </a:r>
            <a:endParaRPr dirty="0">
              <a:solidFill>
                <a:schemeClr val="bg1"/>
              </a:solidFill>
            </a:endParaRPr>
          </a:p>
        </p:txBody>
      </p:sp>
      <p:sp>
        <p:nvSpPr>
          <p:cNvPr id="3" name="object 3"/>
          <p:cNvSpPr>
            <a:spLocks noChangeAspect="1"/>
          </p:cNvSpPr>
          <p:nvPr/>
        </p:nvSpPr>
        <p:spPr>
          <a:xfrm>
            <a:off x="2339752" y="1556792"/>
            <a:ext cx="4464496" cy="3783660"/>
          </a:xfrm>
          <a:prstGeom prst="rect">
            <a:avLst/>
          </a:prstGeom>
          <a:blipFill>
            <a:blip r:embed="rId2" cstate="print"/>
            <a:stretch>
              <a:fillRect/>
            </a:stretch>
          </a:blipFill>
        </p:spPr>
        <p:txBody>
          <a:bodyPr wrap="square" lIns="0" tIns="0" rIns="0" bIns="0" rtlCol="0"/>
          <a:lstStyle/>
          <a:p>
            <a:endParaRPr sz="1588" dirty="0"/>
          </a:p>
        </p:txBody>
      </p:sp>
      <p:sp>
        <p:nvSpPr>
          <p:cNvPr id="7" name="Oval 6"/>
          <p:cNvSpPr/>
          <p:nvPr/>
        </p:nvSpPr>
        <p:spPr>
          <a:xfrm>
            <a:off x="3635896" y="4221088"/>
            <a:ext cx="1584176" cy="1440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130723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194" dirty="0">
                <a:solidFill>
                  <a:schemeClr val="bg1"/>
                </a:solidFill>
              </a:rPr>
              <a:t>Fractures</a:t>
            </a:r>
          </a:p>
        </p:txBody>
      </p:sp>
      <p:sp>
        <p:nvSpPr>
          <p:cNvPr id="8" name="Content Placeholder 7"/>
          <p:cNvSpPr>
            <a:spLocks noGrp="1"/>
          </p:cNvSpPr>
          <p:nvPr>
            <p:ph idx="10"/>
          </p:nvPr>
        </p:nvSpPr>
        <p:spPr>
          <a:xfrm>
            <a:off x="179512" y="1340767"/>
            <a:ext cx="4752528" cy="5322053"/>
          </a:xfrm>
        </p:spPr>
        <p:txBody>
          <a:bodyPr/>
          <a:lstStyle/>
          <a:p>
            <a:pPr marL="171450" indent="-1714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Types </a:t>
            </a:r>
            <a:r>
              <a:rPr lang="en-US" sz="2000" dirty="0">
                <a:latin typeface="Arial" panose="020B0604020202020204" pitchFamily="34" charset="0"/>
                <a:cs typeface="Arial" panose="020B0604020202020204" pitchFamily="34" charset="0"/>
              </a:rPr>
              <a:t>of fracture include:</a:t>
            </a:r>
          </a:p>
          <a:p>
            <a:pPr lvl="1" eaLnBrk="0" latinLnBrk="0" hangingPunct="0"/>
            <a:r>
              <a:rPr lang="en-US" sz="1800" b="1" dirty="0">
                <a:solidFill>
                  <a:schemeClr val="tx1">
                    <a:lumMod val="75000"/>
                    <a:lumOff val="25000"/>
                  </a:schemeClr>
                </a:solidFill>
                <a:latin typeface="Arial" panose="020B0604020202020204" pitchFamily="34" charset="0"/>
                <a:cs typeface="Arial" panose="020B0604020202020204" pitchFamily="34" charset="0"/>
              </a:rPr>
              <a:t>Closed (simple) fracture</a:t>
            </a:r>
            <a:r>
              <a:rPr lang="en-US" sz="1800" dirty="0">
                <a:solidFill>
                  <a:schemeClr val="tx1">
                    <a:lumMod val="75000"/>
                    <a:lumOff val="25000"/>
                  </a:schemeClr>
                </a:solidFill>
                <a:latin typeface="Arial" panose="020B0604020202020204" pitchFamily="34" charset="0"/>
                <a:cs typeface="Arial" panose="020B0604020202020204" pitchFamily="34" charset="0"/>
              </a:rPr>
              <a:t> – the broken bone has not pierced the skin.</a:t>
            </a:r>
          </a:p>
          <a:p>
            <a:pPr lvl="1" eaLnBrk="0" latinLnBrk="0" hangingPunct="0"/>
            <a:r>
              <a:rPr lang="en-US" sz="1800" b="1" dirty="0">
                <a:solidFill>
                  <a:schemeClr val="tx1">
                    <a:lumMod val="75000"/>
                    <a:lumOff val="25000"/>
                  </a:schemeClr>
                </a:solidFill>
                <a:latin typeface="Arial" panose="020B0604020202020204" pitchFamily="34" charset="0"/>
                <a:cs typeface="Arial" panose="020B0604020202020204" pitchFamily="34" charset="0"/>
              </a:rPr>
              <a:t>Open (compound) fracture</a:t>
            </a:r>
            <a:r>
              <a:rPr lang="en-US" sz="1800" dirty="0">
                <a:solidFill>
                  <a:schemeClr val="tx1">
                    <a:lumMod val="75000"/>
                    <a:lumOff val="25000"/>
                  </a:schemeClr>
                </a:solidFill>
                <a:latin typeface="Arial" panose="020B0604020202020204" pitchFamily="34" charset="0"/>
                <a:cs typeface="Arial" panose="020B0604020202020204" pitchFamily="34" charset="0"/>
              </a:rPr>
              <a:t> – the broken bone juts out through the skin, or a wound leads to the fracture site. Infection and external bleeding are more likely.</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200"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508104" y="1340767"/>
            <a:ext cx="3217305" cy="3453721"/>
          </a:xfrm>
          <a:prstGeom prst="rect">
            <a:avLst/>
          </a:prstGeom>
        </p:spPr>
      </p:pic>
    </p:spTree>
    <p:extLst>
      <p:ext uri="{BB962C8B-B14F-4D97-AF65-F5344CB8AC3E}">
        <p14:creationId xmlns:p14="http://schemas.microsoft.com/office/powerpoint/2010/main" val="31713703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194" dirty="0">
                <a:solidFill>
                  <a:schemeClr val="bg1"/>
                </a:solidFill>
              </a:rPr>
              <a:t>Fractures</a:t>
            </a:r>
          </a:p>
        </p:txBody>
      </p:sp>
      <p:sp>
        <p:nvSpPr>
          <p:cNvPr id="8" name="Content Placeholder 7"/>
          <p:cNvSpPr>
            <a:spLocks noGrp="1"/>
          </p:cNvSpPr>
          <p:nvPr>
            <p:ph idx="10"/>
          </p:nvPr>
        </p:nvSpPr>
        <p:spPr>
          <a:xfrm>
            <a:off x="179512" y="1340767"/>
            <a:ext cx="3672408" cy="3168353"/>
          </a:xfrm>
        </p:spPr>
        <p:txBody>
          <a:bodyPr/>
          <a:lstStyle/>
          <a:p>
            <a:pPr marL="171450" indent="-1714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Symptoms </a:t>
            </a:r>
            <a:r>
              <a:rPr lang="en-US" sz="2000" dirty="0">
                <a:latin typeface="Arial" panose="020B0604020202020204" pitchFamily="34" charset="0"/>
                <a:cs typeface="Arial" panose="020B0604020202020204" pitchFamily="34" charset="0"/>
              </a:rPr>
              <a:t>of a fracture depend on the particular bone and the severity of the injury, but may include:</a:t>
            </a: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pain</a:t>
            </a: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swelling</a:t>
            </a: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bruising</a:t>
            </a: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deformity</a:t>
            </a:r>
          </a:p>
          <a:p>
            <a:pPr lvl="1" eaLnBrk="0" latin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inability to use the limb</a:t>
            </a:r>
            <a:r>
              <a:rPr lang="en-US" sz="1800" dirty="0" smtClean="0">
                <a:solidFill>
                  <a:schemeClr val="tx1">
                    <a:lumMod val="75000"/>
                    <a:lumOff val="25000"/>
                  </a:schemeClr>
                </a:solidFill>
                <a:latin typeface="Arial" panose="020B0604020202020204" pitchFamily="34" charset="0"/>
                <a:cs typeface="Arial" panose="020B0604020202020204" pitchFamily="34" charset="0"/>
              </a:rPr>
              <a:t>.</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200" dirty="0">
              <a:solidFill>
                <a:schemeClr val="tx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1230267"/>
            <a:ext cx="4968554" cy="3312369"/>
          </a:xfrm>
          <a:prstGeom prst="rect">
            <a:avLst/>
          </a:prstGeom>
        </p:spPr>
      </p:pic>
      <p:sp>
        <p:nvSpPr>
          <p:cNvPr id="7" name="Content Placeholder 7"/>
          <p:cNvSpPr>
            <a:spLocks noGrp="1"/>
          </p:cNvSpPr>
          <p:nvPr>
            <p:ph idx="10"/>
          </p:nvPr>
        </p:nvSpPr>
        <p:spPr>
          <a:xfrm>
            <a:off x="197919" y="4566240"/>
            <a:ext cx="7470425" cy="2031112"/>
          </a:xfrm>
        </p:spPr>
        <p:txBody>
          <a:bodyPr/>
          <a:lstStyle/>
          <a:p>
            <a:pPr marL="171450" indent="-1714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Complications </a:t>
            </a:r>
            <a:r>
              <a:rPr lang="en-US" sz="2000" dirty="0">
                <a:latin typeface="Arial" panose="020B0604020202020204" pitchFamily="34" charset="0"/>
                <a:cs typeface="Arial" panose="020B0604020202020204" pitchFamily="34" charset="0"/>
              </a:rPr>
              <a:t>of bone </a:t>
            </a:r>
            <a:r>
              <a:rPr lang="en-US" sz="2000" dirty="0" smtClean="0">
                <a:latin typeface="Arial" panose="020B0604020202020204" pitchFamily="34" charset="0"/>
                <a:cs typeface="Arial" panose="020B0604020202020204" pitchFamily="34" charset="0"/>
              </a:rPr>
              <a:t>fractures:</a:t>
            </a:r>
          </a:p>
          <a:p>
            <a:pPr lvl="1" eaLnBrk="0" latinLnBrk="0" hangingPunct="0"/>
            <a:r>
              <a:rPr lang="en-US" sz="1600" dirty="0">
                <a:solidFill>
                  <a:schemeClr val="tx1">
                    <a:lumMod val="75000"/>
                    <a:lumOff val="25000"/>
                  </a:schemeClr>
                </a:solidFill>
                <a:latin typeface="Arial" panose="020B0604020202020204" pitchFamily="34" charset="0"/>
                <a:cs typeface="Arial" panose="020B0604020202020204" pitchFamily="34" charset="0"/>
              </a:rPr>
              <a:t>Blood loss – bones have a rich blood supply. A bad break can make you lose a large amount of blood.</a:t>
            </a:r>
          </a:p>
          <a:p>
            <a:pPr lvl="1" eaLnBrk="0" latinLnBrk="0" hangingPunct="0"/>
            <a:r>
              <a:rPr lang="en-US" sz="1600" dirty="0">
                <a:solidFill>
                  <a:schemeClr val="tx1">
                    <a:lumMod val="75000"/>
                    <a:lumOff val="25000"/>
                  </a:schemeClr>
                </a:solidFill>
                <a:latin typeface="Arial" panose="020B0604020202020204" pitchFamily="34" charset="0"/>
                <a:cs typeface="Arial" panose="020B0604020202020204" pitchFamily="34" charset="0"/>
              </a:rPr>
              <a:t>Injuries to organs, tissues or surrounding </a:t>
            </a:r>
            <a:r>
              <a:rPr lang="en-US" sz="1600" dirty="0" smtClean="0">
                <a:solidFill>
                  <a:schemeClr val="tx1">
                    <a:lumMod val="75000"/>
                    <a:lumOff val="25000"/>
                  </a:schemeClr>
                </a:solidFill>
                <a:latin typeface="Arial" panose="020B0604020202020204" pitchFamily="34" charset="0"/>
                <a:cs typeface="Arial" panose="020B0604020202020204" pitchFamily="34" charset="0"/>
              </a:rPr>
              <a:t>structures.</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lvl="1" eaLnBrk="0" latinLnBrk="0" hangingPunct="0"/>
            <a:r>
              <a:rPr lang="en-US" sz="1600" dirty="0">
                <a:solidFill>
                  <a:schemeClr val="tx1">
                    <a:lumMod val="75000"/>
                    <a:lumOff val="25000"/>
                  </a:schemeClr>
                </a:solidFill>
                <a:latin typeface="Arial" panose="020B0604020202020204" pitchFamily="34" charset="0"/>
                <a:cs typeface="Arial" panose="020B0604020202020204" pitchFamily="34" charset="0"/>
              </a:rPr>
              <a:t>Stunted growth of the bone – if a child’s long bone breaks close to the joint where the growth plates are found.</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8247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lang="en-US" spc="-194" dirty="0" smtClean="0">
                <a:solidFill>
                  <a:schemeClr val="bg1"/>
                </a:solidFill>
              </a:rPr>
              <a:t>Dislocations</a:t>
            </a:r>
            <a:endParaRPr spc="-194" dirty="0">
              <a:solidFill>
                <a:schemeClr val="bg1"/>
              </a:solidFill>
            </a:endParaRPr>
          </a:p>
        </p:txBody>
      </p:sp>
      <p:sp>
        <p:nvSpPr>
          <p:cNvPr id="8" name="Content Placeholder 7"/>
          <p:cNvSpPr>
            <a:spLocks noGrp="1"/>
          </p:cNvSpPr>
          <p:nvPr>
            <p:ph idx="10"/>
          </p:nvPr>
        </p:nvSpPr>
        <p:spPr>
          <a:xfrm>
            <a:off x="251520" y="1340768"/>
            <a:ext cx="4608512" cy="5322053"/>
          </a:xfrm>
        </p:spPr>
        <p:txBody>
          <a:bodyPr/>
          <a:lstStyle/>
          <a:p>
            <a:r>
              <a:rPr lang="en-US" sz="2000" dirty="0" smtClean="0">
                <a:latin typeface="Arial" panose="020B0604020202020204" pitchFamily="34" charset="0"/>
                <a:cs typeface="Arial" panose="020B0604020202020204" pitchFamily="34" charset="0"/>
              </a:rPr>
              <a:t>Signs of </a:t>
            </a:r>
            <a:r>
              <a:rPr lang="en-US" sz="2000" dirty="0">
                <a:latin typeface="Arial" panose="020B0604020202020204" pitchFamily="34" charset="0"/>
                <a:cs typeface="Arial" panose="020B0604020202020204" pitchFamily="34" charset="0"/>
              </a:rPr>
              <a:t>a </a:t>
            </a:r>
            <a:r>
              <a:rPr lang="en-US" sz="2000" dirty="0" smtClean="0">
                <a:latin typeface="Arial" panose="020B0604020202020204" pitchFamily="34" charset="0"/>
                <a:cs typeface="Arial" panose="020B0604020202020204" pitchFamily="34" charset="0"/>
              </a:rPr>
              <a:t>dislocation:</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Joint is visibly deformed or out of place.</a:t>
            </a:r>
          </a:p>
          <a:p>
            <a:r>
              <a:rPr lang="en-US" sz="2000" dirty="0" smtClean="0">
                <a:latin typeface="Arial" panose="020B0604020202020204" pitchFamily="34" charset="0"/>
                <a:cs typeface="Arial" panose="020B0604020202020204" pitchFamily="34" charset="0"/>
              </a:rPr>
              <a:t>Symptoms of </a:t>
            </a:r>
            <a:r>
              <a:rPr lang="en-US" sz="2000" dirty="0">
                <a:latin typeface="Arial" panose="020B0604020202020204" pitchFamily="34" charset="0"/>
                <a:cs typeface="Arial" panose="020B0604020202020204" pitchFamily="34" charset="0"/>
              </a:rPr>
              <a:t>a dislocation:</a:t>
            </a:r>
          </a:p>
          <a:p>
            <a:pPr marL="342900" indent="-342900">
              <a:buFont typeface="Arial" panose="020B0604020202020204" pitchFamily="34" charset="0"/>
              <a:buChar char="•"/>
            </a:pPr>
            <a:r>
              <a:rPr lang="en-US" sz="1800" dirty="0" smtClean="0">
                <a:latin typeface="Arial" panose="020B0604020202020204" pitchFamily="34" charset="0"/>
                <a:cs typeface="Arial" panose="020B0604020202020204" pitchFamily="34" charset="0"/>
              </a:rPr>
              <a:t>Numbness </a:t>
            </a:r>
            <a:r>
              <a:rPr lang="en-US" sz="1800" dirty="0">
                <a:latin typeface="Arial" panose="020B0604020202020204" pitchFamily="34" charset="0"/>
                <a:cs typeface="Arial" panose="020B0604020202020204" pitchFamily="34" charset="0"/>
              </a:rPr>
              <a:t>or tingling at the joint.</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Swollen or discolored.</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Limited ability to move.</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Intense pain</a:t>
            </a:r>
            <a:r>
              <a:rPr lang="en-US" sz="1800" dirty="0" smtClean="0">
                <a:latin typeface="Arial" panose="020B0604020202020204" pitchFamily="34" charset="0"/>
                <a:cs typeface="Arial" panose="020B0604020202020204" pitchFamily="34" charset="0"/>
              </a:rPr>
              <a:t>.</a:t>
            </a:r>
          </a:p>
          <a:p>
            <a:r>
              <a:rPr lang="en-US" sz="2000" dirty="0" smtClean="0">
                <a:latin typeface="Arial" panose="020B0604020202020204" pitchFamily="34" charset="0"/>
                <a:cs typeface="Arial" panose="020B0604020202020204" pitchFamily="34" charset="0"/>
              </a:rPr>
              <a:t>Complications </a:t>
            </a:r>
            <a:r>
              <a:rPr lang="en-US" sz="2000" dirty="0">
                <a:latin typeface="Arial" panose="020B0604020202020204" pitchFamily="34" charset="0"/>
                <a:cs typeface="Arial" panose="020B0604020202020204" pitchFamily="34" charset="0"/>
              </a:rPr>
              <a:t>of a dislocation:</a:t>
            </a:r>
          </a:p>
          <a:p>
            <a:pPr marL="342900" indent="-342900">
              <a:buFont typeface="Arial" panose="020B0604020202020204" pitchFamily="34" charset="0"/>
              <a:buChar char="•"/>
            </a:pPr>
            <a:r>
              <a:rPr lang="en-US" sz="1800" dirty="0" smtClean="0">
                <a:latin typeface="Arial" panose="020B0604020202020204" pitchFamily="34" charset="0"/>
                <a:cs typeface="Arial" panose="020B0604020202020204" pitchFamily="34" charset="0"/>
              </a:rPr>
              <a:t>Complications </a:t>
            </a:r>
            <a:r>
              <a:rPr lang="en-US" sz="1800" dirty="0">
                <a:latin typeface="Arial" panose="020B0604020202020204" pitchFamily="34" charset="0"/>
                <a:cs typeface="Arial" panose="020B0604020202020204" pitchFamily="34" charset="0"/>
              </a:rPr>
              <a:t>(such as blood vessel and nerve damage and infections) </a:t>
            </a:r>
            <a:r>
              <a:rPr lang="en-US" sz="1800" dirty="0" smtClean="0">
                <a:latin typeface="Arial" panose="020B0604020202020204" pitchFamily="34" charset="0"/>
                <a:cs typeface="Arial" panose="020B0604020202020204" pitchFamily="34" charset="0"/>
              </a:rPr>
              <a:t>can occur </a:t>
            </a:r>
            <a:r>
              <a:rPr lang="en-US" sz="1800" dirty="0">
                <a:latin typeface="Arial" panose="020B0604020202020204" pitchFamily="34" charset="0"/>
                <a:cs typeface="Arial" panose="020B0604020202020204" pitchFamily="34" charset="0"/>
              </a:rPr>
              <a:t>during the first hours or days after the </a:t>
            </a:r>
            <a:r>
              <a:rPr lang="en-US" sz="1800" dirty="0" smtClean="0">
                <a:latin typeface="Arial" panose="020B0604020202020204" pitchFamily="34" charset="0"/>
                <a:cs typeface="Arial" panose="020B0604020202020204" pitchFamily="34" charset="0"/>
              </a:rPr>
              <a:t>injury.</a:t>
            </a:r>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652120" y="1306840"/>
            <a:ext cx="2952328" cy="3936437"/>
          </a:xfrm>
          <a:prstGeom prst="rect">
            <a:avLst/>
          </a:prstGeom>
        </p:spPr>
      </p:pic>
    </p:spTree>
    <p:extLst>
      <p:ext uri="{BB962C8B-B14F-4D97-AF65-F5344CB8AC3E}">
        <p14:creationId xmlns:p14="http://schemas.microsoft.com/office/powerpoint/2010/main" val="23047686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#11</a:t>
            </a:r>
            <a:endParaRPr lang="en-US" dirty="0"/>
          </a:p>
        </p:txBody>
      </p:sp>
      <p:sp>
        <p:nvSpPr>
          <p:cNvPr id="8" name="Content Placeholder 7"/>
          <p:cNvSpPr>
            <a:spLocks noGrp="1"/>
          </p:cNvSpPr>
          <p:nvPr>
            <p:ph idx="10"/>
          </p:nvPr>
        </p:nvSpPr>
        <p:spPr>
          <a:xfrm>
            <a:off x="1547664" y="1069514"/>
            <a:ext cx="7149480" cy="4923175"/>
          </a:xfrm>
        </p:spPr>
        <p:txBody>
          <a:bodyPr/>
          <a:lstStyle/>
          <a:p>
            <a:pPr lvl="0" eaLnBrk="0" fontAlgn="base" latinLnBrk="0" hangingPunct="0">
              <a:spcBef>
                <a:spcPct val="0"/>
              </a:spcBef>
              <a:spcAft>
                <a:spcPct val="0"/>
              </a:spcAft>
            </a:pPr>
            <a:r>
              <a:rPr lang="en-US" sz="2000" dirty="0">
                <a:latin typeface="Arial" panose="020B0604020202020204" pitchFamily="34" charset="0"/>
                <a:cs typeface="Arial" panose="020B0604020202020204" pitchFamily="34" charset="0"/>
              </a:rPr>
              <a:t>Demonstrate the proper procedures for handling and immobilizing suspected closed or open fractures or dislocations of the: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Finger</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Forearm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Wrist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Upper leg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Lower leg </a:t>
            </a:r>
          </a:p>
          <a:p>
            <a:pPr marL="914400" lvl="1" indent="-457200" eaLnBrk="0" fontAlgn="base" latinLnBrk="0" hangingPunct="0">
              <a:spcBef>
                <a:spcPct val="0"/>
              </a:spcBef>
              <a:spcAft>
                <a:spcPct val="0"/>
              </a:spcAft>
              <a:buFont typeface="+mj-lt"/>
              <a:buAutoNum type="alphaLcPeriod"/>
            </a:pPr>
            <a:r>
              <a:rPr lang="en-US" altLang="en-US" sz="2000" dirty="0">
                <a:solidFill>
                  <a:schemeClr val="tx1">
                    <a:lumMod val="75000"/>
                    <a:lumOff val="25000"/>
                  </a:schemeClr>
                </a:solidFill>
                <a:latin typeface="Arial" panose="020B0604020202020204" pitchFamily="34" charset="0"/>
              </a:rPr>
              <a:t>Ankle </a:t>
            </a:r>
          </a:p>
          <a:p>
            <a:pPr marL="347663" indent="-347663" eaLnBrk="0" latinLnBrk="0" hangingPunct="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1152128" cy="115212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1836" y="2420888"/>
            <a:ext cx="2376264" cy="2376264"/>
          </a:xfrm>
          <a:prstGeom prst="rect">
            <a:avLst/>
          </a:prstGeom>
        </p:spPr>
      </p:pic>
    </p:spTree>
    <p:extLst>
      <p:ext uri="{BB962C8B-B14F-4D97-AF65-F5344CB8AC3E}">
        <p14:creationId xmlns:p14="http://schemas.microsoft.com/office/powerpoint/2010/main" val="39515054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274264"/>
            <a:ext cx="9144000" cy="554541"/>
          </a:xfrm>
          <a:prstGeom prst="rect">
            <a:avLst/>
          </a:prstGeom>
        </p:spPr>
        <p:txBody>
          <a:bodyPr vert="horz" wrap="square" lIns="0" tIns="11206" rIns="0" bIns="0" rtlCol="0">
            <a:spAutoFit/>
          </a:bodyPr>
          <a:lstStyle/>
          <a:p>
            <a:pPr marL="11206" algn="ctr">
              <a:spcBef>
                <a:spcPts val="88"/>
              </a:spcBef>
            </a:pPr>
            <a:r>
              <a:rPr sz="3530" spc="-190" dirty="0">
                <a:solidFill>
                  <a:schemeClr val="bg1"/>
                </a:solidFill>
              </a:rPr>
              <a:t>First </a:t>
            </a:r>
            <a:r>
              <a:rPr sz="3530" spc="-119" dirty="0">
                <a:solidFill>
                  <a:schemeClr val="bg1"/>
                </a:solidFill>
              </a:rPr>
              <a:t>Aid </a:t>
            </a:r>
            <a:r>
              <a:rPr sz="3530" spc="-159" dirty="0">
                <a:solidFill>
                  <a:schemeClr val="bg1"/>
                </a:solidFill>
              </a:rPr>
              <a:t>for</a:t>
            </a:r>
            <a:r>
              <a:rPr sz="3530" spc="-565" dirty="0">
                <a:solidFill>
                  <a:schemeClr val="bg1"/>
                </a:solidFill>
              </a:rPr>
              <a:t> </a:t>
            </a:r>
            <a:r>
              <a:rPr sz="3530" spc="-194" dirty="0">
                <a:solidFill>
                  <a:schemeClr val="bg1"/>
                </a:solidFill>
              </a:rPr>
              <a:t>Fracture</a:t>
            </a:r>
            <a:endParaRPr sz="3530" dirty="0">
              <a:solidFill>
                <a:schemeClr val="bg1"/>
              </a:solidFill>
            </a:endParaRPr>
          </a:p>
        </p:txBody>
      </p:sp>
      <p:sp>
        <p:nvSpPr>
          <p:cNvPr id="7" name="Content Placeholder 6"/>
          <p:cNvSpPr>
            <a:spLocks noGrp="1"/>
          </p:cNvSpPr>
          <p:nvPr>
            <p:ph idx="10"/>
          </p:nvPr>
        </p:nvSpPr>
        <p:spPr>
          <a:xfrm>
            <a:off x="19634" y="4437112"/>
            <a:ext cx="8784976" cy="2045183"/>
          </a:xfrm>
        </p:spPr>
        <p:txBody>
          <a:bodyPr/>
          <a:lstStyle/>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With open fracture, cover wound with dressing and apply   gentle pressure around the site if needed to control            bleeding.</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If help may be delayed or if victim is to be transported,        immobilize with a splint.</a:t>
            </a:r>
            <a:endParaRPr lang="en-US" sz="2400" dirty="0">
              <a:latin typeface="Arial" panose="020B0604020202020204" pitchFamily="34" charset="0"/>
              <a:cs typeface="Arial" panose="020B0604020202020204" pitchFamily="34" charset="0"/>
            </a:endParaRPr>
          </a:p>
        </p:txBody>
      </p:sp>
      <p:sp>
        <p:nvSpPr>
          <p:cNvPr id="6" name="object 6"/>
          <p:cNvSpPr>
            <a:spLocks noChangeAspect="1"/>
          </p:cNvSpPr>
          <p:nvPr/>
        </p:nvSpPr>
        <p:spPr>
          <a:xfrm>
            <a:off x="1619672" y="1196752"/>
            <a:ext cx="5976664" cy="3138533"/>
          </a:xfrm>
          <a:prstGeom prst="rect">
            <a:avLst/>
          </a:prstGeom>
          <a:blipFill>
            <a:blip r:embed="rId3"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33781209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a:spLocks noChangeAspect="1"/>
          </p:cNvSpPr>
          <p:nvPr/>
        </p:nvSpPr>
        <p:spPr>
          <a:xfrm>
            <a:off x="4527686" y="1196752"/>
            <a:ext cx="4545106" cy="4596176"/>
          </a:xfrm>
          <a:prstGeom prst="rect">
            <a:avLst/>
          </a:prstGeom>
          <a:blipFill>
            <a:blip r:embed="rId3" cstate="print"/>
            <a:stretch>
              <a:fillRect/>
            </a:stretch>
          </a:blipFill>
        </p:spPr>
        <p:txBody>
          <a:bodyPr wrap="square" lIns="0" tIns="0" rIns="0" bIns="0" rtlCol="0"/>
          <a:lstStyle/>
          <a:p>
            <a:endParaRPr sz="1588" dirty="0"/>
          </a:p>
        </p:txBody>
      </p:sp>
      <p:sp>
        <p:nvSpPr>
          <p:cNvPr id="6" name="object 6"/>
          <p:cNvSpPr txBox="1">
            <a:spLocks noGrp="1"/>
          </p:cNvSpPr>
          <p:nvPr>
            <p:ph type="title"/>
          </p:nvPr>
        </p:nvSpPr>
        <p:spPr>
          <a:xfrm>
            <a:off x="0" y="238383"/>
            <a:ext cx="9144000" cy="626303"/>
          </a:xfrm>
          <a:prstGeom prst="rect">
            <a:avLst/>
          </a:prstGeom>
        </p:spPr>
        <p:txBody>
          <a:bodyPr vert="horz" wrap="square" lIns="0" tIns="10646" rIns="0" bIns="0" rtlCol="0">
            <a:spAutoFit/>
          </a:bodyPr>
          <a:lstStyle/>
          <a:p>
            <a:pPr marL="11206" algn="ctr">
              <a:spcBef>
                <a:spcPts val="84"/>
              </a:spcBef>
            </a:pPr>
            <a:r>
              <a:rPr spc="-168" dirty="0">
                <a:solidFill>
                  <a:schemeClr val="bg1"/>
                </a:solidFill>
              </a:rPr>
              <a:t>Splinting</a:t>
            </a:r>
          </a:p>
        </p:txBody>
      </p:sp>
      <p:sp>
        <p:nvSpPr>
          <p:cNvPr id="10" name="Content Placeholder 9"/>
          <p:cNvSpPr>
            <a:spLocks noGrp="1"/>
          </p:cNvSpPr>
          <p:nvPr>
            <p:ph idx="10"/>
          </p:nvPr>
        </p:nvSpPr>
        <p:spPr>
          <a:xfrm>
            <a:off x="0" y="1340768"/>
            <a:ext cx="4427984" cy="4176464"/>
          </a:xfrm>
        </p:spPr>
        <p:txBody>
          <a:bodyPr/>
          <a:lstStyle/>
          <a:p>
            <a:r>
              <a:rPr lang="en-US" sz="2400" dirty="0" smtClean="0">
                <a:latin typeface="Arial" panose="020B0604020202020204" pitchFamily="34" charset="0"/>
                <a:cs typeface="Arial" panose="020B0604020202020204" pitchFamily="34" charset="0"/>
              </a:rPr>
              <a:t>Splint the extremity if:</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The victim is at risk for    moving injured area          (unless help is coming      soon).</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Before transporting victim to healthcare provider.</a:t>
            </a:r>
          </a:p>
          <a:p>
            <a:r>
              <a:rPr lang="en-US" sz="2400" dirty="0" smtClean="0">
                <a:latin typeface="Arial" panose="020B0604020202020204" pitchFamily="34" charset="0"/>
                <a:cs typeface="Arial" panose="020B0604020202020204" pitchFamily="34" charset="0"/>
              </a:rPr>
              <a:t>It prevents further injury,       reduces pain, and minimizes     bleeding and swelling.</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07665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4962</TotalTime>
  <Words>10955</Words>
  <Application>Microsoft Office PowerPoint</Application>
  <PresentationFormat>On-screen Show (4:3)</PresentationFormat>
  <Paragraphs>1235</Paragraphs>
  <Slides>184</Slides>
  <Notes>128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184</vt:i4>
      </vt:variant>
    </vt:vector>
  </HeadingPairs>
  <TitlesOfParts>
    <vt:vector size="193" baseType="lpstr">
      <vt:lpstr>맑은 고딕</vt:lpstr>
      <vt:lpstr>Arial</vt:lpstr>
      <vt:lpstr>Calibri</vt:lpstr>
      <vt:lpstr>Calibri Light</vt:lpstr>
      <vt:lpstr>Tahoma</vt:lpstr>
      <vt:lpstr>Trebuchet MS</vt:lpstr>
      <vt:lpstr>Wingdings</vt:lpstr>
      <vt:lpstr>Office Theme</vt:lpstr>
      <vt:lpstr>Custom Design</vt:lpstr>
      <vt:lpstr>PowerPoint Presentation</vt:lpstr>
      <vt:lpstr>First Aid Merit Badge Requirements</vt:lpstr>
      <vt:lpstr>First Aid Merit Badge Requirements</vt:lpstr>
      <vt:lpstr>First Aid Merit Badge Requirements</vt:lpstr>
      <vt:lpstr>First Aid Merit Badge Requirements</vt:lpstr>
      <vt:lpstr>First Aid Merit Badge Requirements</vt:lpstr>
      <vt:lpstr>First Aid Merit Badge Requirements</vt:lpstr>
      <vt:lpstr>First Aid Merit Badge Requirements</vt:lpstr>
      <vt:lpstr>Requirement #1</vt:lpstr>
      <vt:lpstr>What is First Aid?</vt:lpstr>
      <vt:lpstr>Tenderfoot First Aid Requirements</vt:lpstr>
      <vt:lpstr>2nd Class First Aid Requirements</vt:lpstr>
      <vt:lpstr>1st Class First Aid Requirements</vt:lpstr>
      <vt:lpstr>Requirement #2</vt:lpstr>
      <vt:lpstr>Obtaining Medical Assistance from Home</vt:lpstr>
      <vt:lpstr>Calling for Help in a Wilderness Emergency</vt:lpstr>
      <vt:lpstr>Requirement #3</vt:lpstr>
      <vt:lpstr>Is It Safe?</vt:lpstr>
      <vt:lpstr>Your Steps at an Emergency</vt:lpstr>
      <vt:lpstr>Multiple Victims</vt:lpstr>
      <vt:lpstr>Actions for Multiple Victims Situations</vt:lpstr>
      <vt:lpstr>Actions for Multiple‐Victim  Situations</vt:lpstr>
      <vt:lpstr>Decision Tree for Multiple‐Victim Situations</vt:lpstr>
      <vt:lpstr>Requirement #4</vt:lpstr>
      <vt:lpstr>Blood-borne Disease</vt:lpstr>
      <vt:lpstr>Bloodborne Diseases</vt:lpstr>
      <vt:lpstr>Use Gloves!!</vt:lpstr>
      <vt:lpstr>Barrier Devices</vt:lpstr>
      <vt:lpstr>Requirement #5</vt:lpstr>
      <vt:lpstr>First Aid Kits and Training</vt:lpstr>
      <vt:lpstr>Family/Troop First Aid Kits</vt:lpstr>
      <vt:lpstr>First Aid Supplies</vt:lpstr>
      <vt:lpstr>Requirement #6</vt:lpstr>
      <vt:lpstr>What is Shock?</vt:lpstr>
      <vt:lpstr>Symptoms of Shock</vt:lpstr>
      <vt:lpstr>First Aid for Shock</vt:lpstr>
      <vt:lpstr>Heart Attack</vt:lpstr>
      <vt:lpstr>What is a Heart Attack?</vt:lpstr>
      <vt:lpstr>Signs and Symptoms</vt:lpstr>
      <vt:lpstr>First Aid for a Heart Attack</vt:lpstr>
      <vt:lpstr>Stroke</vt:lpstr>
      <vt:lpstr>Requirement #7</vt:lpstr>
      <vt:lpstr>CPR Protocols</vt:lpstr>
      <vt:lpstr>New CPR Protocols</vt:lpstr>
      <vt:lpstr>CPR Technique</vt:lpstr>
      <vt:lpstr>CPR Technique</vt:lpstr>
      <vt:lpstr>CPR Technique</vt:lpstr>
      <vt:lpstr>Rescue Breathing</vt:lpstr>
      <vt:lpstr>Give 30 compressions  at a speed of 100  per  minute</vt:lpstr>
      <vt:lpstr>Check Airway</vt:lpstr>
      <vt:lpstr>Continue CPR until…</vt:lpstr>
      <vt:lpstr>What happens if I don’t remember?</vt:lpstr>
      <vt:lpstr>PowerPoint Presentation</vt:lpstr>
      <vt:lpstr>AED</vt:lpstr>
      <vt:lpstr>AED</vt:lpstr>
      <vt:lpstr>Clothing Removal</vt:lpstr>
      <vt:lpstr>How AEDs Work</vt:lpstr>
      <vt:lpstr>Using an AED</vt:lpstr>
      <vt:lpstr>Using an AED</vt:lpstr>
      <vt:lpstr>Using an AED</vt:lpstr>
      <vt:lpstr>Using an AED</vt:lpstr>
      <vt:lpstr>Using an AED</vt:lpstr>
      <vt:lpstr>PowerPoint Presentation</vt:lpstr>
      <vt:lpstr>PowerPoint Presentation</vt:lpstr>
      <vt:lpstr>AED Use in Children</vt:lpstr>
      <vt:lpstr>PowerPoint Presentation</vt:lpstr>
      <vt:lpstr>Near Drowning</vt:lpstr>
      <vt:lpstr>Be Safe – Do It Smart</vt:lpstr>
      <vt:lpstr>Requirement #8</vt:lpstr>
      <vt:lpstr>Nonbleeding Wounds</vt:lpstr>
      <vt:lpstr>Bleeding Control</vt:lpstr>
      <vt:lpstr>Direct Pressure</vt:lpstr>
      <vt:lpstr>Puncture Wounds and Lacerations</vt:lpstr>
      <vt:lpstr>Bandaging</vt:lpstr>
      <vt:lpstr>Bandaging Techniques</vt:lpstr>
      <vt:lpstr>Band‐Aids – Use them correctly!</vt:lpstr>
      <vt:lpstr>Technique for Roller Bandage</vt:lpstr>
      <vt:lpstr>Technique for Roller Bandage</vt:lpstr>
      <vt:lpstr>Technique for Roller Bandage</vt:lpstr>
      <vt:lpstr>Technique for a Triangular Bandage</vt:lpstr>
      <vt:lpstr>Technique for a Self‐Adherent Dressing</vt:lpstr>
      <vt:lpstr>Bandage a cut on a forearm.</vt:lpstr>
      <vt:lpstr>Tourniquets</vt:lpstr>
      <vt:lpstr>How to Apply a  Tourniquet</vt:lpstr>
      <vt:lpstr>Requirement #9</vt:lpstr>
      <vt:lpstr>Preventing Bee and Wasp Stings</vt:lpstr>
      <vt:lpstr>Bee and Wasp Stings</vt:lpstr>
      <vt:lpstr>First Aid for Bee and Wasp Stings</vt:lpstr>
      <vt:lpstr>Symptoms of Allergic Reactions</vt:lpstr>
      <vt:lpstr>First Aid for Anaphylaxis  (Severe Allergic Reactions)</vt:lpstr>
      <vt:lpstr>First Aid for Anaphylaxis  (Severe Allergic Reactions)</vt:lpstr>
      <vt:lpstr>Requirement #10</vt:lpstr>
      <vt:lpstr>Fractures and Joint  Injuries</vt:lpstr>
      <vt:lpstr>Fractures</vt:lpstr>
      <vt:lpstr>Fractures</vt:lpstr>
      <vt:lpstr>Dislocations</vt:lpstr>
      <vt:lpstr>Requirement #11</vt:lpstr>
      <vt:lpstr>First Aid for Fracture</vt:lpstr>
      <vt:lpstr>Splinting</vt:lpstr>
      <vt:lpstr>      Types of Splints</vt:lpstr>
      <vt:lpstr>Guidelines for Splinting</vt:lpstr>
      <vt:lpstr>Securing Splints</vt:lpstr>
      <vt:lpstr>Arm Sling</vt:lpstr>
      <vt:lpstr>Splints</vt:lpstr>
      <vt:lpstr>Splints</vt:lpstr>
      <vt:lpstr>Splints</vt:lpstr>
      <vt:lpstr>Arm Splint and Arm Sling</vt:lpstr>
      <vt:lpstr>Requirement #12</vt:lpstr>
      <vt:lpstr>Signs of a Head/Neck/Back Injury</vt:lpstr>
      <vt:lpstr>Head/Neck/Back Injuries</vt:lpstr>
      <vt:lpstr>Requirement #13</vt:lpstr>
      <vt:lpstr>Concussion Symptoms</vt:lpstr>
      <vt:lpstr>Concussion First Aid</vt:lpstr>
      <vt:lpstr>Concussion Prevention</vt:lpstr>
      <vt:lpstr>Allergies</vt:lpstr>
      <vt:lpstr>Anaphylaxis</vt:lpstr>
      <vt:lpstr>Anaphylaxis First Aid</vt:lpstr>
      <vt:lpstr>Anaphylaxis/Allergic Reaction Prevention</vt:lpstr>
      <vt:lpstr>Asthma</vt:lpstr>
      <vt:lpstr>Asthma Treatment and Prevention</vt:lpstr>
      <vt:lpstr>Bruises</vt:lpstr>
      <vt:lpstr>Sprains vs. Strains</vt:lpstr>
      <vt:lpstr>Sprain Symptoms</vt:lpstr>
      <vt:lpstr>Strain Symptoms</vt:lpstr>
      <vt:lpstr>Sprain or Strain Treatment</vt:lpstr>
      <vt:lpstr>PowerPoint Presentation</vt:lpstr>
      <vt:lpstr>PowerPoint Presentation</vt:lpstr>
      <vt:lpstr>Elastic bandage for sprained wrist</vt:lpstr>
      <vt:lpstr>Prevention of Sprains or Strains</vt:lpstr>
      <vt:lpstr>Prevention of Sprains or Strains</vt:lpstr>
      <vt:lpstr>Prevention of Sprains or Strains</vt:lpstr>
      <vt:lpstr>Cold Emergencies</vt:lpstr>
      <vt:lpstr>Frost Nip</vt:lpstr>
      <vt:lpstr>Frost Bite</vt:lpstr>
      <vt:lpstr>First Aid for Frostbite</vt:lpstr>
      <vt:lpstr>Hypothermia</vt:lpstr>
      <vt:lpstr>First Aid for Hypothermia</vt:lpstr>
      <vt:lpstr>Burns</vt:lpstr>
      <vt:lpstr>How Bad Is the Burn?</vt:lpstr>
      <vt:lpstr>First‐Degree Burns</vt:lpstr>
      <vt:lpstr>Sunburn is Usually a Type of First Degree Burn</vt:lpstr>
      <vt:lpstr>Second‐Degree Burns</vt:lpstr>
      <vt:lpstr>Third‐Degree Burns</vt:lpstr>
      <vt:lpstr>Chemical and Electrical Burns</vt:lpstr>
      <vt:lpstr>Convulsions/Seizures</vt:lpstr>
      <vt:lpstr>Dehydration</vt:lpstr>
      <vt:lpstr>Heat Cramps</vt:lpstr>
      <vt:lpstr>First Aid for Heat Cramps</vt:lpstr>
      <vt:lpstr>Heat Emergencies</vt:lpstr>
      <vt:lpstr>Heat Exhaustion Symptoms</vt:lpstr>
      <vt:lpstr>First Aid for Heat  Exhaustion</vt:lpstr>
      <vt:lpstr>Heatstroke</vt:lpstr>
      <vt:lpstr>First Aid for Heatstroke</vt:lpstr>
      <vt:lpstr>Preventing Heat Related Problems</vt:lpstr>
      <vt:lpstr>Abdominal Injuries</vt:lpstr>
      <vt:lpstr>Check for Closed Abdominal Injury</vt:lpstr>
      <vt:lpstr>First Aid for Closed Abdominal Injury</vt:lpstr>
      <vt:lpstr>Open Abdominal Wounds</vt:lpstr>
      <vt:lpstr>First Aid for Open Abdominal Wounds</vt:lpstr>
      <vt:lpstr>Dental Emergencies</vt:lpstr>
      <vt:lpstr>Dental Emergencies</vt:lpstr>
      <vt:lpstr>Knocked out Tooth</vt:lpstr>
      <vt:lpstr>Requirement #14</vt:lpstr>
      <vt:lpstr>When to Move an Injured Person</vt:lpstr>
      <vt:lpstr>Shoulder Drag</vt:lpstr>
      <vt:lpstr>Ankle Drag</vt:lpstr>
      <vt:lpstr>Blanket Drag</vt:lpstr>
      <vt:lpstr>Packstrap Carry</vt:lpstr>
      <vt:lpstr>Fireman’s Carry</vt:lpstr>
      <vt:lpstr>Piggyback Carry</vt:lpstr>
      <vt:lpstr>One Person Walking Assist</vt:lpstr>
      <vt:lpstr>Two Person Walking Assist</vt:lpstr>
      <vt:lpstr>Two-Handed Seat Carry</vt:lpstr>
      <vt:lpstr>Improvised Stretcher</vt:lpstr>
      <vt:lpstr>Moving Victims</vt:lpstr>
      <vt:lpstr>Requirement #15</vt:lpstr>
      <vt:lpstr>Gravely Disabled </vt:lpstr>
      <vt:lpstr>Danger to Self</vt:lpstr>
      <vt:lpstr>Danger to Self</vt:lpstr>
      <vt:lpstr>Danger to Self</vt:lpstr>
      <vt:lpstr>Danger to Others</vt:lpstr>
      <vt:lpstr>Helping the Gravely Disabled</vt:lpstr>
      <vt:lpstr>Requirement #16</vt:lpstr>
      <vt:lpstr>The BSA EDGE Method</vt:lpstr>
    </vt:vector>
  </TitlesOfParts>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Registered User</dc:creator>
  <cp:lastModifiedBy>Terry McKibben</cp:lastModifiedBy>
  <cp:revision>268</cp:revision>
  <dcterms:created xsi:type="dcterms:W3CDTF">2014-04-01T16:35:38Z</dcterms:created>
  <dcterms:modified xsi:type="dcterms:W3CDTF">2024-01-17T16:46:11Z</dcterms:modified>
</cp:coreProperties>
</file>